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7" r:id="rId2"/>
  </p:sldMasterIdLst>
  <p:notesMasterIdLst>
    <p:notesMasterId r:id="rId53"/>
  </p:notesMasterIdLst>
  <p:handoutMasterIdLst>
    <p:handoutMasterId r:id="rId54"/>
  </p:handoutMasterIdLst>
  <p:sldIdLst>
    <p:sldId id="256" r:id="rId3"/>
    <p:sldId id="367" r:id="rId4"/>
    <p:sldId id="376" r:id="rId5"/>
    <p:sldId id="377" r:id="rId6"/>
    <p:sldId id="378" r:id="rId7"/>
    <p:sldId id="379" r:id="rId8"/>
    <p:sldId id="380" r:id="rId9"/>
    <p:sldId id="316" r:id="rId10"/>
    <p:sldId id="381" r:id="rId11"/>
    <p:sldId id="267" r:id="rId12"/>
    <p:sldId id="382" r:id="rId13"/>
    <p:sldId id="384" r:id="rId14"/>
    <p:sldId id="385" r:id="rId15"/>
    <p:sldId id="386" r:id="rId16"/>
    <p:sldId id="388" r:id="rId17"/>
    <p:sldId id="389" r:id="rId18"/>
    <p:sldId id="391" r:id="rId19"/>
    <p:sldId id="392" r:id="rId20"/>
    <p:sldId id="393" r:id="rId21"/>
    <p:sldId id="275" r:id="rId22"/>
    <p:sldId id="394" r:id="rId23"/>
    <p:sldId id="395" r:id="rId24"/>
    <p:sldId id="396" r:id="rId25"/>
    <p:sldId id="280" r:id="rId26"/>
    <p:sldId id="397" r:id="rId27"/>
    <p:sldId id="306" r:id="rId28"/>
    <p:sldId id="398" r:id="rId29"/>
    <p:sldId id="399" r:id="rId30"/>
    <p:sldId id="400" r:id="rId31"/>
    <p:sldId id="401" r:id="rId32"/>
    <p:sldId id="286" r:id="rId33"/>
    <p:sldId id="288" r:id="rId34"/>
    <p:sldId id="364" r:id="rId35"/>
    <p:sldId id="402" r:id="rId36"/>
    <p:sldId id="368" r:id="rId37"/>
    <p:sldId id="410" r:id="rId38"/>
    <p:sldId id="403" r:id="rId39"/>
    <p:sldId id="404" r:id="rId40"/>
    <p:sldId id="409" r:id="rId41"/>
    <p:sldId id="406" r:id="rId42"/>
    <p:sldId id="295" r:id="rId43"/>
    <p:sldId id="407" r:id="rId44"/>
    <p:sldId id="405" r:id="rId45"/>
    <p:sldId id="408" r:id="rId46"/>
    <p:sldId id="301" r:id="rId47"/>
    <p:sldId id="299" r:id="rId48"/>
    <p:sldId id="300" r:id="rId49"/>
    <p:sldId id="371" r:id="rId50"/>
    <p:sldId id="411" r:id="rId51"/>
    <p:sldId id="298" r:id="rId52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 Leblanc (D)" initials="SL(" lastIdx="73" clrIdx="0">
    <p:extLst>
      <p:ext uri="{19B8F6BF-5375-455C-9EA6-DF929625EA0E}">
        <p15:presenceInfo xmlns:p15="http://schemas.microsoft.com/office/powerpoint/2012/main" userId="S::Serge.Leblanc2@tpsgc-pwgsc.gc.ca::1cf52f8e-1889-4657-b087-fc183fb5442d" providerId="AD"/>
      </p:ext>
    </p:extLst>
  </p:cmAuthor>
  <p:cmAuthor id="2" name="Jodi Wilks" initials="JW" lastIdx="13" clrIdx="1">
    <p:extLst>
      <p:ext uri="{19B8F6BF-5375-455C-9EA6-DF929625EA0E}">
        <p15:presenceInfo xmlns:p15="http://schemas.microsoft.com/office/powerpoint/2012/main" userId="S::Jodi.Wilks@tpsgc-pwgsc.gc.ca::29eee0c6-ef5c-407b-bcfa-01de8cf38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A9299"/>
    <a:srgbClr val="D77C85"/>
    <a:srgbClr val="1C2B34"/>
    <a:srgbClr val="82B898"/>
    <a:srgbClr val="6FA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582" autoAdjust="0"/>
  </p:normalViewPr>
  <p:slideViewPr>
    <p:cSldViewPr snapToGrid="0">
      <p:cViewPr varScale="1">
        <p:scale>
          <a:sx n="61" d="100"/>
          <a:sy n="61" d="100"/>
        </p:scale>
        <p:origin x="1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94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FC28A-9A78-4F1B-8B77-7611A61C1E6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402BE9B9-0F68-4C27-BBA5-DC2BC8F380E1}">
      <dgm:prSet phldrT="[Text]" custT="1"/>
      <dgm:spPr/>
      <dgm:t>
        <a:bodyPr/>
        <a:lstStyle/>
        <a:p>
          <a:endParaRPr lang="en-US" sz="1600" b="1" dirty="0"/>
        </a:p>
        <a:p>
          <a:r>
            <a:rPr lang="en-US" sz="1800" b="1" dirty="0"/>
            <a:t>Lump sum </a:t>
          </a:r>
          <a:r>
            <a:rPr lang="en-US" sz="1800" dirty="0"/>
            <a:t>is the greater of:</a:t>
          </a:r>
        </a:p>
        <a:p>
          <a:r>
            <a:rPr lang="en-US" sz="1800" dirty="0"/>
            <a:t>Return of Contributions plus interest</a:t>
          </a:r>
        </a:p>
        <a:p>
          <a:r>
            <a:rPr lang="en-US" sz="1800" b="1" dirty="0">
              <a:solidFill>
                <a:schemeClr val="tx1"/>
              </a:solidFill>
            </a:rPr>
            <a:t>or</a:t>
          </a:r>
        </a:p>
        <a:p>
          <a:r>
            <a:rPr lang="en-US" sz="1800" dirty="0"/>
            <a:t>Five years of unreduced pension</a:t>
          </a:r>
          <a:endParaRPr lang="en-CA" sz="1800" dirty="0"/>
        </a:p>
      </dgm:t>
    </dgm:pt>
    <dgm:pt modelId="{855DEA38-DCC5-418C-AAE9-D170400C0329}" type="parTrans" cxnId="{47C50B13-D4F0-4078-8B92-8BF7524F5CA7}">
      <dgm:prSet/>
      <dgm:spPr/>
      <dgm:t>
        <a:bodyPr/>
        <a:lstStyle/>
        <a:p>
          <a:endParaRPr lang="en-CA"/>
        </a:p>
      </dgm:t>
    </dgm:pt>
    <dgm:pt modelId="{FF01BA27-CF36-4A0B-9037-D2197A19FA53}" type="sibTrans" cxnId="{47C50B13-D4F0-4078-8B92-8BF7524F5CA7}">
      <dgm:prSet/>
      <dgm:spPr/>
      <dgm:t>
        <a:bodyPr/>
        <a:lstStyle/>
        <a:p>
          <a:endParaRPr lang="en-CA"/>
        </a:p>
      </dgm:t>
    </dgm:pt>
    <dgm:pt modelId="{64336A78-2BCE-464C-8D44-9DCBB0965F18}">
      <dgm:prSet phldrT="[Text]" custT="1"/>
      <dgm:spPr/>
      <dgm:t>
        <a:bodyPr/>
        <a:lstStyle/>
        <a:p>
          <a:r>
            <a:rPr lang="en-US" sz="1800" b="1" dirty="0"/>
            <a:t>Less</a:t>
          </a:r>
          <a:r>
            <a:rPr lang="en-US" sz="1800" dirty="0"/>
            <a:t>      </a:t>
          </a:r>
        </a:p>
        <a:p>
          <a:r>
            <a:rPr lang="en-US" sz="1800" dirty="0"/>
            <a:t>Any pension amounts already paid</a:t>
          </a:r>
          <a:endParaRPr lang="en-CA" sz="1800" dirty="0"/>
        </a:p>
      </dgm:t>
    </dgm:pt>
    <dgm:pt modelId="{B9D5DB90-1DD0-4199-B4E4-FD386B4A4681}" type="parTrans" cxnId="{7D336F27-8CF6-4E1D-96F4-8F130DDA1E88}">
      <dgm:prSet/>
      <dgm:spPr/>
      <dgm:t>
        <a:bodyPr/>
        <a:lstStyle/>
        <a:p>
          <a:endParaRPr lang="en-CA"/>
        </a:p>
      </dgm:t>
    </dgm:pt>
    <dgm:pt modelId="{5E40EE6D-4535-4922-93EB-4DAED2F0A5D9}" type="sibTrans" cxnId="{7D336F27-8CF6-4E1D-96F4-8F130DDA1E88}">
      <dgm:prSet/>
      <dgm:spPr/>
      <dgm:t>
        <a:bodyPr/>
        <a:lstStyle/>
        <a:p>
          <a:endParaRPr lang="en-CA"/>
        </a:p>
      </dgm:t>
    </dgm:pt>
    <dgm:pt modelId="{84F064D3-FF46-44AC-954F-B07A9F6D40BE}" type="pres">
      <dgm:prSet presAssocID="{C5FFC28A-9A78-4F1B-8B77-7611A61C1E6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B815D282-745A-4F2C-AAE0-1EFF6E8E1C56}" type="pres">
      <dgm:prSet presAssocID="{C5FFC28A-9A78-4F1B-8B77-7611A61C1E63}" presName="Background" presStyleLbl="bgImgPlace1" presStyleIdx="0" presStyleCnt="1" custScaleX="190844" custScaleY="115175" custLinFactNeighborX="-1462" custLinFactNeighborY="-1618"/>
      <dgm:spPr/>
    </dgm:pt>
    <dgm:pt modelId="{757BCAEC-D6C9-4EEF-B7C1-0A85D72A6BED}" type="pres">
      <dgm:prSet presAssocID="{C5FFC28A-9A78-4F1B-8B77-7611A61C1E63}" presName="ParentText1" presStyleLbl="revTx" presStyleIdx="0" presStyleCnt="2" custScaleX="183977" custScaleY="142552" custLinFactNeighborX="-31859" custLinFactNeighborY="718">
        <dgm:presLayoutVars>
          <dgm:chMax val="0"/>
          <dgm:chPref val="0"/>
          <dgm:bulletEnabled val="1"/>
        </dgm:presLayoutVars>
      </dgm:prSet>
      <dgm:spPr/>
    </dgm:pt>
    <dgm:pt modelId="{C015EC8B-DB93-48B8-B496-19FC70BC2610}" type="pres">
      <dgm:prSet presAssocID="{C5FFC28A-9A78-4F1B-8B77-7611A61C1E63}" presName="ParentText2" presStyleLbl="revTx" presStyleIdx="1" presStyleCnt="2" custScaleX="166272" custScaleY="101932" custLinFactNeighborX="59299" custLinFactNeighborY="109">
        <dgm:presLayoutVars>
          <dgm:chMax val="0"/>
          <dgm:chPref val="0"/>
          <dgm:bulletEnabled val="1"/>
        </dgm:presLayoutVars>
      </dgm:prSet>
      <dgm:spPr/>
    </dgm:pt>
    <dgm:pt modelId="{81F3BCE9-98C7-495A-A133-72EAF7C4EE0A}" type="pres">
      <dgm:prSet presAssocID="{C5FFC28A-9A78-4F1B-8B77-7611A61C1E63}" presName="Plus" presStyleLbl="alignNode1" presStyleIdx="0" presStyleCnt="2" custScaleX="92960" custScaleY="92960" custLinFactX="-89615" custLinFactNeighborX="-100000" custLinFactNeighborY="10804"/>
      <dgm:spPr/>
    </dgm:pt>
    <dgm:pt modelId="{68F361FE-7051-4747-BEA4-A5CB72A9931C}" type="pres">
      <dgm:prSet presAssocID="{C5FFC28A-9A78-4F1B-8B77-7611A61C1E63}" presName="Minus" presStyleLbl="alignNode1" presStyleIdx="1" presStyleCnt="2" custScaleX="98770" custLinFactX="97892" custLinFactNeighborX="100000" custLinFactNeighborY="9390"/>
      <dgm:spPr/>
    </dgm:pt>
    <dgm:pt modelId="{77870207-2114-45D1-B242-0D7770555266}" type="pres">
      <dgm:prSet presAssocID="{C5FFC28A-9A78-4F1B-8B77-7611A61C1E63}" presName="Divider" presStyleLbl="parChTrans1D1" presStyleIdx="0" presStyleCnt="1" custLinFactX="17882102" custLinFactNeighborX="17900000" custLinFactNeighborY="-9563"/>
      <dgm:spPr/>
    </dgm:pt>
  </dgm:ptLst>
  <dgm:cxnLst>
    <dgm:cxn modelId="{47C50B13-D4F0-4078-8B92-8BF7524F5CA7}" srcId="{C5FFC28A-9A78-4F1B-8B77-7611A61C1E63}" destId="{402BE9B9-0F68-4C27-BBA5-DC2BC8F380E1}" srcOrd="0" destOrd="0" parTransId="{855DEA38-DCC5-418C-AAE9-D170400C0329}" sibTransId="{FF01BA27-CF36-4A0B-9037-D2197A19FA53}"/>
    <dgm:cxn modelId="{7D336F27-8CF6-4E1D-96F4-8F130DDA1E88}" srcId="{C5FFC28A-9A78-4F1B-8B77-7611A61C1E63}" destId="{64336A78-2BCE-464C-8D44-9DCBB0965F18}" srcOrd="1" destOrd="0" parTransId="{B9D5DB90-1DD0-4199-B4E4-FD386B4A4681}" sibTransId="{5E40EE6D-4535-4922-93EB-4DAED2F0A5D9}"/>
    <dgm:cxn modelId="{700A6B8B-FC22-42C6-A9F8-06BA2B723534}" type="presOf" srcId="{C5FFC28A-9A78-4F1B-8B77-7611A61C1E63}" destId="{84F064D3-FF46-44AC-954F-B07A9F6D40BE}" srcOrd="0" destOrd="0" presId="urn:microsoft.com/office/officeart/2009/3/layout/PlusandMinus"/>
    <dgm:cxn modelId="{606D45B0-DB38-4D8B-B9CA-93A9705BA3EC}" type="presOf" srcId="{402BE9B9-0F68-4C27-BBA5-DC2BC8F380E1}" destId="{757BCAEC-D6C9-4EEF-B7C1-0A85D72A6BED}" srcOrd="0" destOrd="0" presId="urn:microsoft.com/office/officeart/2009/3/layout/PlusandMinus"/>
    <dgm:cxn modelId="{FBAF23FC-9DB4-40D7-96CB-12F3D088169F}" type="presOf" srcId="{64336A78-2BCE-464C-8D44-9DCBB0965F18}" destId="{C015EC8B-DB93-48B8-B496-19FC70BC2610}" srcOrd="0" destOrd="0" presId="urn:microsoft.com/office/officeart/2009/3/layout/PlusandMinus"/>
    <dgm:cxn modelId="{D49DD02D-F049-4932-976D-F6EC3E096EA0}" type="presParOf" srcId="{84F064D3-FF46-44AC-954F-B07A9F6D40BE}" destId="{B815D282-745A-4F2C-AAE0-1EFF6E8E1C56}" srcOrd="0" destOrd="0" presId="urn:microsoft.com/office/officeart/2009/3/layout/PlusandMinus"/>
    <dgm:cxn modelId="{66122838-8992-4611-9C89-7CE4721C864C}" type="presParOf" srcId="{84F064D3-FF46-44AC-954F-B07A9F6D40BE}" destId="{757BCAEC-D6C9-4EEF-B7C1-0A85D72A6BED}" srcOrd="1" destOrd="0" presId="urn:microsoft.com/office/officeart/2009/3/layout/PlusandMinus"/>
    <dgm:cxn modelId="{33349AF7-F25A-42E8-BFBE-CE5003E71EB8}" type="presParOf" srcId="{84F064D3-FF46-44AC-954F-B07A9F6D40BE}" destId="{C015EC8B-DB93-48B8-B496-19FC70BC2610}" srcOrd="2" destOrd="0" presId="urn:microsoft.com/office/officeart/2009/3/layout/PlusandMinus"/>
    <dgm:cxn modelId="{ED4D891A-23D6-41DF-8728-893BB1633A74}" type="presParOf" srcId="{84F064D3-FF46-44AC-954F-B07A9F6D40BE}" destId="{81F3BCE9-98C7-495A-A133-72EAF7C4EE0A}" srcOrd="3" destOrd="0" presId="urn:microsoft.com/office/officeart/2009/3/layout/PlusandMinus"/>
    <dgm:cxn modelId="{E40FFB44-A8C0-42E2-9301-F897D005E6FB}" type="presParOf" srcId="{84F064D3-FF46-44AC-954F-B07A9F6D40BE}" destId="{68F361FE-7051-4747-BEA4-A5CB72A9931C}" srcOrd="4" destOrd="0" presId="urn:microsoft.com/office/officeart/2009/3/layout/PlusandMinus"/>
    <dgm:cxn modelId="{780290AF-3A9D-4FDE-9788-2818EC6FBAFD}" type="presParOf" srcId="{84F064D3-FF46-44AC-954F-B07A9F6D40BE}" destId="{77870207-2114-45D1-B242-0D777055526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5D282-745A-4F2C-AAE0-1EFF6E8E1C56}">
      <dsp:nvSpPr>
        <dsp:cNvPr id="0" name=""/>
        <dsp:cNvSpPr/>
      </dsp:nvSpPr>
      <dsp:spPr>
        <a:xfrm>
          <a:off x="74447" y="65128"/>
          <a:ext cx="7098652" cy="2213976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BCAEC-D6C9-4EEF-B7C1-0A85D72A6BED}">
      <dsp:nvSpPr>
        <dsp:cNvPr id="0" name=""/>
        <dsp:cNvSpPr/>
      </dsp:nvSpPr>
      <dsp:spPr>
        <a:xfrm>
          <a:off x="653966" y="117015"/>
          <a:ext cx="3177774" cy="2344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Lump sum </a:t>
          </a:r>
          <a:r>
            <a:rPr lang="en-US" sz="1800" kern="1200" dirty="0"/>
            <a:t>is the greater of: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Return of Contributions plus interest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or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Five years of unreduced pension</a:t>
          </a:r>
          <a:endParaRPr lang="en-CA" sz="1800" kern="1200" dirty="0"/>
        </a:p>
      </dsp:txBody>
      <dsp:txXfrm>
        <a:off x="653966" y="117015"/>
        <a:ext cx="3177774" cy="2344239"/>
      </dsp:txXfrm>
    </dsp:sp>
    <dsp:sp modelId="{C015EC8B-DB93-48B8-B496-19FC70BC2610}">
      <dsp:nvSpPr>
        <dsp:cNvPr id="0" name=""/>
        <dsp:cNvSpPr/>
      </dsp:nvSpPr>
      <dsp:spPr>
        <a:xfrm>
          <a:off x="4147161" y="452802"/>
          <a:ext cx="2871961" cy="1676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Less</a:t>
          </a:r>
          <a:r>
            <a:rPr lang="en-US" sz="1800" kern="1200" dirty="0"/>
            <a:t>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Any pension amounts already paid</a:t>
          </a:r>
          <a:endParaRPr lang="en-CA" sz="1800" kern="1200" dirty="0"/>
        </a:p>
      </dsp:txBody>
      <dsp:txXfrm>
        <a:off x="4147161" y="452802"/>
        <a:ext cx="2871961" cy="1676251"/>
      </dsp:txXfrm>
    </dsp:sp>
    <dsp:sp modelId="{81F3BCE9-98C7-495A-A133-72EAF7C4EE0A}">
      <dsp:nvSpPr>
        <dsp:cNvPr id="0" name=""/>
        <dsp:cNvSpPr/>
      </dsp:nvSpPr>
      <dsp:spPr>
        <a:xfrm>
          <a:off x="80985" y="-38495"/>
          <a:ext cx="675652" cy="675652"/>
        </a:xfrm>
        <a:prstGeom prst="plus">
          <a:avLst>
            <a:gd name="adj" fmla="val 328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361FE-7051-4747-BEA4-A5CB72A9931C}">
      <dsp:nvSpPr>
        <dsp:cNvPr id="0" name=""/>
        <dsp:cNvSpPr/>
      </dsp:nvSpPr>
      <dsp:spPr>
        <a:xfrm>
          <a:off x="6382829" y="140789"/>
          <a:ext cx="675652" cy="234423"/>
        </a:xfrm>
        <a:prstGeom prst="rect">
          <a:avLst/>
        </a:prstGeom>
        <a:solidFill>
          <a:schemeClr val="accent3">
            <a:hueOff val="-19073478"/>
            <a:satOff val="40449"/>
            <a:lumOff val="0"/>
            <a:alphaOff val="0"/>
          </a:schemeClr>
        </a:solidFill>
        <a:ln w="12700" cap="flat" cmpd="sng" algn="ctr">
          <a:solidFill>
            <a:schemeClr val="accent3">
              <a:hueOff val="-19073478"/>
              <a:satOff val="40449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70207-2114-45D1-B242-0D7770555266}">
      <dsp:nvSpPr>
        <dsp:cNvPr id="0" name=""/>
        <dsp:cNvSpPr/>
      </dsp:nvSpPr>
      <dsp:spPr>
        <a:xfrm>
          <a:off x="3831137" y="320211"/>
          <a:ext cx="427" cy="1570636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D3C9-FD5A-4B8C-9A78-ADB38FD696FA}" type="datetimeFigureOut">
              <a:rPr lang="en-CA" smtClean="0"/>
              <a:t>2023-07-28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133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262D1-0D2C-40B7-AE33-750F0ED4E365}" type="datetimeFigureOut">
              <a:rPr lang="en-CA" smtClean="0"/>
              <a:t>2023-07-28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CD71-78E9-4EEC-9C27-F8D7830BA43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7567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33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17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292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35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178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2484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402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555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This option is often pursued when other employment occurs immediately after retirement from the government and will continue until age 60 (65 if group 2).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i="1" dirty="0"/>
              <a:t>Ex. Retirement at 53 and accept a position outside of the Federal Government (that is not in a Conflict of Interest) and continue to earn salary, at age 60 (65 if group 2), regardless of the other employment relationship, pension becomes payable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597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7624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216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207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7746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8902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665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333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7638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092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0366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2975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3087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573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111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8358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0229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7655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405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0957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451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contact information is provided for members – it is not meant to be reviewed as part of the presentation. This is a list of some of the most frequently requested contacts outside of the Pension Centre. </a:t>
            </a:r>
          </a:p>
        </p:txBody>
      </p:sp>
    </p:spTree>
    <p:extLst>
      <p:ext uri="{BB962C8B-B14F-4D97-AF65-F5344CB8AC3E}">
        <p14:creationId xmlns:p14="http://schemas.microsoft.com/office/powerpoint/2010/main" val="1429234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033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442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59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429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254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Max EX-01 142,982 – last update expired March 31, 2022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114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03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9255" y="636026"/>
            <a:ext cx="6426039" cy="1537470"/>
          </a:xfrm>
        </p:spPr>
        <p:txBody>
          <a:bodyPr anchor="t" anchorCtr="0">
            <a:noAutofit/>
          </a:bodyPr>
          <a:lstStyle>
            <a:lvl1pPr algn="r">
              <a:defRPr sz="4800" b="1" cap="small" baseline="0">
                <a:solidFill>
                  <a:srgbClr val="82B898"/>
                </a:solidFill>
              </a:defRPr>
            </a:lvl1pPr>
          </a:lstStyle>
          <a:p>
            <a:r>
              <a:rPr lang="en-US" dirty="0"/>
              <a:t>Title /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3518" y="2830877"/>
            <a:ext cx="6306207" cy="1636020"/>
          </a:xfrm>
        </p:spPr>
        <p:txBody>
          <a:bodyPr>
            <a:noAutofit/>
          </a:bodyPr>
          <a:lstStyle>
            <a:lvl1pPr marL="0" indent="0" algn="l">
              <a:buNone/>
              <a:defRPr sz="3600" b="1" cap="small" baseline="0">
                <a:solidFill>
                  <a:srgbClr val="6FA5C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/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0748"/>
            <a:ext cx="5549463" cy="3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114097"/>
            <a:ext cx="10132605" cy="238683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3517412"/>
            <a:ext cx="101326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accent1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208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114097"/>
            <a:ext cx="10132605" cy="238683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3517412"/>
            <a:ext cx="101326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accent6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192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114097"/>
            <a:ext cx="10132605" cy="2386836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3517412"/>
            <a:ext cx="101326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accent3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83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7" y="489126"/>
            <a:ext cx="10138952" cy="860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845" y="1825625"/>
            <a:ext cx="4950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6114" y="1825625"/>
            <a:ext cx="488768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91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6" y="355602"/>
            <a:ext cx="1014054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8" y="1681163"/>
            <a:ext cx="47827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848" y="2505075"/>
            <a:ext cx="478272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763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501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497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0171" y="457200"/>
            <a:ext cx="35818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171" y="2057400"/>
            <a:ext cx="35818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678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71" y="457200"/>
            <a:ext cx="35818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171" y="2057400"/>
            <a:ext cx="35818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167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0748"/>
            <a:ext cx="5549463" cy="3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889262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734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2813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43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41" y="365127"/>
            <a:ext cx="10138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803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41" y="365127"/>
            <a:ext cx="10138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49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9565" y="888276"/>
            <a:ext cx="6021979" cy="1537470"/>
          </a:xfrm>
        </p:spPr>
        <p:txBody>
          <a:bodyPr anchor="t" anchorCtr="0">
            <a:noAutofit/>
          </a:bodyPr>
          <a:lstStyle>
            <a:lvl1pPr algn="r">
              <a:defRPr sz="3600" b="1" cap="small" baseline="0">
                <a:solidFill>
                  <a:srgbClr val="82B898"/>
                </a:solidFill>
              </a:defRPr>
            </a:lvl1pPr>
          </a:lstStyle>
          <a:p>
            <a:r>
              <a:rPr lang="en-US" dirty="0"/>
              <a:t>Title /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87487" y="3366906"/>
            <a:ext cx="5634445" cy="1557791"/>
          </a:xfrm>
        </p:spPr>
        <p:txBody>
          <a:bodyPr>
            <a:noAutofit/>
          </a:bodyPr>
          <a:lstStyle>
            <a:lvl1pPr marL="0" indent="0" algn="l">
              <a:buNone/>
              <a:defRPr sz="3000" b="1" cap="small" baseline="0">
                <a:solidFill>
                  <a:srgbClr val="6FA5C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/ 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0749"/>
            <a:ext cx="4162097" cy="3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7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6" y="365127"/>
            <a:ext cx="10138953" cy="1325563"/>
          </a:xfrm>
        </p:spPr>
        <p:txBody>
          <a:bodyPr/>
          <a:lstStyle>
            <a:lvl1pPr>
              <a:defRPr b="1" cap="small" baseline="0">
                <a:solidFill>
                  <a:srgbClr val="1C2B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Wingdings 2" panose="05020102010507070707" pitchFamily="18" charset="2"/>
              <a:buNone/>
              <a:defRPr/>
            </a:lvl1pPr>
            <a:lvl2pPr marL="514350" indent="-171450">
              <a:buFont typeface="Wingdings 2" panose="05020102010507070707" pitchFamily="18" charset="2"/>
              <a:buChar char=""/>
              <a:defRPr/>
            </a:lvl2pPr>
            <a:lvl3pPr marL="857250" indent="-171450">
              <a:buFont typeface="Wingdings 2" panose="05020102010507070707" pitchFamily="18" charset="2"/>
              <a:buChar char=""/>
              <a:defRPr/>
            </a:lvl3pPr>
            <a:lvl4pPr marL="1200150" indent="-171450">
              <a:buFont typeface="Wingdings 2" panose="05020102010507070707" pitchFamily="18" charset="2"/>
              <a:buChar char=""/>
              <a:defRPr/>
            </a:lvl4pPr>
            <a:lvl5pPr marL="1543050" indent="-171450">
              <a:buFont typeface="Wingdings 2" panose="05020102010507070707" pitchFamily="18" charset="2"/>
              <a:buChar char="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69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Object (pale backgroun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6" y="365127"/>
            <a:ext cx="10138953" cy="1325563"/>
          </a:xfrm>
        </p:spPr>
        <p:txBody>
          <a:bodyPr/>
          <a:lstStyle>
            <a:lvl1pPr>
              <a:defRPr b="1" cap="small" baseline="0">
                <a:solidFill>
                  <a:srgbClr val="1C2B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Wingdings 2" panose="05020102010507070707" pitchFamily="18" charset="2"/>
              <a:buNone/>
              <a:defRPr/>
            </a:lvl1pPr>
            <a:lvl2pPr marL="514350" indent="-171450">
              <a:buFont typeface="Wingdings 2" panose="05020102010507070707" pitchFamily="18" charset="2"/>
              <a:buChar char=""/>
              <a:defRPr/>
            </a:lvl2pPr>
            <a:lvl3pPr marL="857250" indent="-171450">
              <a:buFont typeface="Wingdings 2" panose="05020102010507070707" pitchFamily="18" charset="2"/>
              <a:buChar char=""/>
              <a:defRPr/>
            </a:lvl3pPr>
            <a:lvl4pPr marL="1200150" indent="-171450">
              <a:buFont typeface="Wingdings 2" panose="05020102010507070707" pitchFamily="18" charset="2"/>
              <a:buChar char=""/>
              <a:defRPr/>
            </a:lvl4pPr>
            <a:lvl5pPr marL="1543050" indent="-171450">
              <a:buFont typeface="Wingdings 2" panose="05020102010507070707" pitchFamily="18" charset="2"/>
              <a:buChar char="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393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ted He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09" y="365127"/>
            <a:ext cx="10138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720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41" y="365127"/>
            <a:ext cx="101389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08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Object (pale background)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89325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s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455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se Layout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900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6" y="365127"/>
            <a:ext cx="10138953" cy="1325563"/>
          </a:xfrm>
        </p:spPr>
        <p:txBody>
          <a:bodyPr/>
          <a:lstStyle>
            <a:lvl1pPr>
              <a:defRPr b="1" cap="small" baseline="0">
                <a:solidFill>
                  <a:srgbClr val="1C2B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Font typeface="Wingdings 2" panose="05020102010507070707" pitchFamily="18" charset="2"/>
              <a:buChar char=""/>
              <a:defRPr/>
            </a:lvl1pPr>
            <a:lvl2pPr marL="514350" indent="-171450">
              <a:buFont typeface="Wingdings 2" panose="05020102010507070707" pitchFamily="18" charset="2"/>
              <a:buChar char=""/>
              <a:defRPr/>
            </a:lvl2pPr>
            <a:lvl3pPr marL="857250" indent="-171450">
              <a:buFont typeface="Wingdings 2" panose="05020102010507070707" pitchFamily="18" charset="2"/>
              <a:buChar char=""/>
              <a:defRPr/>
            </a:lvl3pPr>
            <a:lvl4pPr marL="1200150" indent="-171450">
              <a:buFont typeface="Wingdings 2" panose="05020102010507070707" pitchFamily="18" charset="2"/>
              <a:buChar char=""/>
              <a:defRPr/>
            </a:lvl4pPr>
            <a:lvl5pPr marL="1543050" indent="-171450">
              <a:buFont typeface="Wingdings 2" panose="05020102010507070707" pitchFamily="18" charset="2"/>
              <a:buChar char="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677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709740"/>
            <a:ext cx="1013260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4589465"/>
            <a:ext cx="1013260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794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709740"/>
            <a:ext cx="10132605" cy="2852737"/>
          </a:xfrm>
        </p:spPr>
        <p:txBody>
          <a:bodyPr anchor="b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4589465"/>
            <a:ext cx="1013260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890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709740"/>
            <a:ext cx="10132605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4589465"/>
            <a:ext cx="1013260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5504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709740"/>
            <a:ext cx="10132605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4589465"/>
            <a:ext cx="10132607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9915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845" y="1825625"/>
            <a:ext cx="49508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6114" y="1825625"/>
            <a:ext cx="488768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3650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6" y="355602"/>
            <a:ext cx="1014054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8" y="1681163"/>
            <a:ext cx="478272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848" y="2505075"/>
            <a:ext cx="478272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899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9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93924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8496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5955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71" y="457200"/>
            <a:ext cx="358185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171" y="2057400"/>
            <a:ext cx="358185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4587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0749"/>
            <a:ext cx="4162097" cy="38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41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7875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535" y="6356352"/>
            <a:ext cx="882247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591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4840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37176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008233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328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ted He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46546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119511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91955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252119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57800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7304018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574250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75701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65068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77915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905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738659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7947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364637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09405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84245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279975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938720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47032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65974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03405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04572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s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0739" y="65493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107765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59098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90580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608399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41345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000280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nverted Hexes (fad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455" y="65493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9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3690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rse Layout (faded)"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0739" y="654937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0010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44" y="1114097"/>
            <a:ext cx="10132605" cy="23868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3517412"/>
            <a:ext cx="101326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9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7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image" Target="../media/image12.jp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847" y="489127"/>
            <a:ext cx="10577384" cy="88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1911414"/>
            <a:ext cx="10138955" cy="4265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57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09" r:id="rId2"/>
    <p:sldLayoutId id="2147483808" r:id="rId3"/>
    <p:sldLayoutId id="2147483794" r:id="rId4"/>
    <p:sldLayoutId id="2147483812" r:id="rId5"/>
    <p:sldLayoutId id="2147483813" r:id="rId6"/>
    <p:sldLayoutId id="2147483810" r:id="rId7"/>
    <p:sldLayoutId id="2147483811" r:id="rId8"/>
    <p:sldLayoutId id="2147483795" r:id="rId9"/>
    <p:sldLayoutId id="2147483805" r:id="rId10"/>
    <p:sldLayoutId id="2147483806" r:id="rId11"/>
    <p:sldLayoutId id="2147483807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4" r:id="rId19"/>
    <p:sldLayoutId id="2147483802" r:id="rId20"/>
    <p:sldLayoutId id="2147483803" r:id="rId21"/>
    <p:sldLayoutId id="2147483814" r:id="rId22"/>
    <p:sldLayoutId id="2147483815" r:id="rId23"/>
    <p:sldLayoutId id="2147483869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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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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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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845" y="365127"/>
            <a:ext cx="10138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845" y="1825625"/>
            <a:ext cx="101389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33115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DCDEDF6-4B4F-4E32-8FB0-B8CCF2C115F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167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  <p:sldLayoutId id="2147483846" r:id="rId29"/>
    <p:sldLayoutId id="2147483847" r:id="rId30"/>
    <p:sldLayoutId id="2147483848" r:id="rId31"/>
    <p:sldLayoutId id="2147483849" r:id="rId32"/>
    <p:sldLayoutId id="2147483850" r:id="rId33"/>
    <p:sldLayoutId id="2147483851" r:id="rId34"/>
    <p:sldLayoutId id="2147483852" r:id="rId35"/>
    <p:sldLayoutId id="2147483853" r:id="rId36"/>
    <p:sldLayoutId id="2147483854" r:id="rId37"/>
    <p:sldLayoutId id="2147483855" r:id="rId38"/>
    <p:sldLayoutId id="2147483856" r:id="rId39"/>
    <p:sldLayoutId id="2147483857" r:id="rId40"/>
    <p:sldLayoutId id="2147483858" r:id="rId41"/>
    <p:sldLayoutId id="2147483859" r:id="rId42"/>
    <p:sldLayoutId id="2147483860" r:id="rId43"/>
    <p:sldLayoutId id="2147483861" r:id="rId44"/>
    <p:sldLayoutId id="2147483862" r:id="rId45"/>
    <p:sldLayoutId id="2147483863" r:id="rId46"/>
    <p:sldLayoutId id="2147483864" r:id="rId47"/>
    <p:sldLayoutId id="2147483865" r:id="rId48"/>
    <p:sldLayoutId id="2147483866" r:id="rId49"/>
    <p:sldLayoutId id="2147483867" r:id="rId50"/>
    <p:sldLayoutId id="2147483868" r:id="rId5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sgc-pwgsc.gc.ca/remuneration-compensation/services-pension-services/pension/video/index-eng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anada.ca/pension-benefits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employment-social-development/corporate/portfolio/service-canada.html" TargetMode="External"/><Relationship Id="rId7" Type="http://schemas.openxmlformats.org/officeDocument/2006/relationships/hyperlink" Target="http://www.federalretirees.ca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sunnet.sunlife.com/signin/csi/pdsp/e/home.wca" TargetMode="External"/><Relationship Id="rId5" Type="http://schemas.openxmlformats.org/officeDocument/2006/relationships/hyperlink" Target="https://my.canadalife.com/sign-in?_ga=2.15879542.1907980658.1684930962-1814850522.1684930960&amp;_gl=1*1z0myny*_ga*MTgxNDg1MDUyMi4xNjg0OTMwOTYw*_ga_3N56ECL87X*MTY4NDkzMDk2MC4xLjEuMTY4NDkzMDk2MS4wLjAuMA.." TargetMode="External"/><Relationship Id="rId4" Type="http://schemas.openxmlformats.org/officeDocument/2006/relationships/hyperlink" Target="https://www.retraitequebec.gouv.qc.ca/en/Pages/accueil.aspx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tirees.ca/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4456" y="2970576"/>
            <a:ext cx="6705702" cy="126497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 Member Education Session          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APEX 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D062B-B583-4B50-A692-242A6D8042FE}"/>
              </a:ext>
            </a:extLst>
          </p:cNvPr>
          <p:cNvSpPr txBox="1"/>
          <p:nvPr/>
        </p:nvSpPr>
        <p:spPr>
          <a:xfrm>
            <a:off x="1056990" y="6238103"/>
            <a:ext cx="1965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/>
              <a:t>Version August 1, 2023</a:t>
            </a:r>
          </a:p>
        </p:txBody>
      </p:sp>
    </p:spTree>
    <p:extLst>
      <p:ext uri="{BB962C8B-B14F-4D97-AF65-F5344CB8AC3E}">
        <p14:creationId xmlns:p14="http://schemas.microsoft.com/office/powerpoint/2010/main" val="145079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BB9F-412C-40CE-B945-FAA2615F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41" y="2973131"/>
            <a:ext cx="8396917" cy="911737"/>
          </a:xfrm>
        </p:spPr>
        <p:txBody>
          <a:bodyPr anchor="b">
            <a:noAutofit/>
          </a:bodyPr>
          <a:lstStyle/>
          <a:p>
            <a:r>
              <a:rPr lang="en-US" sz="6000" dirty="0"/>
              <a:t>Early retirement options</a:t>
            </a:r>
            <a:endParaRPr lang="en-CA" sz="60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D3E1344-5A57-4D56-A9A3-70B4D8881834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10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983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643B939E-C701-4235-87AF-489D6820B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629466"/>
              </p:ext>
            </p:extLst>
          </p:nvPr>
        </p:nvGraphicFramePr>
        <p:xfrm>
          <a:off x="1613193" y="2262909"/>
          <a:ext cx="8676117" cy="29450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2039">
                  <a:extLst>
                    <a:ext uri="{9D8B030D-6E8A-4147-A177-3AD203B41FA5}">
                      <a16:colId xmlns:a16="http://schemas.microsoft.com/office/drawing/2014/main" val="2711901681"/>
                    </a:ext>
                  </a:extLst>
                </a:gridCol>
                <a:gridCol w="2892039">
                  <a:extLst>
                    <a:ext uri="{9D8B030D-6E8A-4147-A177-3AD203B41FA5}">
                      <a16:colId xmlns:a16="http://schemas.microsoft.com/office/drawing/2014/main" val="1855344892"/>
                    </a:ext>
                  </a:extLst>
                </a:gridCol>
                <a:gridCol w="2892039">
                  <a:extLst>
                    <a:ext uri="{9D8B030D-6E8A-4147-A177-3AD203B41FA5}">
                      <a16:colId xmlns:a16="http://schemas.microsoft.com/office/drawing/2014/main" val="1226947671"/>
                    </a:ext>
                  </a:extLst>
                </a:gridCol>
              </a:tblGrid>
              <a:tr h="8866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Age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Pensionable Service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Lump Sum Payment</a:t>
                      </a:r>
                      <a:endParaRPr lang="en-C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318951"/>
                  </a:ext>
                </a:extLst>
              </a:tr>
              <a:tr h="12108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Less than 2 years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Return of Contributions</a:t>
                      </a:r>
                    </a:p>
                    <a:p>
                      <a:pPr algn="ctr"/>
                      <a:endParaRPr lang="en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92063"/>
                  </a:ext>
                </a:extLst>
              </a:tr>
              <a:tr h="847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Younger than 50</a:t>
                      </a:r>
                    </a:p>
                    <a:p>
                      <a:pPr algn="ctr"/>
                      <a:r>
                        <a:rPr lang="en-US" sz="2000" dirty="0"/>
                        <a:t>(55 Gr 2)</a:t>
                      </a:r>
                      <a:endParaRPr lang="en-CA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or more years 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Transfer Value</a:t>
                      </a:r>
                      <a:endParaRPr lang="en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022526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FF149FE5-1673-4CAC-A25F-1838A0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3134122" cy="7615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</a:rPr>
              <a:t>Lump Sum Options</a:t>
            </a:r>
            <a:endParaRPr lang="en-CA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AA7CE8B-8FBB-418A-905B-F754DD69A927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11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142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F149FE5-1673-4CAC-A25F-1838A0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99" y="572400"/>
            <a:ext cx="5493673" cy="8120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</a:rPr>
              <a:t>Transfer Value </a:t>
            </a:r>
            <a:br>
              <a:rPr lang="en-US" sz="3100" dirty="0">
                <a:solidFill>
                  <a:schemeClr val="accent1"/>
                </a:solidFill>
              </a:rPr>
            </a:br>
            <a:r>
              <a:rPr lang="en-US" sz="2800" dirty="0"/>
              <a:t>Terminates Prior to Age 50 (55 Gr 2)</a:t>
            </a:r>
            <a:endParaRPr lang="en-CA" sz="28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84EB268-EA19-474B-86F0-33C87826F93C}"/>
              </a:ext>
            </a:extLst>
          </p:cNvPr>
          <p:cNvSpPr txBox="1">
            <a:spLocks/>
          </p:cNvSpPr>
          <p:nvPr/>
        </p:nvSpPr>
        <p:spPr>
          <a:xfrm>
            <a:off x="1145311" y="1487687"/>
            <a:ext cx="8876145" cy="48412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The TRANSFER VALUE (TV) </a:t>
            </a:r>
            <a:r>
              <a:rPr lang="en-CA" sz="1800" dirty="0">
                <a:latin typeface="+mj-lt"/>
                <a:cs typeface="Times New Roman" panose="02020603050405020304" pitchFamily="18" charset="0"/>
              </a:rPr>
              <a:t>represents</a:t>
            </a:r>
            <a:r>
              <a:rPr lang="en-CA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projected amount you would need to invest today to provide a future benefit similar to the public service pension you earned.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assumption rates used are based on short &amp; long-term bond yields; not on consumer interest rates (i.e., bank lending rates)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overall rates increase, the TV decreases. You need a smaller up-front investment to generate your projected pension amount.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Similarly, when rates decrease, the TV increases. You need more up-front to generate the same return over time.</a:t>
            </a:r>
            <a:r>
              <a:rPr lang="en-CA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dirty="0">
                <a:latin typeface="+mj-lt"/>
                <a:cs typeface="Times New Roman" panose="02020603050405020304" pitchFamily="18" charset="0"/>
              </a:rPr>
              <a:t>After a TV is paid, all investment risk is your own and you will no longer be entitled to a future monthly pension, survivor benefits, health, dental, regular supplementary death benefit and Post Retirement Life Insurance.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Your option is irrevocable!</a:t>
            </a:r>
            <a:endParaRPr lang="en-CA" sz="1800" dirty="0">
              <a:latin typeface="+mj-lt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7C5F732-62B6-4FDC-80B3-64B3F55E9288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12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336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5769769"/>
            <a:ext cx="2057400" cy="273844"/>
          </a:xfrm>
        </p:spPr>
        <p:txBody>
          <a:bodyPr/>
          <a:lstStyle/>
          <a:p>
            <a:pPr defTabSz="685800"/>
            <a:fld id="{3DCDEDF6-4B4F-4E32-8FB0-B8CCF2C115FC}" type="slidenum">
              <a:rPr lang="en-CA" sz="1350">
                <a:solidFill>
                  <a:prstClr val="black"/>
                </a:solidFill>
                <a:latin typeface="Century Gothic" panose="020F0302020204030204"/>
              </a:rPr>
              <a:pPr defTabSz="685800"/>
              <a:t>13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149FE5-1673-4CAC-A25F-1838A0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99" y="572400"/>
            <a:ext cx="5807710" cy="81207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Transfer Value </a:t>
            </a:r>
            <a:r>
              <a:rPr lang="en-US" sz="2800" dirty="0">
                <a:latin typeface="Century Gothic" panose="020B0502020202020204" pitchFamily="34" charset="0"/>
              </a:rPr>
              <a:t>– Payment options</a:t>
            </a:r>
            <a:endParaRPr lang="en-CA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89ED4B-FBED-4075-89A2-B2F7A50D23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450842"/>
              </p:ext>
            </p:extLst>
          </p:nvPr>
        </p:nvGraphicFramePr>
        <p:xfrm>
          <a:off x="1341120" y="1808480"/>
          <a:ext cx="9591040" cy="4257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5520">
                  <a:extLst>
                    <a:ext uri="{9D8B030D-6E8A-4147-A177-3AD203B41FA5}">
                      <a16:colId xmlns:a16="http://schemas.microsoft.com/office/drawing/2014/main" val="1543763925"/>
                    </a:ext>
                  </a:extLst>
                </a:gridCol>
                <a:gridCol w="4795520">
                  <a:extLst>
                    <a:ext uri="{9D8B030D-6E8A-4147-A177-3AD203B41FA5}">
                      <a16:colId xmlns:a16="http://schemas.microsoft.com/office/drawing/2014/main" val="2913387930"/>
                    </a:ext>
                  </a:extLst>
                </a:gridCol>
              </a:tblGrid>
              <a:tr h="4382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within tax limit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in excess of tax limit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854757"/>
                  </a:ext>
                </a:extLst>
              </a:tr>
              <a:tr h="3818816">
                <a:tc>
                  <a:txBody>
                    <a:bodyPr/>
                    <a:lstStyle/>
                    <a:p>
                      <a:r>
                        <a:rPr lang="en-US" dirty="0"/>
                        <a:t>Transferred to:</a:t>
                      </a:r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Locked-in RRSP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              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Registered Pension Plan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           and/or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Purchase of a life annuity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 to:</a:t>
                      </a:r>
                    </a:p>
                    <a:p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 in cash (and taxed at source)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              </a:t>
                      </a:r>
                      <a:r>
                        <a:rPr lang="en-US" sz="1800" dirty="0"/>
                        <a:t>or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Your RRSP (if available room)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             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Combination of both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dirty="0"/>
                        <a:t>The Retirement Compensation Arrangement portion of the transfer value </a:t>
                      </a:r>
                      <a:r>
                        <a:rPr lang="en-CA" b="1" dirty="0"/>
                        <a:t>must</a:t>
                      </a:r>
                      <a:r>
                        <a:rPr lang="en-CA" dirty="0"/>
                        <a:t> be paid directly to you and taxed at source.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42363"/>
                  </a:ext>
                </a:extLst>
              </a:tr>
            </a:tbl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18011D6-28A0-4E61-91D0-180A90226621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13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280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FF149FE5-1673-4CAC-A25F-1838A0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98" y="572400"/>
            <a:ext cx="6318481" cy="81207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Annual Allowance (Reduced Pension) 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6AC9D2-6901-4D09-98A5-E50D2338CA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750500"/>
              </p:ext>
            </p:extLst>
          </p:nvPr>
        </p:nvGraphicFramePr>
        <p:xfrm>
          <a:off x="1763842" y="2624914"/>
          <a:ext cx="7851796" cy="3485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933">
                  <a:extLst>
                    <a:ext uri="{9D8B030D-6E8A-4147-A177-3AD203B41FA5}">
                      <a16:colId xmlns:a16="http://schemas.microsoft.com/office/drawing/2014/main" val="1879271127"/>
                    </a:ext>
                  </a:extLst>
                </a:gridCol>
                <a:gridCol w="4526863">
                  <a:extLst>
                    <a:ext uri="{9D8B030D-6E8A-4147-A177-3AD203B41FA5}">
                      <a16:colId xmlns:a16="http://schemas.microsoft.com/office/drawing/2014/main" val="2807184899"/>
                    </a:ext>
                  </a:extLst>
                </a:gridCol>
              </a:tblGrid>
              <a:tr h="4679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Retirement Age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Pension payable as of: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476919"/>
                  </a:ext>
                </a:extLst>
              </a:tr>
              <a:tr h="95459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Younger than 50 (55 Gr 2)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 of: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50 (55 Gr 2) </a:t>
                      </a:r>
                    </a:p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            or</a:t>
                      </a:r>
                      <a:r>
                        <a:rPr lang="en-US" dirty="0"/>
                        <a:t>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date of option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804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63410"/>
                  </a:ext>
                </a:extLst>
              </a:tr>
              <a:tr h="105290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50 (55 Gr 2) or older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 of: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date of termination </a:t>
                      </a:r>
                    </a:p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US" b="1" dirty="0"/>
                        <a:t>            or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date of option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8812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3CCD9A-3F5B-406E-8646-68B1779E06D3}"/>
              </a:ext>
            </a:extLst>
          </p:cNvPr>
          <p:cNvSpPr txBox="1"/>
          <p:nvPr/>
        </p:nvSpPr>
        <p:spPr>
          <a:xfrm>
            <a:off x="518160" y="1630601"/>
            <a:ext cx="978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option is for plan members with </a:t>
            </a:r>
            <a:r>
              <a:rPr lang="en-US" b="1" dirty="0"/>
              <a:t>at least 2 years of pensionable service, </a:t>
            </a:r>
            <a:r>
              <a:rPr lang="en-US" dirty="0"/>
              <a:t>who want to receive a </a:t>
            </a:r>
            <a:r>
              <a:rPr lang="en-US" b="1" dirty="0"/>
              <a:t>monthly pension</a:t>
            </a:r>
            <a:endParaRPr lang="en-CA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F95B26D-400D-4AD8-822B-0CB0C7662629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14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063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B86CF65-5B73-473D-AAE5-402BF689D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54083"/>
              </p:ext>
            </p:extLst>
          </p:nvPr>
        </p:nvGraphicFramePr>
        <p:xfrm>
          <a:off x="1493092" y="1517714"/>
          <a:ext cx="8093969" cy="395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621">
                  <a:extLst>
                    <a:ext uri="{9D8B030D-6E8A-4147-A177-3AD203B41FA5}">
                      <a16:colId xmlns:a16="http://schemas.microsoft.com/office/drawing/2014/main" val="1889497776"/>
                    </a:ext>
                  </a:extLst>
                </a:gridCol>
                <a:gridCol w="1303692">
                  <a:extLst>
                    <a:ext uri="{9D8B030D-6E8A-4147-A177-3AD203B41FA5}">
                      <a16:colId xmlns:a16="http://schemas.microsoft.com/office/drawing/2014/main" val="2274017938"/>
                    </a:ext>
                  </a:extLst>
                </a:gridCol>
                <a:gridCol w="3402656">
                  <a:extLst>
                    <a:ext uri="{9D8B030D-6E8A-4147-A177-3AD203B41FA5}">
                      <a16:colId xmlns:a16="http://schemas.microsoft.com/office/drawing/2014/main" val="1374354566"/>
                    </a:ext>
                  </a:extLst>
                </a:gridCol>
              </a:tblGrid>
              <a:tr h="452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Pensionable Service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14153"/>
                  </a:ext>
                </a:extLst>
              </a:tr>
              <a:tr h="1353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Less than 25 </a:t>
                      </a:r>
                      <a:r>
                        <a:rPr lang="en-US" sz="2000" dirty="0" err="1"/>
                        <a:t>yrs</a:t>
                      </a:r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/>
                        <a:t>or</a:t>
                      </a:r>
                    </a:p>
                    <a:p>
                      <a:pPr algn="ctr"/>
                      <a:r>
                        <a:rPr lang="en-US" sz="2000" dirty="0"/>
                        <a:t>Under age 50</a:t>
                      </a:r>
                      <a:endParaRPr lang="en-CA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50-59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5% x (60 - age)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92241"/>
                  </a:ext>
                </a:extLst>
              </a:tr>
              <a:tr h="1115647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25 or more </a:t>
                      </a:r>
                      <a:r>
                        <a:rPr lang="en-US" sz="2000" dirty="0" err="1"/>
                        <a:t>yrs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50-54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Greater of:</a:t>
                      </a:r>
                    </a:p>
                    <a:p>
                      <a:pPr lvl="1"/>
                      <a:r>
                        <a:rPr lang="en-US" sz="2000" dirty="0"/>
                        <a:t>5% x (55 - age), </a:t>
                      </a:r>
                      <a:r>
                        <a:rPr lang="en-US" sz="2000" b="1" u="sng" dirty="0"/>
                        <a:t>or</a:t>
                      </a:r>
                    </a:p>
                    <a:p>
                      <a:pPr lvl="1"/>
                      <a:r>
                        <a:rPr lang="en-US" sz="2000" dirty="0"/>
                        <a:t>5% x (30 - service)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238835"/>
                  </a:ext>
                </a:extLst>
              </a:tr>
              <a:tr h="1036371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55-59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Lesser of:</a:t>
                      </a:r>
                    </a:p>
                    <a:p>
                      <a:pPr lvl="1"/>
                      <a:r>
                        <a:rPr lang="en-US" sz="2000" dirty="0"/>
                        <a:t>5% x (60 - age)</a:t>
                      </a:r>
                      <a:r>
                        <a:rPr lang="en-CA" sz="2000" dirty="0"/>
                        <a:t>, </a:t>
                      </a:r>
                      <a:r>
                        <a:rPr lang="en-CA" sz="2000" b="1" u="sng" dirty="0"/>
                        <a:t>or</a:t>
                      </a:r>
                    </a:p>
                    <a:p>
                      <a:pPr lvl="1"/>
                      <a:r>
                        <a:rPr lang="en-CA" sz="2000" dirty="0"/>
                        <a:t>5% x (30 - service)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51128"/>
                  </a:ext>
                </a:extLst>
              </a:tr>
            </a:tbl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92866DCA-68FC-4EAE-B4AC-4B33651C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3461381" cy="4286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Reduction – Gr 1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FBE5733-97DE-4F14-82B6-1D92C2481914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15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5CEEE-07A3-4895-A9FF-D660E9E167D3}"/>
              </a:ext>
            </a:extLst>
          </p:cNvPr>
          <p:cNvSpPr txBox="1"/>
          <p:nvPr/>
        </p:nvSpPr>
        <p:spPr>
          <a:xfrm>
            <a:off x="2767900" y="6089068"/>
            <a:ext cx="55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</a:t>
            </a:r>
            <a:r>
              <a:rPr lang="en-CA" i="1" dirty="0"/>
              <a:t> age &amp; pensionable service are prorated</a:t>
            </a:r>
          </a:p>
        </p:txBody>
      </p:sp>
    </p:spTree>
    <p:extLst>
      <p:ext uri="{BB962C8B-B14F-4D97-AF65-F5344CB8AC3E}">
        <p14:creationId xmlns:p14="http://schemas.microsoft.com/office/powerpoint/2010/main" val="298166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34913B4B-97F1-42E7-BF24-663A4AC54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854508"/>
              </p:ext>
            </p:extLst>
          </p:nvPr>
        </p:nvGraphicFramePr>
        <p:xfrm>
          <a:off x="1224875" y="1386038"/>
          <a:ext cx="8443850" cy="449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225">
                  <a:extLst>
                    <a:ext uri="{9D8B030D-6E8A-4147-A177-3AD203B41FA5}">
                      <a16:colId xmlns:a16="http://schemas.microsoft.com/office/drawing/2014/main" val="344326356"/>
                    </a:ext>
                  </a:extLst>
                </a:gridCol>
                <a:gridCol w="882790">
                  <a:extLst>
                    <a:ext uri="{9D8B030D-6E8A-4147-A177-3AD203B41FA5}">
                      <a16:colId xmlns:a16="http://schemas.microsoft.com/office/drawing/2014/main" val="3677885384"/>
                    </a:ext>
                  </a:extLst>
                </a:gridCol>
                <a:gridCol w="285353">
                  <a:extLst>
                    <a:ext uri="{9D8B030D-6E8A-4147-A177-3AD203B41FA5}">
                      <a16:colId xmlns:a16="http://schemas.microsoft.com/office/drawing/2014/main" val="2805829142"/>
                    </a:ext>
                  </a:extLst>
                </a:gridCol>
                <a:gridCol w="1357859">
                  <a:extLst>
                    <a:ext uri="{9D8B030D-6E8A-4147-A177-3AD203B41FA5}">
                      <a16:colId xmlns:a16="http://schemas.microsoft.com/office/drawing/2014/main" val="1811685093"/>
                    </a:ext>
                  </a:extLst>
                </a:gridCol>
                <a:gridCol w="270954">
                  <a:extLst>
                    <a:ext uri="{9D8B030D-6E8A-4147-A177-3AD203B41FA5}">
                      <a16:colId xmlns:a16="http://schemas.microsoft.com/office/drawing/2014/main" val="4198371613"/>
                    </a:ext>
                  </a:extLst>
                </a:gridCol>
                <a:gridCol w="1166029">
                  <a:extLst>
                    <a:ext uri="{9D8B030D-6E8A-4147-A177-3AD203B41FA5}">
                      <a16:colId xmlns:a16="http://schemas.microsoft.com/office/drawing/2014/main" val="1902112648"/>
                    </a:ext>
                  </a:extLst>
                </a:gridCol>
                <a:gridCol w="335190">
                  <a:extLst>
                    <a:ext uri="{9D8B030D-6E8A-4147-A177-3AD203B41FA5}">
                      <a16:colId xmlns:a16="http://schemas.microsoft.com/office/drawing/2014/main" val="1769498795"/>
                    </a:ext>
                  </a:extLst>
                </a:gridCol>
                <a:gridCol w="1319630">
                  <a:extLst>
                    <a:ext uri="{9D8B030D-6E8A-4147-A177-3AD203B41FA5}">
                      <a16:colId xmlns:a16="http://schemas.microsoft.com/office/drawing/2014/main" val="2016404723"/>
                    </a:ext>
                  </a:extLst>
                </a:gridCol>
                <a:gridCol w="641982">
                  <a:extLst>
                    <a:ext uri="{9D8B030D-6E8A-4147-A177-3AD203B41FA5}">
                      <a16:colId xmlns:a16="http://schemas.microsoft.com/office/drawing/2014/main" val="2564148958"/>
                    </a:ext>
                  </a:extLst>
                </a:gridCol>
                <a:gridCol w="1012838">
                  <a:extLst>
                    <a:ext uri="{9D8B030D-6E8A-4147-A177-3AD203B41FA5}">
                      <a16:colId xmlns:a16="http://schemas.microsoft.com/office/drawing/2014/main" val="311654110"/>
                    </a:ext>
                  </a:extLst>
                </a:gridCol>
              </a:tblGrid>
              <a:tr h="881937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2% (</a:t>
                      </a:r>
                      <a:r>
                        <a:rPr lang="en-CA" sz="1400" noProof="0" dirty="0"/>
                        <a:t>lifetime</a:t>
                      </a:r>
                      <a:r>
                        <a:rPr lang="fr-CA" sz="1400" dirty="0"/>
                        <a:t> + bridge)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Pensionable</a:t>
                      </a:r>
                      <a:r>
                        <a:rPr lang="fr-CA" sz="1400" dirty="0"/>
                        <a:t> Service (</a:t>
                      </a:r>
                      <a:r>
                        <a:rPr lang="en-CA" sz="1400" noProof="0" dirty="0" err="1"/>
                        <a:t>yrs</a:t>
                      </a:r>
                      <a:r>
                        <a:rPr lang="fr-CA" sz="1400" dirty="0"/>
                        <a:t> and </a:t>
                      </a:r>
                      <a:r>
                        <a:rPr lang="en-CA" sz="1400" noProof="0" dirty="0"/>
                        <a:t>days</a:t>
                      </a:r>
                      <a:r>
                        <a:rPr lang="fr-CA" sz="1400" dirty="0"/>
                        <a:t>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Highest</a:t>
                      </a:r>
                      <a:r>
                        <a:rPr lang="fr-CA" sz="1400" dirty="0"/>
                        <a:t> </a:t>
                      </a:r>
                      <a:r>
                        <a:rPr lang="en-CA" sz="1400" noProof="0" dirty="0"/>
                        <a:t>Average</a:t>
                      </a:r>
                      <a:r>
                        <a:rPr lang="fr-CA" sz="1400" dirty="0"/>
                        <a:t> S</a:t>
                      </a:r>
                      <a:r>
                        <a:rPr lang="en-CA" sz="1400" noProof="0" dirty="0"/>
                        <a:t>alary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Reduction</a:t>
                      </a:r>
                    </a:p>
                    <a:p>
                      <a:pPr algn="ctr"/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/12 =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/>
                    </a:p>
                    <a:p>
                      <a:pPr algn="ctr"/>
                      <a:r>
                        <a:rPr lang="fr-CA" sz="1400" dirty="0" err="1"/>
                        <a:t>Monthly</a:t>
                      </a:r>
                      <a:r>
                        <a:rPr lang="fr-CA" sz="1400" dirty="0"/>
                        <a:t>  P</a:t>
                      </a:r>
                      <a:r>
                        <a:rPr lang="en-CA" sz="1400" noProof="0" dirty="0" err="1"/>
                        <a:t>ension</a:t>
                      </a:r>
                      <a:endParaRPr lang="en-CA" sz="1400" noProof="0" dirty="0"/>
                    </a:p>
                    <a:p>
                      <a:pPr algn="ctr"/>
                      <a:endParaRPr lang="en-CA" sz="1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113705"/>
                  </a:ext>
                </a:extLst>
              </a:tr>
              <a:tr h="1069668"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Retiring</a:t>
                      </a:r>
                      <a:r>
                        <a:rPr lang="fr-CA" sz="1400" dirty="0"/>
                        <a:t> at </a:t>
                      </a:r>
                      <a:r>
                        <a:rPr lang="fr-CA" sz="1400" b="1" dirty="0"/>
                        <a:t>50 </a:t>
                      </a:r>
                      <a:r>
                        <a:rPr lang="en-CA" sz="1400" b="1" noProof="0" dirty="0"/>
                        <a:t>with</a:t>
                      </a:r>
                      <a:r>
                        <a:rPr lang="fr-CA" sz="1400" b="1" dirty="0"/>
                        <a:t> 20 </a:t>
                      </a:r>
                      <a:r>
                        <a:rPr lang="en-CA" sz="1400" b="1" noProof="0" dirty="0" err="1"/>
                        <a:t>yrs</a:t>
                      </a:r>
                      <a:r>
                        <a:rPr lang="fr-CA" sz="1400" b="1" dirty="0"/>
                        <a:t> service</a:t>
                      </a:r>
                      <a:endParaRPr lang="en-CA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2%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20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$150,131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5% x (60-50)        </a:t>
                      </a:r>
                    </a:p>
                    <a:p>
                      <a:pPr algn="ctr"/>
                      <a:endParaRPr lang="fr-CA" sz="1400" dirty="0"/>
                    </a:p>
                    <a:p>
                      <a:pPr algn="ctr"/>
                      <a:r>
                        <a:rPr lang="fr-CA" sz="1400" dirty="0"/>
                        <a:t>= 50%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/>
                        <a:t>/12 =</a:t>
                      </a:r>
                      <a:endParaRPr lang="en-CA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/>
                        <a:t>$2,502 </a:t>
                      </a:r>
                      <a:endParaRPr lang="en-CA" sz="14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4932"/>
                  </a:ext>
                </a:extLst>
              </a:tr>
              <a:tr h="1240576"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Retiring</a:t>
                      </a:r>
                      <a:r>
                        <a:rPr lang="fr-CA" sz="1400" dirty="0"/>
                        <a:t> at </a:t>
                      </a:r>
                      <a:r>
                        <a:rPr lang="fr-CA" sz="1400" b="1" dirty="0"/>
                        <a:t>54 </a:t>
                      </a:r>
                      <a:r>
                        <a:rPr lang="en-CA" sz="1400" b="1" noProof="0" dirty="0"/>
                        <a:t>with</a:t>
                      </a:r>
                      <a:r>
                        <a:rPr lang="fr-CA" sz="1400" b="1" dirty="0"/>
                        <a:t> 25 </a:t>
                      </a:r>
                      <a:r>
                        <a:rPr lang="en-CA" sz="1400" b="1" noProof="0" dirty="0" err="1"/>
                        <a:t>yrs</a:t>
                      </a:r>
                      <a:r>
                        <a:rPr lang="fr-CA" sz="1400" b="1" dirty="0"/>
                        <a:t> service</a:t>
                      </a:r>
                      <a:endParaRPr lang="en-CA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2%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25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$150,131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err="1"/>
                        <a:t>Greater</a:t>
                      </a:r>
                      <a:r>
                        <a:rPr lang="fr-CA" sz="1400" dirty="0"/>
                        <a:t> of:</a:t>
                      </a:r>
                    </a:p>
                    <a:p>
                      <a:pPr algn="ctr"/>
                      <a:r>
                        <a:rPr lang="fr-CA" sz="1400" dirty="0"/>
                        <a:t>5% x (55-54)</a:t>
                      </a:r>
                    </a:p>
                    <a:p>
                      <a:pPr algn="ctr"/>
                      <a:r>
                        <a:rPr lang="fr-CA" sz="1400" dirty="0"/>
                        <a:t>5% x (30-25) </a:t>
                      </a:r>
                    </a:p>
                    <a:p>
                      <a:pPr algn="ctr"/>
                      <a:r>
                        <a:rPr lang="fr-CA" sz="1400" dirty="0"/>
                        <a:t> </a:t>
                      </a:r>
                    </a:p>
                    <a:p>
                      <a:pPr algn="ctr"/>
                      <a:r>
                        <a:rPr lang="fr-CA" sz="1400" dirty="0"/>
                        <a:t>= 25%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/>
                        <a:t>/12 =</a:t>
                      </a:r>
                      <a:endParaRPr lang="en-CA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/>
                        <a:t>$4,691 </a:t>
                      </a:r>
                      <a:endParaRPr lang="en-CA" sz="14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419872"/>
                  </a:ext>
                </a:extLst>
              </a:tr>
              <a:tr h="1240576"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Retiring</a:t>
                      </a:r>
                      <a:r>
                        <a:rPr lang="fr-CA" sz="1400" dirty="0"/>
                        <a:t> at </a:t>
                      </a:r>
                      <a:r>
                        <a:rPr lang="en-CA" sz="1400" b="1" dirty="0"/>
                        <a:t>59 with 25 </a:t>
                      </a:r>
                      <a:r>
                        <a:rPr lang="en-CA" sz="1400" b="1" dirty="0" err="1"/>
                        <a:t>yrs</a:t>
                      </a:r>
                      <a:r>
                        <a:rPr lang="en-CA" sz="1400" b="1" dirty="0"/>
                        <a:t>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r>
                        <a:rPr lang="en-CA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$150,131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Lesser of: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5% x (60-59) </a:t>
                      </a:r>
                    </a:p>
                    <a:p>
                      <a:pPr algn="ctr"/>
                      <a:r>
                        <a:rPr lang="en-CA" sz="1400" dirty="0"/>
                        <a:t>5% x (30-25)</a:t>
                      </a:r>
                    </a:p>
                    <a:p>
                      <a:pPr algn="ctr"/>
                      <a:endParaRPr lang="en-CA" sz="1400" dirty="0"/>
                    </a:p>
                    <a:p>
                      <a:pPr algn="ctr"/>
                      <a:r>
                        <a:rPr lang="en-CA" sz="1400" dirty="0"/>
                        <a:t>= 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0" dirty="0"/>
                        <a:t>/12 =</a:t>
                      </a:r>
                      <a:endParaRPr lang="en-CA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$5,942</a:t>
                      </a:r>
                      <a:endParaRPr lang="en-CA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140572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4663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1"/>
                </a:solidFill>
              </a:rPr>
              <a:t>Reduced</a:t>
            </a:r>
            <a:r>
              <a:rPr lang="fr-CA" sz="2800" dirty="0">
                <a:solidFill>
                  <a:schemeClr val="accent1"/>
                </a:solidFill>
              </a:rPr>
              <a:t> pension Calculation Gr 1</a:t>
            </a:r>
            <a:endParaRPr lang="en-CA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CB7E2-FF7D-488B-B97F-6203D1AC499E}"/>
              </a:ext>
            </a:extLst>
          </p:cNvPr>
          <p:cNvSpPr txBox="1"/>
          <p:nvPr/>
        </p:nvSpPr>
        <p:spPr>
          <a:xfrm>
            <a:off x="2319488" y="6064984"/>
            <a:ext cx="75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</a:t>
            </a:r>
            <a:r>
              <a:rPr lang="en-CA" i="1" dirty="0"/>
              <a:t> Periods of part-time employment will affect the calculation.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01DD9-56B8-483B-8318-43DA1FE8AF98}"/>
              </a:ext>
            </a:extLst>
          </p:cNvPr>
          <p:cNvSpPr/>
          <p:nvPr/>
        </p:nvSpPr>
        <p:spPr>
          <a:xfrm>
            <a:off x="2404607" y="2507529"/>
            <a:ext cx="3965137" cy="774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D67CE-302E-47A9-BA1A-83E0C5DA6271}"/>
              </a:ext>
            </a:extLst>
          </p:cNvPr>
          <p:cNvSpPr/>
          <p:nvPr/>
        </p:nvSpPr>
        <p:spPr>
          <a:xfrm>
            <a:off x="2404607" y="3663975"/>
            <a:ext cx="3965137" cy="77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7B2894-7DD6-48D7-94C7-125B9B1A6390}"/>
              </a:ext>
            </a:extLst>
          </p:cNvPr>
          <p:cNvSpPr/>
          <p:nvPr/>
        </p:nvSpPr>
        <p:spPr>
          <a:xfrm>
            <a:off x="2404606" y="4905263"/>
            <a:ext cx="3965137" cy="7742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BE727B4-A892-494F-96C2-67E81D4D5328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16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166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DC71C00-12D3-4234-AB0C-9FC7AE588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290432"/>
              </p:ext>
            </p:extLst>
          </p:nvPr>
        </p:nvGraphicFramePr>
        <p:xfrm>
          <a:off x="1517081" y="1636294"/>
          <a:ext cx="8233312" cy="38520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8578">
                  <a:extLst>
                    <a:ext uri="{9D8B030D-6E8A-4147-A177-3AD203B41FA5}">
                      <a16:colId xmlns:a16="http://schemas.microsoft.com/office/drawing/2014/main" val="2014160552"/>
                    </a:ext>
                  </a:extLst>
                </a:gridCol>
                <a:gridCol w="1555418">
                  <a:extLst>
                    <a:ext uri="{9D8B030D-6E8A-4147-A177-3AD203B41FA5}">
                      <a16:colId xmlns:a16="http://schemas.microsoft.com/office/drawing/2014/main" val="3842673914"/>
                    </a:ext>
                  </a:extLst>
                </a:gridCol>
                <a:gridCol w="3579316">
                  <a:extLst>
                    <a:ext uri="{9D8B030D-6E8A-4147-A177-3AD203B41FA5}">
                      <a16:colId xmlns:a16="http://schemas.microsoft.com/office/drawing/2014/main" val="1731666601"/>
                    </a:ext>
                  </a:extLst>
                </a:gridCol>
              </a:tblGrid>
              <a:tr h="4109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Pensionable Service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Reduction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71013"/>
                  </a:ext>
                </a:extLst>
              </a:tr>
              <a:tr h="1451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Less than 25 </a:t>
                      </a:r>
                      <a:r>
                        <a:rPr lang="en-US" sz="2000" dirty="0" err="1"/>
                        <a:t>yrs</a:t>
                      </a:r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dirty="0"/>
                        <a:t>or</a:t>
                      </a:r>
                    </a:p>
                    <a:p>
                      <a:pPr algn="ctr"/>
                      <a:r>
                        <a:rPr lang="en-US" sz="2000" dirty="0"/>
                        <a:t>Under age 55</a:t>
                      </a:r>
                      <a:endParaRPr lang="en-CA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55-64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       5% x (65 - age)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449254"/>
                  </a:ext>
                </a:extLst>
              </a:tr>
              <a:tr h="1059975">
                <a:tc rowSpan="2">
                  <a:txBody>
                    <a:bodyPr/>
                    <a:lstStyle/>
                    <a:p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25 or more </a:t>
                      </a:r>
                      <a:r>
                        <a:rPr lang="en-US" sz="2000" dirty="0" err="1"/>
                        <a:t>yrs</a:t>
                      </a:r>
                      <a:r>
                        <a:rPr lang="en-US" sz="2000" dirty="0"/>
                        <a:t>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55-59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Greater of:</a:t>
                      </a:r>
                    </a:p>
                    <a:p>
                      <a:pPr lvl="1"/>
                      <a:r>
                        <a:rPr lang="en-US" dirty="0"/>
                        <a:t>5% x (60 - age), </a:t>
                      </a:r>
                      <a:r>
                        <a:rPr lang="en-US" b="1" u="sng" dirty="0"/>
                        <a:t>or</a:t>
                      </a:r>
                    </a:p>
                    <a:p>
                      <a:pPr lvl="1"/>
                      <a:r>
                        <a:rPr lang="en-US" dirty="0"/>
                        <a:t>5% x (30 - service)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74917"/>
                  </a:ext>
                </a:extLst>
              </a:tr>
              <a:tr h="929893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60-64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Lesser of:</a:t>
                      </a:r>
                    </a:p>
                    <a:p>
                      <a:pPr lvl="1"/>
                      <a:r>
                        <a:rPr lang="en-US" dirty="0"/>
                        <a:t>5% x (65 - age)</a:t>
                      </a:r>
                      <a:r>
                        <a:rPr lang="en-CA" dirty="0"/>
                        <a:t>, </a:t>
                      </a:r>
                      <a:r>
                        <a:rPr lang="en-CA" b="1" u="sng" dirty="0"/>
                        <a:t>or</a:t>
                      </a:r>
                    </a:p>
                    <a:p>
                      <a:pPr lvl="1"/>
                      <a:r>
                        <a:rPr lang="en-CA" dirty="0"/>
                        <a:t>5% x (30 - service)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102094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CC64814B-27FA-489B-A5B0-D63A4E72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3635926" cy="46027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Reduction - Gr 2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4ED664C-43CA-4173-BBCB-9E6936BC30CF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17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CBC0E-1C2F-41DD-99F0-548BC6A59701}"/>
              </a:ext>
            </a:extLst>
          </p:cNvPr>
          <p:cNvSpPr txBox="1"/>
          <p:nvPr/>
        </p:nvSpPr>
        <p:spPr>
          <a:xfrm>
            <a:off x="2319488" y="6064984"/>
            <a:ext cx="75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</a:t>
            </a:r>
            <a:r>
              <a:rPr lang="en-CA" i="1" dirty="0"/>
              <a:t> age &amp; pensionable service are prorated</a:t>
            </a:r>
          </a:p>
        </p:txBody>
      </p:sp>
    </p:spTree>
    <p:extLst>
      <p:ext uri="{BB962C8B-B14F-4D97-AF65-F5344CB8AC3E}">
        <p14:creationId xmlns:p14="http://schemas.microsoft.com/office/powerpoint/2010/main" val="158716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4663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Reduced</a:t>
            </a:r>
            <a:r>
              <a:rPr lang="fr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pension Calculation Gr 2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CB7E2-FF7D-488B-B97F-6203D1AC499E}"/>
              </a:ext>
            </a:extLst>
          </p:cNvPr>
          <p:cNvSpPr txBox="1"/>
          <p:nvPr/>
        </p:nvSpPr>
        <p:spPr>
          <a:xfrm>
            <a:off x="2319488" y="6064984"/>
            <a:ext cx="75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</a:t>
            </a:r>
            <a:r>
              <a:rPr lang="en-CA" i="1" dirty="0"/>
              <a:t> Periods of part-time employment will affect the calculation.</a:t>
            </a: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7F5CC0A8-4842-40FC-9BCB-6936A65A6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43010"/>
              </p:ext>
            </p:extLst>
          </p:nvPr>
        </p:nvGraphicFramePr>
        <p:xfrm>
          <a:off x="1224000" y="1386000"/>
          <a:ext cx="8589697" cy="4342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55">
                  <a:extLst>
                    <a:ext uri="{9D8B030D-6E8A-4147-A177-3AD203B41FA5}">
                      <a16:colId xmlns:a16="http://schemas.microsoft.com/office/drawing/2014/main" val="344326356"/>
                    </a:ext>
                  </a:extLst>
                </a:gridCol>
                <a:gridCol w="964696">
                  <a:extLst>
                    <a:ext uri="{9D8B030D-6E8A-4147-A177-3AD203B41FA5}">
                      <a16:colId xmlns:a16="http://schemas.microsoft.com/office/drawing/2014/main" val="3677885384"/>
                    </a:ext>
                  </a:extLst>
                </a:gridCol>
                <a:gridCol w="223623">
                  <a:extLst>
                    <a:ext uri="{9D8B030D-6E8A-4147-A177-3AD203B41FA5}">
                      <a16:colId xmlns:a16="http://schemas.microsoft.com/office/drawing/2014/main" val="2805829142"/>
                    </a:ext>
                  </a:extLst>
                </a:gridCol>
                <a:gridCol w="1381315">
                  <a:extLst>
                    <a:ext uri="{9D8B030D-6E8A-4147-A177-3AD203B41FA5}">
                      <a16:colId xmlns:a16="http://schemas.microsoft.com/office/drawing/2014/main" val="1811685093"/>
                    </a:ext>
                  </a:extLst>
                </a:gridCol>
                <a:gridCol w="275634">
                  <a:extLst>
                    <a:ext uri="{9D8B030D-6E8A-4147-A177-3AD203B41FA5}">
                      <a16:colId xmlns:a16="http://schemas.microsoft.com/office/drawing/2014/main" val="4198371613"/>
                    </a:ext>
                  </a:extLst>
                </a:gridCol>
                <a:gridCol w="1186170">
                  <a:extLst>
                    <a:ext uri="{9D8B030D-6E8A-4147-A177-3AD203B41FA5}">
                      <a16:colId xmlns:a16="http://schemas.microsoft.com/office/drawing/2014/main" val="1902112648"/>
                    </a:ext>
                  </a:extLst>
                </a:gridCol>
                <a:gridCol w="340979">
                  <a:extLst>
                    <a:ext uri="{9D8B030D-6E8A-4147-A177-3AD203B41FA5}">
                      <a16:colId xmlns:a16="http://schemas.microsoft.com/office/drawing/2014/main" val="1769498795"/>
                    </a:ext>
                  </a:extLst>
                </a:gridCol>
                <a:gridCol w="1342423">
                  <a:extLst>
                    <a:ext uri="{9D8B030D-6E8A-4147-A177-3AD203B41FA5}">
                      <a16:colId xmlns:a16="http://schemas.microsoft.com/office/drawing/2014/main" val="2016404723"/>
                    </a:ext>
                  </a:extLst>
                </a:gridCol>
                <a:gridCol w="686629">
                  <a:extLst>
                    <a:ext uri="{9D8B030D-6E8A-4147-A177-3AD203B41FA5}">
                      <a16:colId xmlns:a16="http://schemas.microsoft.com/office/drawing/2014/main" val="2564148958"/>
                    </a:ext>
                  </a:extLst>
                </a:gridCol>
                <a:gridCol w="996773">
                  <a:extLst>
                    <a:ext uri="{9D8B030D-6E8A-4147-A177-3AD203B41FA5}">
                      <a16:colId xmlns:a16="http://schemas.microsoft.com/office/drawing/2014/main" val="311654110"/>
                    </a:ext>
                  </a:extLst>
                </a:gridCol>
              </a:tblGrid>
              <a:tr h="869515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Scenario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2% (</a:t>
                      </a:r>
                      <a:r>
                        <a:rPr lang="en-CA" sz="1400" noProof="0" dirty="0"/>
                        <a:t>lifetime</a:t>
                      </a:r>
                      <a:r>
                        <a:rPr lang="fr-CA" sz="1400" dirty="0"/>
                        <a:t> + bridge)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Pensionable</a:t>
                      </a:r>
                      <a:r>
                        <a:rPr lang="fr-CA" sz="1400" dirty="0"/>
                        <a:t> Service (</a:t>
                      </a:r>
                      <a:r>
                        <a:rPr lang="en-CA" sz="1400" noProof="0" dirty="0" err="1"/>
                        <a:t>yrs</a:t>
                      </a:r>
                      <a:r>
                        <a:rPr lang="fr-CA" sz="1400" dirty="0"/>
                        <a:t> and </a:t>
                      </a:r>
                      <a:r>
                        <a:rPr lang="en-CA" sz="1400" noProof="0" dirty="0"/>
                        <a:t>days</a:t>
                      </a:r>
                      <a:r>
                        <a:rPr lang="fr-CA" sz="1400" dirty="0"/>
                        <a:t>)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Highest</a:t>
                      </a:r>
                      <a:r>
                        <a:rPr lang="fr-CA" sz="1400" dirty="0"/>
                        <a:t> </a:t>
                      </a:r>
                      <a:r>
                        <a:rPr lang="en-CA" sz="1400" noProof="0" dirty="0"/>
                        <a:t>Average</a:t>
                      </a:r>
                      <a:r>
                        <a:rPr lang="fr-CA" sz="1400" dirty="0"/>
                        <a:t> </a:t>
                      </a:r>
                      <a:r>
                        <a:rPr lang="en-CA" sz="1400" noProof="0" dirty="0"/>
                        <a:t>Salary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/>
                        <a:t>Reduction</a:t>
                      </a:r>
                    </a:p>
                    <a:p>
                      <a:pPr algn="ctr"/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/12 =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err="1"/>
                        <a:t>Monthly</a:t>
                      </a:r>
                      <a:r>
                        <a:rPr lang="fr-CA" sz="1400" dirty="0"/>
                        <a:t> Pension </a:t>
                      </a:r>
                      <a:endParaRPr lang="en-CA" sz="1400" noProof="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13705"/>
                  </a:ext>
                </a:extLst>
              </a:tr>
              <a:tr h="1023557"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Retiring</a:t>
                      </a:r>
                      <a:r>
                        <a:rPr lang="fr-CA" sz="1400" dirty="0"/>
                        <a:t> at </a:t>
                      </a:r>
                      <a:r>
                        <a:rPr lang="fr-CA" sz="1400" b="1" dirty="0"/>
                        <a:t>55 </a:t>
                      </a:r>
                      <a:r>
                        <a:rPr lang="en-CA" sz="1400" b="1" noProof="0" dirty="0"/>
                        <a:t>with</a:t>
                      </a:r>
                      <a:r>
                        <a:rPr lang="fr-CA" sz="1400" b="1" dirty="0"/>
                        <a:t> 20 </a:t>
                      </a:r>
                      <a:r>
                        <a:rPr lang="en-CA" sz="1400" b="1" noProof="0" dirty="0" err="1"/>
                        <a:t>yrs</a:t>
                      </a:r>
                      <a:r>
                        <a:rPr lang="fr-CA" sz="1400" b="1" dirty="0"/>
                        <a:t> service</a:t>
                      </a:r>
                      <a:endParaRPr lang="en-CA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2%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20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$150,131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5% x (65-55)</a:t>
                      </a:r>
                    </a:p>
                    <a:p>
                      <a:pPr algn="ctr"/>
                      <a:r>
                        <a:rPr lang="fr-CA" sz="1400" dirty="0"/>
                        <a:t>      </a:t>
                      </a:r>
                    </a:p>
                    <a:p>
                      <a:pPr algn="ctr"/>
                      <a:r>
                        <a:rPr lang="fr-CA" sz="1400" dirty="0"/>
                        <a:t>= 50%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/12 =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/>
                        <a:t>$2,502</a:t>
                      </a:r>
                      <a:endParaRPr lang="en-CA" sz="1400" b="1" noProof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4932"/>
                  </a:ext>
                </a:extLst>
              </a:tr>
              <a:tr h="1187098"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Retiring</a:t>
                      </a:r>
                      <a:r>
                        <a:rPr lang="fr-CA" sz="1400" dirty="0"/>
                        <a:t> at </a:t>
                      </a:r>
                      <a:r>
                        <a:rPr lang="fr-CA" sz="1400" b="1" dirty="0"/>
                        <a:t>59 </a:t>
                      </a:r>
                      <a:r>
                        <a:rPr lang="en-CA" sz="1400" b="1" noProof="0" dirty="0"/>
                        <a:t>with</a:t>
                      </a:r>
                      <a:r>
                        <a:rPr lang="fr-CA" sz="1400" b="1" dirty="0"/>
                        <a:t> 25 </a:t>
                      </a:r>
                      <a:r>
                        <a:rPr lang="en-CA" sz="1400" b="1" noProof="0" dirty="0" err="1"/>
                        <a:t>yrs</a:t>
                      </a:r>
                      <a:r>
                        <a:rPr lang="fr-CA" sz="1400" b="1" dirty="0"/>
                        <a:t> service</a:t>
                      </a:r>
                      <a:endParaRPr lang="en-CA" sz="1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2%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25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X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$150,131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err="1"/>
                        <a:t>Greater</a:t>
                      </a:r>
                      <a:r>
                        <a:rPr lang="fr-CA" sz="1400" dirty="0"/>
                        <a:t> of: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400" dirty="0"/>
                        <a:t>5% x (60-59) </a:t>
                      </a:r>
                    </a:p>
                    <a:p>
                      <a:pPr algn="ctr"/>
                      <a:r>
                        <a:rPr lang="fr-CA" sz="1400" dirty="0"/>
                        <a:t>5% x (30-25) </a:t>
                      </a:r>
                    </a:p>
                    <a:p>
                      <a:pPr algn="ctr"/>
                      <a:r>
                        <a:rPr lang="fr-CA" sz="1400" dirty="0"/>
                        <a:t> </a:t>
                      </a:r>
                    </a:p>
                    <a:p>
                      <a:pPr algn="ctr"/>
                      <a:r>
                        <a:rPr lang="fr-CA" sz="1400" dirty="0"/>
                        <a:t>= 25%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/12 =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b="1" dirty="0"/>
                        <a:t>$4,691</a:t>
                      </a:r>
                      <a:endParaRPr lang="en-CA" sz="1400" b="1" noProof="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19872"/>
                  </a:ext>
                </a:extLst>
              </a:tr>
              <a:tr h="1187098">
                <a:tc>
                  <a:txBody>
                    <a:bodyPr/>
                    <a:lstStyle/>
                    <a:p>
                      <a:pPr algn="ctr"/>
                      <a:r>
                        <a:rPr lang="en-CA" sz="1400" noProof="0" dirty="0"/>
                        <a:t>Retiring</a:t>
                      </a:r>
                      <a:r>
                        <a:rPr lang="fr-CA" sz="1400" dirty="0"/>
                        <a:t> at </a:t>
                      </a:r>
                      <a:r>
                        <a:rPr lang="en-CA" sz="1400" b="1" dirty="0"/>
                        <a:t>64 with 25 </a:t>
                      </a:r>
                      <a:r>
                        <a:rPr lang="en-CA" sz="1400" b="1" dirty="0" err="1"/>
                        <a:t>yrs</a:t>
                      </a:r>
                      <a:r>
                        <a:rPr lang="en-CA" sz="1400" b="1" dirty="0"/>
                        <a:t> of service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25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$150,131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-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Lesser of:</a:t>
                      </a:r>
                    </a:p>
                    <a:p>
                      <a:pPr algn="ctr"/>
                      <a:r>
                        <a:rPr lang="en-CA" sz="1400" dirty="0"/>
                        <a:t>5% x (65-64)</a:t>
                      </a:r>
                    </a:p>
                    <a:p>
                      <a:pPr algn="ctr"/>
                      <a:r>
                        <a:rPr lang="en-CA" sz="1400" dirty="0"/>
                        <a:t>5% x (30-25) </a:t>
                      </a:r>
                    </a:p>
                    <a:p>
                      <a:pPr algn="ctr"/>
                      <a:endParaRPr lang="en-CA" sz="1400" dirty="0"/>
                    </a:p>
                    <a:p>
                      <a:pPr algn="ctr"/>
                      <a:r>
                        <a:rPr lang="en-CA" sz="1400" dirty="0"/>
                        <a:t>= 5%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/12 =</a:t>
                      </a:r>
                      <a:endParaRPr lang="en-CA" sz="14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$5,942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140572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A50037E-C8AC-4CDD-9E45-381BF38EC387}"/>
              </a:ext>
            </a:extLst>
          </p:cNvPr>
          <p:cNvSpPr/>
          <p:nvPr/>
        </p:nvSpPr>
        <p:spPr>
          <a:xfrm>
            <a:off x="2461578" y="3602211"/>
            <a:ext cx="3963600" cy="77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66585-7226-4623-81C9-5859EF73C44C}"/>
              </a:ext>
            </a:extLst>
          </p:cNvPr>
          <p:cNvSpPr/>
          <p:nvPr/>
        </p:nvSpPr>
        <p:spPr>
          <a:xfrm>
            <a:off x="2461574" y="4756965"/>
            <a:ext cx="3963600" cy="77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12681-AFE7-44F0-A57B-9A4F0C1146A8}"/>
              </a:ext>
            </a:extLst>
          </p:cNvPr>
          <p:cNvSpPr/>
          <p:nvPr/>
        </p:nvSpPr>
        <p:spPr>
          <a:xfrm>
            <a:off x="2461574" y="2461897"/>
            <a:ext cx="3963601" cy="77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D06283B-3A1C-4E61-99C1-C65C2488F3D3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18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5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4663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Deferred Annuity (Unreduced Pension)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78518BD-3FCB-4B47-830A-FA8491DF32FC}"/>
              </a:ext>
            </a:extLst>
          </p:cNvPr>
          <p:cNvSpPr txBox="1">
            <a:spLocks/>
          </p:cNvSpPr>
          <p:nvPr/>
        </p:nvSpPr>
        <p:spPr>
          <a:xfrm>
            <a:off x="1357460" y="1809945"/>
            <a:ext cx="9407950" cy="40204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This option allows you to </a:t>
            </a:r>
            <a:r>
              <a:rPr lang="en-US" sz="2000" b="1" dirty="0"/>
              <a:t>defer your monthly pension </a:t>
            </a:r>
            <a:r>
              <a:rPr lang="en-US" sz="2000" dirty="0"/>
              <a:t>payments until eligible to an unreduced pension at 60 (65 Gr 2)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CA" sz="2000" dirty="0"/>
              <a:t>Ex. Retiring at 52 with 28 </a:t>
            </a:r>
            <a:r>
              <a:rPr lang="en-CA" sz="2000" dirty="0" err="1"/>
              <a:t>yrs</a:t>
            </a:r>
            <a:r>
              <a:rPr lang="en-CA" sz="2000" dirty="0"/>
              <a:t> of service but choose a Deferred Annuity: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2000" dirty="0"/>
              <a:t>Monthly Pension calculated as follows: </a:t>
            </a:r>
          </a:p>
          <a:p>
            <a:pPr lvl="2" indent="0">
              <a:buFont typeface="Wingdings 2" panose="05020102010507070707" pitchFamily="18" charset="2"/>
              <a:buNone/>
            </a:pPr>
            <a:r>
              <a:rPr lang="en-CA" dirty="0"/>
              <a:t>2% x 28 </a:t>
            </a:r>
            <a:r>
              <a:rPr lang="en-CA" dirty="0" err="1"/>
              <a:t>yrs</a:t>
            </a:r>
            <a:r>
              <a:rPr lang="en-CA" dirty="0"/>
              <a:t> x 5 Year Average Salary = Annual Pension/12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CA" sz="2000" dirty="0"/>
              <a:t>Unreduced pension payable when you turn 60 (65 Gr 2)</a:t>
            </a:r>
          </a:p>
          <a:p>
            <a:pPr lvl="1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dirty="0"/>
              <a:t>Public Service Health Care Plan (min. 6 years pensionable service) and the Pensioner’s Dental Care Plan are available when your pension becomes payable.</a:t>
            </a:r>
            <a:endParaRPr lang="en-CA" sz="20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D086319-589F-4E0E-83D4-AD781E94D49B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19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414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17600" y="572400"/>
            <a:ext cx="5949779" cy="387798"/>
          </a:xfrm>
          <a:prstGeom prst="rect">
            <a:avLst/>
          </a:prstGeom>
        </p:spPr>
        <p:txBody>
          <a:bodyPr vert="horz" lIns="68580" tIns="0" rIns="6858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cap="none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Today’s topics</a:t>
            </a:r>
            <a:endParaRPr lang="en-US" sz="2800" dirty="0">
              <a:solidFill>
                <a:schemeClr val="accent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5769769"/>
            <a:ext cx="2057400" cy="273844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1551600" y="2491200"/>
            <a:ext cx="4233121" cy="1887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cs typeface="Arial" charset="0"/>
              </a:rPr>
              <a:t> Public Service Pension Plan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cs typeface="Arial" charset="0"/>
              </a:rPr>
              <a:t> Benefit calculation &amp; options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cs typeface="Arial" charset="0"/>
              </a:rPr>
              <a:t> </a:t>
            </a:r>
            <a:r>
              <a:rPr lang="en-CA" kern="0" dirty="0">
                <a:cs typeface="Arial" charset="0"/>
              </a:rPr>
              <a:t>Deductions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cs typeface="Arial" charset="0"/>
              </a:rPr>
              <a:t> Indexing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cs typeface="Arial" charset="0"/>
              </a:rPr>
              <a:t> Survivor Benefits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5655600" y="2491200"/>
            <a:ext cx="3626657" cy="1887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cs typeface="Arial" charset="0"/>
              </a:rPr>
              <a:t>Group insurance benefits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cs typeface="Arial" charset="0"/>
              </a:rPr>
              <a:t>Leave without pay 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cs typeface="Arial" charset="0"/>
              </a:rPr>
              <a:t>Service buyback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cs typeface="Arial" charset="0"/>
              </a:rPr>
              <a:t>Retirement process</a:t>
            </a:r>
          </a:p>
          <a:p>
            <a:pPr marL="0" lvl="2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CA" kern="0" dirty="0">
                <a:cs typeface="Arial" charset="0"/>
              </a:rPr>
              <a:t>Resources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F5398D0-F507-4A3E-BBC3-63FF6284F423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831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62AABA7-FBA7-4A0E-8B59-CBEB0F534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42036"/>
              </p:ext>
            </p:extLst>
          </p:nvPr>
        </p:nvGraphicFramePr>
        <p:xfrm>
          <a:off x="1335042" y="1196218"/>
          <a:ext cx="8431127" cy="51027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1006">
                  <a:extLst>
                    <a:ext uri="{9D8B030D-6E8A-4147-A177-3AD203B41FA5}">
                      <a16:colId xmlns:a16="http://schemas.microsoft.com/office/drawing/2014/main" val="1443233426"/>
                    </a:ext>
                  </a:extLst>
                </a:gridCol>
                <a:gridCol w="2399251">
                  <a:extLst>
                    <a:ext uri="{9D8B030D-6E8A-4147-A177-3AD203B41FA5}">
                      <a16:colId xmlns:a16="http://schemas.microsoft.com/office/drawing/2014/main" val="1456160025"/>
                    </a:ext>
                  </a:extLst>
                </a:gridCol>
                <a:gridCol w="3440870">
                  <a:extLst>
                    <a:ext uri="{9D8B030D-6E8A-4147-A177-3AD203B41FA5}">
                      <a16:colId xmlns:a16="http://schemas.microsoft.com/office/drawing/2014/main" val="382165072"/>
                    </a:ext>
                  </a:extLst>
                </a:gridCol>
              </a:tblGrid>
              <a:tr h="6523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Pensionable Service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17843"/>
                  </a:ext>
                </a:extLst>
              </a:tr>
              <a:tr h="65233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Any 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Less than 2 </a:t>
                      </a:r>
                      <a:r>
                        <a:rPr lang="en-US" dirty="0" err="1"/>
                        <a:t>yrs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Return of Contributions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069901"/>
                  </a:ext>
                </a:extLst>
              </a:tr>
              <a:tr h="116509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Less than 50 GR 1</a:t>
                      </a:r>
                    </a:p>
                    <a:p>
                      <a:pPr algn="l"/>
                      <a:r>
                        <a:rPr lang="en-US" dirty="0"/>
                        <a:t>Less than 55 GR 2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2 or more </a:t>
                      </a:r>
                      <a:r>
                        <a:rPr lang="en-US" dirty="0" err="1"/>
                        <a:t>yrs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Transfer Value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Annual Allowance (reduced)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Deferred Annuity 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47706"/>
                  </a:ext>
                </a:extLst>
              </a:tr>
              <a:tr h="652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50-59 GR 1</a:t>
                      </a:r>
                    </a:p>
                    <a:p>
                      <a:pPr algn="l"/>
                      <a:r>
                        <a:rPr lang="en-US" dirty="0"/>
                        <a:t>55-64 GR 2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2-29 </a:t>
                      </a:r>
                      <a:r>
                        <a:rPr lang="en-US" dirty="0" err="1"/>
                        <a:t>yrs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Annual Allowance (reduced)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Deferred Annuity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5505"/>
                  </a:ext>
                </a:extLst>
              </a:tr>
              <a:tr h="652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50-54 </a:t>
                      </a:r>
                      <a:r>
                        <a:rPr lang="en-US" dirty="0"/>
                        <a:t>GR 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55-59 GR 2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or more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endParaRPr lang="en-CA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90903"/>
                  </a:ext>
                </a:extLst>
              </a:tr>
              <a:tr h="652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55 or older GR 1</a:t>
                      </a:r>
                    </a:p>
                    <a:p>
                      <a:pPr algn="l"/>
                      <a:r>
                        <a:rPr lang="en-US" dirty="0"/>
                        <a:t>60 or older GR 2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30 or more </a:t>
                      </a:r>
                      <a:r>
                        <a:rPr lang="en-US" dirty="0" err="1"/>
                        <a:t>yrs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Immediate Annuity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47187"/>
                  </a:ext>
                </a:extLst>
              </a:tr>
              <a:tr h="652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60 or older GR 1</a:t>
                      </a:r>
                    </a:p>
                    <a:p>
                      <a:pPr algn="l"/>
                      <a:r>
                        <a:rPr lang="en-US" dirty="0"/>
                        <a:t>65 or older GR 2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or more </a:t>
                      </a:r>
                      <a:r>
                        <a:rPr lang="en-US" dirty="0" err="1"/>
                        <a:t>yrs</a:t>
                      </a:r>
                      <a:endParaRPr lang="en-C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1118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20A6E12-C4E8-4CE0-AF6C-38A62B63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2970654" cy="51954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Options Summary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53DD92B-52D3-478C-94D1-BE386E90B961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20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65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0A6E12-C4E8-4CE0-AF6C-38A62B63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2042796" cy="51954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Deductions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AAF2A89-89E0-4B90-BB78-E47384E9C105}"/>
              </a:ext>
            </a:extLst>
          </p:cNvPr>
          <p:cNvSpPr/>
          <p:nvPr/>
        </p:nvSpPr>
        <p:spPr>
          <a:xfrm>
            <a:off x="1184347" y="664573"/>
            <a:ext cx="4911653" cy="286873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Continue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Income tax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Buyback installments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Leave without pay deficiencies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Debts due to the Crown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E3F5103-B6F9-4057-A236-4D11F842BC43}"/>
              </a:ext>
            </a:extLst>
          </p:cNvPr>
          <p:cNvSpPr/>
          <p:nvPr/>
        </p:nvSpPr>
        <p:spPr>
          <a:xfrm>
            <a:off x="5318620" y="2860449"/>
            <a:ext cx="6451134" cy="2505726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Optional</a:t>
            </a:r>
          </a:p>
          <a:p>
            <a:pPr marL="285750" indent="-285750">
              <a:buFont typeface="Century Gothic" panose="020B0502020202020204" pitchFamily="34" charset="0"/>
              <a:buChar char="?"/>
            </a:pPr>
            <a:r>
              <a:rPr lang="en-US" dirty="0"/>
              <a:t>Supplementary Death Benefit*</a:t>
            </a:r>
          </a:p>
          <a:p>
            <a:pPr marL="285750" indent="-285750">
              <a:buFont typeface="Century Gothic" panose="020B0502020202020204" pitchFamily="34" charset="0"/>
              <a:buChar char="?"/>
            </a:pPr>
            <a:r>
              <a:rPr lang="en-US" sz="1800" dirty="0"/>
              <a:t>Post-Retirement Life Insurance Plan</a:t>
            </a:r>
          </a:p>
          <a:p>
            <a:pPr marL="285750" indent="-285750">
              <a:buFont typeface="Century Gothic" panose="020B0502020202020204" pitchFamily="34" charset="0"/>
              <a:buChar char="?"/>
            </a:pPr>
            <a:r>
              <a:rPr lang="en-US" dirty="0"/>
              <a:t>Public Service Health Care Plan*</a:t>
            </a:r>
          </a:p>
          <a:p>
            <a:pPr marL="285750" indent="-285750">
              <a:buFont typeface="Century Gothic" panose="020B0502020202020204" pitchFamily="34" charset="0"/>
              <a:buChar char="?"/>
            </a:pPr>
            <a:r>
              <a:rPr lang="en-US" dirty="0"/>
              <a:t>Pensioners’ Dental Services Plan*</a:t>
            </a:r>
          </a:p>
          <a:p>
            <a:pPr marL="285750" indent="-285750">
              <a:buFont typeface="Century Gothic" panose="020B0502020202020204" pitchFamily="34" charset="0"/>
              <a:buChar char="?"/>
            </a:pPr>
            <a:r>
              <a:rPr lang="en-US" dirty="0"/>
              <a:t>Extra income tax at source</a:t>
            </a:r>
            <a:endParaRPr lang="en-CA" dirty="0"/>
          </a:p>
        </p:txBody>
      </p:sp>
      <p:sp>
        <p:nvSpPr>
          <p:cNvPr id="9" name="Octagon 8">
            <a:extLst>
              <a:ext uri="{FF2B5EF4-FFF2-40B4-BE49-F238E27FC236}">
                <a16:creationId xmlns:a16="http://schemas.microsoft.com/office/drawing/2014/main" id="{1315DBD2-E36F-4570-A90C-501A1CBB1768}"/>
              </a:ext>
            </a:extLst>
          </p:cNvPr>
          <p:cNvSpPr/>
          <p:nvPr/>
        </p:nvSpPr>
        <p:spPr>
          <a:xfrm>
            <a:off x="1184347" y="3314402"/>
            <a:ext cx="3808521" cy="3143998"/>
          </a:xfrm>
          <a:prstGeom prst="oct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Cease</a:t>
            </a:r>
          </a:p>
          <a:p>
            <a:pPr marL="285750" indent="-285750">
              <a:buFont typeface="Century Gothic" panose="020B0502020202020204" pitchFamily="34" charset="0"/>
              <a:buChar char="×"/>
            </a:pPr>
            <a:r>
              <a:rPr lang="en-US" dirty="0"/>
              <a:t>Pension Contributions</a:t>
            </a:r>
          </a:p>
          <a:p>
            <a:pPr marL="285750" indent="-285750">
              <a:buFont typeface="Century Gothic" panose="020B0502020202020204" pitchFamily="34" charset="0"/>
              <a:buChar char="×"/>
            </a:pPr>
            <a:r>
              <a:rPr lang="en-US" dirty="0"/>
              <a:t>Disability Insurance</a:t>
            </a:r>
          </a:p>
          <a:p>
            <a:pPr marL="285750" indent="-285750">
              <a:buFont typeface="Century Gothic" panose="020B0502020202020204" pitchFamily="34" charset="0"/>
              <a:buChar char="×"/>
            </a:pPr>
            <a:r>
              <a:rPr lang="en-US" dirty="0"/>
              <a:t>EI and CPP/QPP</a:t>
            </a:r>
          </a:p>
          <a:p>
            <a:pPr marL="285750" indent="-285750">
              <a:buFont typeface="Century Gothic" panose="020B0502020202020204" pitchFamily="34" charset="0"/>
              <a:buChar char="×"/>
            </a:pPr>
            <a:r>
              <a:rPr lang="en-US" dirty="0"/>
              <a:t>Public Service Management Insurance Plan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0B80F-F9F2-41BC-99B2-48EED2DC7D36}"/>
              </a:ext>
            </a:extLst>
          </p:cNvPr>
          <p:cNvSpPr txBox="1"/>
          <p:nvPr/>
        </p:nvSpPr>
        <p:spPr>
          <a:xfrm>
            <a:off x="7651792" y="5753472"/>
            <a:ext cx="282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*Sales tax applies for residents of ON and QC</a:t>
            </a:r>
            <a:endParaRPr lang="en-CA" sz="1600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71E26DD-CD63-4662-B13A-3CE6456F58A0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21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538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4663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Indexing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D32A1BB-821E-4AB0-AB5E-FD09FAF1EB1C}"/>
              </a:ext>
            </a:extLst>
          </p:cNvPr>
          <p:cNvSpPr txBox="1">
            <a:spLocks/>
          </p:cNvSpPr>
          <p:nvPr/>
        </p:nvSpPr>
        <p:spPr>
          <a:xfrm>
            <a:off x="1189349" y="1783150"/>
            <a:ext cx="9642049" cy="41086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Annual cost-of-living increase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2023 = 6.3%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Applicable January 1</a:t>
            </a:r>
            <a:r>
              <a:rPr lang="en-US" sz="2000" baseline="30000" dirty="0"/>
              <a:t>st </a:t>
            </a:r>
            <a:r>
              <a:rPr lang="en-US" sz="2000" dirty="0"/>
              <a:t>of each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Accumulated from the first full month following termination. Ex.: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If you retire in May 2023, indexing accumulates from June to December 2023 . The prorated percentage (7/12 x %) would be applied to your pension in January 2024.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sz="2000" i="1" dirty="0"/>
              <a:t>If you retire in December 2023, your indexing accumulates from January to December 2024 and full indexing would apply January 2025.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Each year thereafter, the full percentage increase will be added to your monthly pension.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65C0C58-46F9-451F-BA12-A4A12BBB9A44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22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427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4663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Indexing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DACDF-3E5D-493C-9C33-B3343FF70B38}"/>
              </a:ext>
            </a:extLst>
          </p:cNvPr>
          <p:cNvSpPr txBox="1"/>
          <p:nvPr/>
        </p:nvSpPr>
        <p:spPr>
          <a:xfrm>
            <a:off x="886122" y="2277897"/>
            <a:ext cx="3987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Indexing Rate for 2023: 6.3% </a:t>
            </a:r>
            <a:endParaRPr lang="en-CA" sz="2000" dirty="0"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1DDC8-6856-47A9-9FD4-DF6B5F9A5C1F}"/>
              </a:ext>
            </a:extLst>
          </p:cNvPr>
          <p:cNvSpPr txBox="1"/>
          <p:nvPr/>
        </p:nvSpPr>
        <p:spPr>
          <a:xfrm>
            <a:off x="886122" y="2871896"/>
            <a:ext cx="389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Termination May 15, 2022</a:t>
            </a:r>
          </a:p>
          <a:p>
            <a:pPr defTabSz="685800"/>
            <a:r>
              <a:rPr lang="en-US" sz="2000" dirty="0">
                <a:cs typeface="Calibri" panose="020F0502020204030204" pitchFamily="34" charset="0"/>
              </a:rPr>
              <a:t>    Pro-rated at 7/12 x 6.3%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4C970D-FE7D-4BE0-8A38-5445A2B436E7}"/>
              </a:ext>
            </a:extLst>
          </p:cNvPr>
          <p:cNvSpPr txBox="1"/>
          <p:nvPr/>
        </p:nvSpPr>
        <p:spPr>
          <a:xfrm>
            <a:off x="417600" y="3943066"/>
            <a:ext cx="4756566" cy="40011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>
                <a:cs typeface="Calibri" panose="020F0502020204030204" pitchFamily="34" charset="0"/>
              </a:rPr>
              <a:t>First increase January 2023 = 3.675%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92148-ABE5-4353-BD37-87FDA7F66E51}"/>
              </a:ext>
            </a:extLst>
          </p:cNvPr>
          <p:cNvSpPr txBox="1"/>
          <p:nvPr/>
        </p:nvSpPr>
        <p:spPr>
          <a:xfrm>
            <a:off x="1923358" y="5257778"/>
            <a:ext cx="784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Your monthly pension of $7,506 would increase by </a:t>
            </a:r>
            <a:r>
              <a:rPr lang="en-US" b="1" i="1" dirty="0"/>
              <a:t>$275.85 </a:t>
            </a:r>
            <a:r>
              <a:rPr lang="en-US" i="1" dirty="0"/>
              <a:t>for a total of $7,781.85</a:t>
            </a:r>
          </a:p>
        </p:txBody>
      </p:sp>
      <p:pic>
        <p:nvPicPr>
          <p:cNvPr id="17" name="Picture 2" descr="Image result for image of a full year calendar\">
            <a:extLst>
              <a:ext uri="{FF2B5EF4-FFF2-40B4-BE49-F238E27FC236}">
                <a16:creationId xmlns:a16="http://schemas.microsoft.com/office/drawing/2014/main" id="{4BACB7BF-CC00-497C-850C-704A6A925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17368" r="4428" b="8602"/>
          <a:stretch/>
        </p:blipFill>
        <p:spPr bwMode="auto">
          <a:xfrm>
            <a:off x="5435684" y="2089741"/>
            <a:ext cx="5100069" cy="25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image of a full year calendar\">
            <a:extLst>
              <a:ext uri="{FF2B5EF4-FFF2-40B4-BE49-F238E27FC236}">
                <a16:creationId xmlns:a16="http://schemas.microsoft.com/office/drawing/2014/main" id="{70925C23-3B93-4CF8-81E2-8013F1CB8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52212" r="4428" b="8601"/>
          <a:stretch/>
        </p:blipFill>
        <p:spPr bwMode="auto">
          <a:xfrm>
            <a:off x="5464259" y="3326898"/>
            <a:ext cx="5042273" cy="13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of a full year calendar\">
            <a:extLst>
              <a:ext uri="{FF2B5EF4-FFF2-40B4-BE49-F238E27FC236}">
                <a16:creationId xmlns:a16="http://schemas.microsoft.com/office/drawing/2014/main" id="{B61C970B-FB67-4FC7-A1FA-791EA412B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5" t="34844" r="4428" b="8602"/>
          <a:stretch/>
        </p:blipFill>
        <p:spPr bwMode="auto">
          <a:xfrm>
            <a:off x="8922516" y="2697317"/>
            <a:ext cx="1590935" cy="20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y 16">
            <a:extLst>
              <a:ext uri="{FF2B5EF4-FFF2-40B4-BE49-F238E27FC236}">
                <a16:creationId xmlns:a16="http://schemas.microsoft.com/office/drawing/2014/main" id="{BCFCD528-0FE1-41B4-A1DF-A0A8387E48D7}"/>
              </a:ext>
            </a:extLst>
          </p:cNvPr>
          <p:cNvSpPr/>
          <p:nvPr/>
        </p:nvSpPr>
        <p:spPr>
          <a:xfrm>
            <a:off x="7666271" y="2834953"/>
            <a:ext cx="562600" cy="491945"/>
          </a:xfrm>
          <a:prstGeom prst="mathMultiply">
            <a:avLst>
              <a:gd name="adj1" fmla="val 177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71FE1-CAFD-4161-91A3-72002354D444}"/>
              </a:ext>
            </a:extLst>
          </p:cNvPr>
          <p:cNvSpPr txBox="1"/>
          <p:nvPr/>
        </p:nvSpPr>
        <p:spPr>
          <a:xfrm>
            <a:off x="7221588" y="1693728"/>
            <a:ext cx="145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2022</a:t>
            </a:r>
            <a:endParaRPr lang="en-CA" sz="2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E4E4E2CB-520A-497E-8B6C-ABEFB780936D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23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9368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9250-35EA-4D4B-A549-0DE9884D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59" y="2948590"/>
            <a:ext cx="7188682" cy="960820"/>
          </a:xfrm>
        </p:spPr>
        <p:txBody>
          <a:bodyPr>
            <a:noAutofit/>
          </a:bodyPr>
          <a:lstStyle/>
          <a:p>
            <a:r>
              <a:rPr lang="en-US" dirty="0"/>
              <a:t>SURVIVOR BENEFITS</a:t>
            </a:r>
            <a:endParaRPr lang="en-CA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833A005-38E6-4859-9ED5-D2D107F24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9029" y="6482472"/>
            <a:ext cx="2743200" cy="365125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69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8247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Survivor Benefits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/>
              <a:t>Legal Spouse or Common-Law Partner</a:t>
            </a:r>
            <a:endParaRPr lang="en-CA" sz="28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77FC5F4-BEA8-4697-A97E-A75A2100CD81}"/>
              </a:ext>
            </a:extLst>
          </p:cNvPr>
          <p:cNvSpPr txBox="1">
            <a:spLocks/>
          </p:cNvSpPr>
          <p:nvPr/>
        </p:nvSpPr>
        <p:spPr>
          <a:xfrm>
            <a:off x="1082868" y="1932496"/>
            <a:ext cx="9966184" cy="37518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Legally married </a:t>
            </a:r>
            <a:r>
              <a:rPr lang="en-US" sz="2000" b="1" dirty="0"/>
              <a:t>before</a:t>
            </a:r>
            <a:r>
              <a:rPr lang="en-US" sz="2000" dirty="0"/>
              <a:t> you left the public service = automatic eligibility </a:t>
            </a:r>
          </a:p>
          <a:p>
            <a:endParaRPr lang="en-US" sz="2000" dirty="0"/>
          </a:p>
          <a:p>
            <a:pPr marL="457200" indent="-457200">
              <a:buFontTx/>
              <a:buChar char="?"/>
            </a:pPr>
            <a:r>
              <a:rPr lang="en-US" sz="2000" dirty="0"/>
              <a:t>Common-law = eligible if: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</a:rPr>
              <a:t>your cohabitation in a conjugal* relationship started before you left the public service,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</a:rPr>
              <a:t>you lived together for at least one year before your death,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</a:rPr>
              <a:t>you lived together without interruption until your death. </a:t>
            </a:r>
          </a:p>
          <a:p>
            <a:pPr lvl="1"/>
            <a:endParaRPr lang="en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000" i="1" dirty="0"/>
              <a:t>*A conjugal relationship is one where individuals are financially, socially, emotionally interdependent– where residence, family and related responsibilities are shared, where there is public representation of a committed relationship, etc.</a:t>
            </a:r>
          </a:p>
          <a:p>
            <a:pPr marL="1143000" lvl="1" indent="-457200">
              <a:buFont typeface="Century Gothic" panose="020B0502020202020204" pitchFamily="34" charset="0"/>
              <a:buChar char="?"/>
            </a:pP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BB67980-9911-40F6-99D1-A977218D757B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25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113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E8398-3C3D-4054-8F12-F46ECFAE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057" y="1269507"/>
            <a:ext cx="8397956" cy="53456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CA" sz="6000" dirty="0">
                <a:solidFill>
                  <a:srgbClr val="000000"/>
                </a:solidFill>
              </a:rPr>
              <a:t>Keep your personal information updated with the Pension Centre. </a:t>
            </a:r>
          </a:p>
          <a:p>
            <a:pPr>
              <a:lnSpc>
                <a:spcPct val="120000"/>
              </a:lnSpc>
            </a:pPr>
            <a:r>
              <a:rPr lang="en-CA" sz="6000" b="1" dirty="0">
                <a:solidFill>
                  <a:srgbClr val="000000"/>
                </a:solidFill>
              </a:rPr>
              <a:t>Information we need:</a:t>
            </a:r>
            <a:endParaRPr lang="en-CA" sz="6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CA" sz="6000" dirty="0">
                <a:solidFill>
                  <a:srgbClr val="000000"/>
                </a:solidFill>
              </a:rPr>
              <a:t> Proof of marital status (i.e., marriage or divorce certificates) </a:t>
            </a:r>
          </a:p>
          <a:p>
            <a:pPr>
              <a:lnSpc>
                <a:spcPct val="120000"/>
              </a:lnSpc>
            </a:pPr>
            <a:r>
              <a:rPr lang="en-CA" sz="6000" dirty="0">
                <a:solidFill>
                  <a:srgbClr val="000000"/>
                </a:solidFill>
              </a:rPr>
              <a:t> Survivor’s contact information </a:t>
            </a:r>
          </a:p>
          <a:p>
            <a:pPr>
              <a:lnSpc>
                <a:spcPct val="120000"/>
              </a:lnSpc>
            </a:pPr>
            <a:r>
              <a:rPr lang="en-CA" sz="6000" dirty="0">
                <a:solidFill>
                  <a:srgbClr val="000000"/>
                </a:solidFill>
              </a:rPr>
              <a:t> Copies of birth certificates for your survivor and proof of FT studies for children 18 - 25</a:t>
            </a:r>
          </a:p>
          <a:p>
            <a:pPr>
              <a:lnSpc>
                <a:spcPct val="120000"/>
              </a:lnSpc>
            </a:pPr>
            <a:r>
              <a:rPr lang="en-CA" sz="6000" b="1" dirty="0">
                <a:ea typeface="Calibri" panose="020F0502020204030204" pitchFamily="34" charset="0"/>
              </a:rPr>
              <a:t>Recommendation (common-law relationship): </a:t>
            </a:r>
          </a:p>
          <a:p>
            <a:pPr>
              <a:lnSpc>
                <a:spcPct val="120000"/>
              </a:lnSpc>
            </a:pPr>
            <a:r>
              <a:rPr lang="en-CA" sz="6000" dirty="0">
                <a:ea typeface="Calibri" panose="020F0502020204030204" pitchFamily="34" charset="0"/>
              </a:rPr>
              <a:t>Set aside records regularly for your partner to demonstrate that your relationship met the established criteria. Ex: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dated letters that were addressed to either or both of you at a common address</a:t>
            </a:r>
            <a:endParaRPr lang="en-CA" sz="6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Mortgage or rental statements, banking, insurance, real estate, or rental records</a:t>
            </a:r>
            <a:endParaRPr lang="en-CA" sz="6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medical, prescriptions, or hospital records</a:t>
            </a:r>
            <a:endParaRPr lang="en-CA" sz="6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bills, receipts, or contracts</a:t>
            </a:r>
            <a:endParaRPr lang="en-CA" sz="6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records such as drivers license, tax, electoral or census records, </a:t>
            </a:r>
            <a:endParaRPr lang="en-CA" sz="6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dirty="0">
                <a:solidFill>
                  <a:srgbClr val="000000"/>
                </a:solidFill>
                <a:ea typeface="Times New Roman" panose="02020603050405020304" pitchFamily="18" charset="0"/>
              </a:rPr>
              <a:t>envelopes from cards that were mailed to you, with a visible post-mark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dirty="0">
                <a:solidFill>
                  <a:srgbClr val="000000"/>
                </a:solidFill>
              </a:rPr>
              <a:t>may complete and send in a </a:t>
            </a:r>
            <a:r>
              <a:rPr lang="en-CA" sz="6000" i="1" dirty="0">
                <a:solidFill>
                  <a:srgbClr val="000000"/>
                </a:solidFill>
              </a:rPr>
              <a:t>Statutory Declaration </a:t>
            </a:r>
            <a:r>
              <a:rPr lang="en-CA" sz="6000" dirty="0">
                <a:solidFill>
                  <a:srgbClr val="000000"/>
                </a:solidFill>
              </a:rPr>
              <a:t>form (PWGSC 2016), which can help document your relationship’s start date.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endParaRPr lang="en-CA" sz="1800" dirty="0">
              <a:latin typeface="+mj-lt"/>
              <a:ea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A9C134-4A67-4B47-AB62-E4590F75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57" y="562973"/>
            <a:ext cx="4974938" cy="35493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Documentation for survivors </a:t>
            </a:r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F6E1B05-C09B-4B56-A112-78A539D8451C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26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05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3070318" cy="3797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Survivor Benefits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FC4CCDEA-DCAD-4E89-83E9-429944977041}"/>
              </a:ext>
            </a:extLst>
          </p:cNvPr>
          <p:cNvSpPr/>
          <p:nvPr/>
        </p:nvSpPr>
        <p:spPr>
          <a:xfrm>
            <a:off x="-2356706" y="678731"/>
            <a:ext cx="5082063" cy="6132134"/>
          </a:xfrm>
          <a:prstGeom prst="blockArc">
            <a:avLst>
              <a:gd name="adj1" fmla="val 18900000"/>
              <a:gd name="adj2" fmla="val 2766383"/>
              <a:gd name="adj3" fmla="val 10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6C626D-414B-4294-92B9-FBF49EA5076C}"/>
              </a:ext>
            </a:extLst>
          </p:cNvPr>
          <p:cNvGrpSpPr/>
          <p:nvPr/>
        </p:nvGrpSpPr>
        <p:grpSpPr>
          <a:xfrm>
            <a:off x="2461946" y="1855222"/>
            <a:ext cx="7294792" cy="1105095"/>
            <a:chOff x="604288" y="354056"/>
            <a:chExt cx="7013276" cy="95134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DF3D04-7676-4203-BF75-37B46DBDFF85}"/>
                </a:ext>
              </a:extLst>
            </p:cNvPr>
            <p:cNvSpPr/>
            <p:nvPr/>
          </p:nvSpPr>
          <p:spPr>
            <a:xfrm>
              <a:off x="604289" y="435133"/>
              <a:ext cx="6940110" cy="8702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6527C0-904C-4DA1-9E47-248A8AE1B675}"/>
                </a:ext>
              </a:extLst>
            </p:cNvPr>
            <p:cNvSpPr txBox="1"/>
            <p:nvPr/>
          </p:nvSpPr>
          <p:spPr>
            <a:xfrm>
              <a:off x="604288" y="354056"/>
              <a:ext cx="7013276" cy="951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0775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Monthly amount, payable for the life of the survivor</a:t>
              </a:r>
              <a:endParaRPr lang="en-CA" sz="2000" kern="12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3934CBD6-A33A-47B4-8F54-91AEF8856089}"/>
              </a:ext>
            </a:extLst>
          </p:cNvPr>
          <p:cNvSpPr/>
          <p:nvPr/>
        </p:nvSpPr>
        <p:spPr>
          <a:xfrm>
            <a:off x="1905566" y="1949402"/>
            <a:ext cx="1069200" cy="110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3B728D-9ADB-4261-91CF-0ECCCACD0768}"/>
              </a:ext>
            </a:extLst>
          </p:cNvPr>
          <p:cNvGrpSpPr/>
          <p:nvPr/>
        </p:nvGrpSpPr>
        <p:grpSpPr>
          <a:xfrm>
            <a:off x="2792902" y="3188816"/>
            <a:ext cx="6897847" cy="1105096"/>
            <a:chOff x="920631" y="1740535"/>
            <a:chExt cx="6623768" cy="8702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B17AE8-3038-4E4A-9823-4369C8348991}"/>
                </a:ext>
              </a:extLst>
            </p:cNvPr>
            <p:cNvSpPr/>
            <p:nvPr/>
          </p:nvSpPr>
          <p:spPr>
            <a:xfrm>
              <a:off x="920631" y="1740535"/>
              <a:ext cx="6623768" cy="8702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536739"/>
                <a:satOff val="20224"/>
                <a:lumOff val="0"/>
                <a:alphaOff val="0"/>
              </a:schemeClr>
            </a:fillRef>
            <a:effectRef idx="0">
              <a:schemeClr val="accent3">
                <a:hueOff val="-9536739"/>
                <a:satOff val="20224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9E9EE1-83F3-44BF-9918-7C2ACB76C084}"/>
                </a:ext>
              </a:extLst>
            </p:cNvPr>
            <p:cNvSpPr txBox="1"/>
            <p:nvPr/>
          </p:nvSpPr>
          <p:spPr>
            <a:xfrm>
              <a:off x="920631" y="1740535"/>
              <a:ext cx="6551350" cy="870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0775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/>
                <a:t>50% of the unreduced pension benefit you would have received before age 65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EDB73D54-3FC4-43F8-BD55-2B2995C71DB0}"/>
              </a:ext>
            </a:extLst>
          </p:cNvPr>
          <p:cNvSpPr/>
          <p:nvPr/>
        </p:nvSpPr>
        <p:spPr>
          <a:xfrm>
            <a:off x="2209013" y="3191276"/>
            <a:ext cx="1069596" cy="11026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hueOff val="-9536739"/>
              <a:satOff val="20224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0D2B61-6F56-40F9-A1A7-ADBC992EBCE1}"/>
              </a:ext>
            </a:extLst>
          </p:cNvPr>
          <p:cNvGrpSpPr/>
          <p:nvPr/>
        </p:nvGrpSpPr>
        <p:grpSpPr>
          <a:xfrm>
            <a:off x="2480801" y="4563078"/>
            <a:ext cx="7199835" cy="1105096"/>
            <a:chOff x="604289" y="3045936"/>
            <a:chExt cx="6940110" cy="8702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C404C9-3A32-4C64-8604-69A79A0F86DD}"/>
                </a:ext>
              </a:extLst>
            </p:cNvPr>
            <p:cNvSpPr/>
            <p:nvPr/>
          </p:nvSpPr>
          <p:spPr>
            <a:xfrm>
              <a:off x="604289" y="3045936"/>
              <a:ext cx="6940110" cy="87026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9073478"/>
                <a:satOff val="40449"/>
                <a:lumOff val="0"/>
                <a:alphaOff val="0"/>
              </a:schemeClr>
            </a:fillRef>
            <a:effectRef idx="0">
              <a:schemeClr val="accent3">
                <a:hueOff val="-19073478"/>
                <a:satOff val="40449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F6645B-232D-4468-A593-FA16B1235C6E}"/>
                </a:ext>
              </a:extLst>
            </p:cNvPr>
            <p:cNvSpPr txBox="1"/>
            <p:nvPr/>
          </p:nvSpPr>
          <p:spPr>
            <a:xfrm>
              <a:off x="604289" y="3045936"/>
              <a:ext cx="6619001" cy="870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0775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  Relationship existed </a:t>
              </a:r>
              <a:r>
                <a:rPr lang="en-US" sz="2000" b="1" kern="1200" dirty="0"/>
                <a:t>prior</a:t>
              </a:r>
              <a:r>
                <a:rPr lang="en-US" sz="2000" kern="1200" dirty="0"/>
                <a:t> to termination</a:t>
              </a:r>
              <a:endParaRPr lang="en-CA" sz="2000" kern="1200" dirty="0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4161C21F-3024-4D8B-B806-F6DD644F398D}"/>
              </a:ext>
            </a:extLst>
          </p:cNvPr>
          <p:cNvSpPr/>
          <p:nvPr/>
        </p:nvSpPr>
        <p:spPr>
          <a:xfrm>
            <a:off x="2037537" y="4553241"/>
            <a:ext cx="1069200" cy="1101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67D6057F-5F74-4695-A855-0725EE51D2C7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27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2723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3836766" cy="7366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Survivor</a:t>
            </a:r>
            <a:b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Separation or Divorce</a:t>
            </a:r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F5A2E3A-6D5F-4F21-9437-AFFFDE6B8968}"/>
              </a:ext>
            </a:extLst>
          </p:cNvPr>
          <p:cNvSpPr txBox="1">
            <a:spLocks/>
          </p:cNvSpPr>
          <p:nvPr/>
        </p:nvSpPr>
        <p:spPr>
          <a:xfrm>
            <a:off x="1527143" y="2014163"/>
            <a:ext cx="8531257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/>
              <a:t>As long as you remain </a:t>
            </a:r>
            <a:r>
              <a:rPr lang="en-US" sz="2000" b="1" dirty="0"/>
              <a:t>legally married</a:t>
            </a:r>
            <a:r>
              <a:rPr lang="en-US" sz="2000" dirty="0"/>
              <a:t>, that spouse continues to be eligible for a survivor pension even if you are separated.</a:t>
            </a:r>
          </a:p>
          <a:p>
            <a:pPr marL="457200" indent="-457200">
              <a:buFont typeface="Century Gothic" panose="020B0502020202020204" pitchFamily="34" charset="0"/>
              <a:buChar char="×"/>
            </a:pPr>
            <a:r>
              <a:rPr lang="en-US" sz="2000" dirty="0"/>
              <a:t>If </a:t>
            </a:r>
            <a:r>
              <a:rPr lang="en-US" sz="2000" b="1" dirty="0"/>
              <a:t>divorced</a:t>
            </a:r>
            <a:r>
              <a:rPr lang="en-US" sz="2000" dirty="0"/>
              <a:t>, the ex-spouse is </a:t>
            </a:r>
            <a:r>
              <a:rPr lang="en-US" sz="2000" b="1" dirty="0"/>
              <a:t>not</a:t>
            </a:r>
            <a:r>
              <a:rPr lang="en-US" sz="2000" dirty="0"/>
              <a:t> eligible.</a:t>
            </a:r>
          </a:p>
          <a:p>
            <a:pPr marL="457200" indent="-457200">
              <a:buFont typeface="Century Gothic" panose="020B0502020202020204" pitchFamily="34" charset="0"/>
              <a:buChar char="×"/>
            </a:pPr>
            <a:r>
              <a:rPr lang="en-US" sz="2000" dirty="0"/>
              <a:t>A common-law relationship must be continuous from prior to your retirement until your death. If the relationship is/was broken, the common-law spouse is </a:t>
            </a:r>
            <a:r>
              <a:rPr lang="en-US" sz="2000" b="1" dirty="0"/>
              <a:t>not</a:t>
            </a:r>
            <a:r>
              <a:rPr lang="en-US" sz="2000" dirty="0"/>
              <a:t> eligible.</a:t>
            </a:r>
          </a:p>
          <a:p>
            <a:pPr marL="457200" indent="-457200">
              <a:buFont typeface="Century Gothic" panose="020B0502020202020204" pitchFamily="34" charset="0"/>
              <a:buChar char="×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If you have both a legal spouse and an eligible common-law spouse at time of death, the survivor benefit will be apportioned between them accordingly to the length of their respective relationship with you.</a:t>
            </a:r>
            <a:endParaRPr lang="en-CA" sz="20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8C5E238-90E7-4502-9FB8-2EF0997EE4BE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28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6979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3665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Optional Survivor Benefit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F744EDE-7FD5-4424-A7B4-84C30D37E388}"/>
              </a:ext>
            </a:extLst>
          </p:cNvPr>
          <p:cNvSpPr txBox="1">
            <a:spLocks/>
          </p:cNvSpPr>
          <p:nvPr/>
        </p:nvSpPr>
        <p:spPr>
          <a:xfrm>
            <a:off x="1511309" y="1978073"/>
            <a:ext cx="8160595" cy="390040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solidFill>
                  <a:srgbClr val="333333"/>
                </a:solidFill>
              </a:rPr>
              <a:t>If you marry after retirement, you may elect to provide your spouse with a benefit by taking a reduction in your own pension.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/>
              <a:t>The reduction would be a fixed percentage of your basic monthly pension including any amount being paid out of the Retirement Compensation Arrangement.</a:t>
            </a:r>
            <a:endParaRPr lang="en-CA" sz="22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333333"/>
                </a:solidFill>
                <a:ea typeface="Calibri" panose="020F0502020204030204" pitchFamily="34" charset="0"/>
              </a:rPr>
              <a:t>This option must be made within one year of marriage or one year from the commencement of your pension, whichever is later.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333333"/>
                </a:solidFill>
                <a:ea typeface="Calibri" panose="020F0502020204030204" pitchFamily="34" charset="0"/>
              </a:rPr>
              <a:t>Different levels of survivor coverage are available (30%, 40% or 50%).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333333"/>
                </a:solidFill>
                <a:ea typeface="Calibri" panose="020F0502020204030204" pitchFamily="34" charset="0"/>
              </a:rPr>
              <a:t>Your original pension will be re-instated on a go-forward basis, if you divorce or your survivor dies before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333333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rgbClr val="333333"/>
              </a:solidFill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+mj-lt"/>
              <a:ea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85965A9-5E43-4942-A3A9-6454E0D0D724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29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747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17600" y="572400"/>
            <a:ext cx="5949779" cy="387798"/>
          </a:xfrm>
          <a:prstGeom prst="rect">
            <a:avLst/>
          </a:prstGeom>
        </p:spPr>
        <p:txBody>
          <a:bodyPr vert="horz" lIns="68580" tIns="0" rIns="6858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CA" sz="2800" b="1" i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The public </a:t>
            </a:r>
            <a:r>
              <a:rPr lang="en-CA" sz="2800" b="1" i="0" dirty="0">
                <a:solidFill>
                  <a:schemeClr val="accent1"/>
                </a:solidFill>
                <a:effectLst/>
              </a:rPr>
              <a:t>service</a:t>
            </a:r>
            <a:r>
              <a:rPr lang="en-CA" sz="2800" b="1" i="0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pension plan</a:t>
            </a:r>
            <a:endParaRPr lang="en-US" sz="2800" dirty="0">
              <a:solidFill>
                <a:schemeClr val="accent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5769769"/>
            <a:ext cx="2057400" cy="273844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16B2E6C-05F2-4507-A75D-C0ECDEA870D8}"/>
              </a:ext>
            </a:extLst>
          </p:cNvPr>
          <p:cNvSpPr txBox="1">
            <a:spLocks/>
          </p:cNvSpPr>
          <p:nvPr/>
        </p:nvSpPr>
        <p:spPr>
          <a:xfrm>
            <a:off x="1016003" y="1382280"/>
            <a:ext cx="8986979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900" dirty="0"/>
              <a:t>The public service pension plan is a “defined benefit” plan which provides a predictable, steady stream of </a:t>
            </a:r>
            <a:r>
              <a:rPr lang="en-CA" sz="1900" b="1" dirty="0"/>
              <a:t>retirement income for your lifetime.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900" dirty="0"/>
              <a:t>The defined benefit formula uses your highest average salary &amp; pensionable service.</a:t>
            </a:r>
          </a:p>
          <a:p>
            <a:pPr marL="0" indent="0">
              <a:buNone/>
            </a:pPr>
            <a:r>
              <a:rPr lang="en-CA" sz="1900" dirty="0"/>
              <a:t>Other benefits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900" b="1" dirty="0"/>
              <a:t>Survivor benefits</a:t>
            </a:r>
            <a:r>
              <a:rPr lang="en-CA" sz="1900" dirty="0"/>
              <a:t>: provides an income for eligible spouse and children in the event of member’s death.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900" b="1" dirty="0"/>
              <a:t>Disability benefits</a:t>
            </a:r>
            <a:r>
              <a:rPr lang="en-CA" sz="1900" dirty="0"/>
              <a:t>: immediate unreduced monthly pension regardless of age when approved of permanent disability.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900" b="1" dirty="0"/>
              <a:t>Annual indexing</a:t>
            </a:r>
            <a:r>
              <a:rPr lang="en-CA" sz="1900" dirty="0"/>
              <a:t>: provides protection from inflation.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900" b="1" dirty="0"/>
              <a:t>Portability: </a:t>
            </a:r>
            <a:r>
              <a:rPr lang="en-CA" sz="1900" dirty="0"/>
              <a:t>possible eligibility to transfer pension credits when joining or leaving the public service.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B7E7177-676E-4B97-81BB-E59309CBB1F6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034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1" y="572400"/>
            <a:ext cx="2999368" cy="8328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Survivor Benefits</a:t>
            </a:r>
            <a:b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Children</a:t>
            </a:r>
            <a:endParaRPr lang="en-CA" sz="2800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9E0C417-9A5D-4565-9D0A-7696BCAECEDB}"/>
              </a:ext>
            </a:extLst>
          </p:cNvPr>
          <p:cNvSpPr txBox="1">
            <a:spLocks/>
          </p:cNvSpPr>
          <p:nvPr/>
        </p:nvSpPr>
        <p:spPr>
          <a:xfrm>
            <a:off x="1699844" y="1961320"/>
            <a:ext cx="7642120" cy="37607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In the event of death, children under age 25 may be eligible for a monthly benefit payment. To qualify for a benefit: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rgbClr val="000000"/>
                </a:solidFill>
              </a:rPr>
              <a:t>child must be under age 18, or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rgbClr val="000000"/>
                </a:solidFill>
              </a:rPr>
              <a:t>full-time student aged 18 to 25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The allowance per child is 10% of the unreduced pension, to a maximum of 40%.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If you have more than 4 children, the maximum allowance is shared equally between them.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0000"/>
                </a:solidFill>
              </a:rPr>
              <a:t>If there is no surviving spouse, the child allowance is 20% of your pension per child, up to an 80% maximum.  </a:t>
            </a:r>
            <a:endParaRPr lang="en-CA" sz="20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852426-0D0D-447B-A9C6-4092CE449589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30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3102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9FCFDA3-DC13-4E29-BE0F-D302825E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635" y="1716296"/>
            <a:ext cx="7604216" cy="19507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If you pass away with </a:t>
            </a:r>
            <a:r>
              <a:rPr lang="en-US" sz="2000" b="1" dirty="0"/>
              <a:t>no eligible survivors</a:t>
            </a:r>
            <a:r>
              <a:rPr lang="en-US" sz="2000" dirty="0"/>
              <a:t>, a lump sum is paid to your Supplementary Death Benefit beneficiary.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If you’ve not named a beneficiary, the payment is sent to your estate.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This payment is considered taxable income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22C18B0-46ED-4062-942D-6C205416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2980118" cy="85213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Survivor</a:t>
            </a:r>
            <a:b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Minimum Benefits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E81778-D46F-461D-8B7B-C16A160DA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429667"/>
              </p:ext>
            </p:extLst>
          </p:nvPr>
        </p:nvGraphicFramePr>
        <p:xfrm>
          <a:off x="2417845" y="3890596"/>
          <a:ext cx="7356309" cy="234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0FFF7A0-29D8-4273-A41A-6ABB91BD98CD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31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070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734A-8869-4DAE-B812-ED86B97D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467" y="3000188"/>
            <a:ext cx="8837066" cy="857623"/>
          </a:xfrm>
        </p:spPr>
        <p:txBody>
          <a:bodyPr>
            <a:noAutofit/>
          </a:bodyPr>
          <a:lstStyle/>
          <a:p>
            <a:r>
              <a:rPr lang="en-US" dirty="0"/>
              <a:t>Group Insurance Benefits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8F05-F8B5-4B70-B5A6-58C209D9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7467" y="4006332"/>
            <a:ext cx="9042411" cy="710048"/>
          </a:xfrm>
        </p:spPr>
        <p:txBody>
          <a:bodyPr/>
          <a:lstStyle/>
          <a:p>
            <a:r>
              <a:rPr lang="en-US" dirty="0"/>
              <a:t>There is more to your pension than just a monthly payment!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82592-2B61-459B-95F4-630E0A2EF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CDEDF6-4B4F-4E32-8FB0-B8CCF2C115FC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676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17600" y="572400"/>
            <a:ext cx="5949779" cy="720197"/>
          </a:xfrm>
          <a:prstGeom prst="rect">
            <a:avLst/>
          </a:prstGeom>
        </p:spPr>
        <p:txBody>
          <a:bodyPr vert="horz" lIns="68580" tIns="0" rIns="6858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Supplementary Death Benefit (SDB)</a:t>
            </a:r>
            <a:b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2400" b="0" dirty="0"/>
              <a:t>(*Similar of term life insurance)</a:t>
            </a:r>
            <a:endParaRPr lang="en-US" sz="2400" cap="none" dirty="0">
              <a:solidFill>
                <a:srgbClr val="003399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5769769"/>
            <a:ext cx="2057400" cy="273844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33</a:t>
            </a:fld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49128"/>
              </p:ext>
            </p:extLst>
          </p:nvPr>
        </p:nvGraphicFramePr>
        <p:xfrm>
          <a:off x="5760001" y="3686400"/>
          <a:ext cx="4354960" cy="686248"/>
        </p:xfrm>
        <a:graphic>
          <a:graphicData uri="http://schemas.openxmlformats.org/drawingml/2006/table">
            <a:tbl>
              <a:tblPr/>
              <a:tblGrid>
                <a:gridCol w="116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66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$257,400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$37.11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 </a:t>
                      </a: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67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$228,800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-205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$32.82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50128"/>
              </p:ext>
            </p:extLst>
          </p:nvPr>
        </p:nvGraphicFramePr>
        <p:xfrm>
          <a:off x="5760208" y="1893600"/>
          <a:ext cx="4354961" cy="322327"/>
        </p:xfrm>
        <a:graphic>
          <a:graphicData uri="http://schemas.openxmlformats.org/drawingml/2006/table">
            <a:tbl>
              <a:tblPr/>
              <a:tblGrid>
                <a:gridCol w="239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ex: Salary =     </a:t>
                      </a:r>
                      <a:r>
                        <a:rPr lang="en-CA" sz="1400" b="0" u="none" strike="noStrike" baseline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14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$142,982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5" marR="7145" marT="714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SDB</a:t>
                      </a:r>
                      <a:r>
                        <a:rPr lang="en-US" sz="1400" b="0" i="0" u="none" strike="noStrike" baseline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en-CA" sz="14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$286,00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5" marR="7145" marT="714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entagon 10"/>
          <p:cNvSpPr/>
          <p:nvPr/>
        </p:nvSpPr>
        <p:spPr>
          <a:xfrm>
            <a:off x="1375200" y="3211200"/>
            <a:ext cx="4213614" cy="324000"/>
          </a:xfrm>
          <a:prstGeom prst="homePlate">
            <a:avLst/>
          </a:prstGeom>
          <a:solidFill>
            <a:srgbClr val="2E75B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1400" kern="0" dirty="0">
                <a:solidFill>
                  <a:schemeClr val="bg1">
                    <a:lumMod val="95000"/>
                  </a:schemeClr>
                </a:solidFill>
              </a:rPr>
              <a:t>  $10,000 free at 65</a:t>
            </a:r>
            <a:endParaRPr lang="en-CA" sz="1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375200" y="3686400"/>
            <a:ext cx="4212000" cy="324000"/>
          </a:xfrm>
          <a:prstGeom prst="homePlate">
            <a:avLst/>
          </a:prstGeom>
          <a:solidFill>
            <a:srgbClr val="2E75B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CA" sz="1400" kern="0" dirty="0">
                <a:solidFill>
                  <a:schemeClr val="bg1">
                    <a:lumMod val="95000"/>
                  </a:schemeClr>
                </a:solidFill>
              </a:rPr>
              <a:t>  Reduces by 10% per year starting at 66</a:t>
            </a:r>
          </a:p>
        </p:txBody>
      </p:sp>
      <p:sp>
        <p:nvSpPr>
          <p:cNvPr id="13" name="Pentagon 12"/>
          <p:cNvSpPr/>
          <p:nvPr/>
        </p:nvSpPr>
        <p:spPr>
          <a:xfrm>
            <a:off x="1376479" y="2746800"/>
            <a:ext cx="4213615" cy="324000"/>
          </a:xfrm>
          <a:prstGeom prst="homePlate">
            <a:avLst/>
          </a:prstGeom>
          <a:solidFill>
            <a:srgbClr val="2E75B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CA" sz="1400" kern="0" dirty="0">
                <a:solidFill>
                  <a:schemeClr val="bg1">
                    <a:lumMod val="95000"/>
                  </a:schemeClr>
                </a:solidFill>
              </a:rPr>
              <a:t>  15¢/month per $1,000</a:t>
            </a:r>
          </a:p>
        </p:txBody>
      </p:sp>
      <p:sp>
        <p:nvSpPr>
          <p:cNvPr id="14" name="Pentagon 13"/>
          <p:cNvSpPr/>
          <p:nvPr/>
        </p:nvSpPr>
        <p:spPr>
          <a:xfrm>
            <a:off x="1376479" y="1893102"/>
            <a:ext cx="4213615" cy="322327"/>
          </a:xfrm>
          <a:prstGeom prst="homePlate">
            <a:avLst/>
          </a:prstGeom>
          <a:solidFill>
            <a:srgbClr val="2E75B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CA" sz="1400" kern="0" dirty="0">
                <a:solidFill>
                  <a:schemeClr val="bg1">
                    <a:lumMod val="95000"/>
                  </a:schemeClr>
                </a:solidFill>
              </a:rPr>
              <a:t>  Annual pensionable salary x 2 (rounded up)</a:t>
            </a:r>
          </a:p>
        </p:txBody>
      </p:sp>
      <p:sp>
        <p:nvSpPr>
          <p:cNvPr id="15" name="Pentagon 14"/>
          <p:cNvSpPr/>
          <p:nvPr/>
        </p:nvSpPr>
        <p:spPr>
          <a:xfrm>
            <a:off x="1375200" y="5490000"/>
            <a:ext cx="4212000" cy="324000"/>
          </a:xfrm>
          <a:prstGeom prst="homePlate">
            <a:avLst/>
          </a:prstGeom>
          <a:solidFill>
            <a:srgbClr val="2E75B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1400" kern="0" dirty="0">
                <a:solidFill>
                  <a:schemeClr val="bg1">
                    <a:lumMod val="95000"/>
                  </a:schemeClr>
                </a:solidFill>
              </a:rPr>
              <a:t>  Up to paid up amount</a:t>
            </a:r>
            <a:endParaRPr lang="en-CA" sz="1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14006"/>
              </p:ext>
            </p:extLst>
          </p:nvPr>
        </p:nvGraphicFramePr>
        <p:xfrm>
          <a:off x="5760000" y="2746251"/>
          <a:ext cx="4354961" cy="324638"/>
        </p:xfrm>
        <a:graphic>
          <a:graphicData uri="http://schemas.openxmlformats.org/drawingml/2006/table">
            <a:tbl>
              <a:tblPr/>
              <a:tblGrid>
                <a:gridCol w="115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Under 65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$286,000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$42.90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36196"/>
              </p:ext>
            </p:extLst>
          </p:nvPr>
        </p:nvGraphicFramePr>
        <p:xfrm>
          <a:off x="5759999" y="5489337"/>
          <a:ext cx="4354959" cy="322326"/>
        </p:xfrm>
        <a:graphic>
          <a:graphicData uri="http://schemas.openxmlformats.org/drawingml/2006/table">
            <a:tbl>
              <a:tblPr/>
              <a:tblGrid>
                <a:gridCol w="117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75 and</a:t>
                      </a:r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up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   $10,000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$0.00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25354"/>
              </p:ext>
            </p:extLst>
          </p:nvPr>
        </p:nvGraphicFramePr>
        <p:xfrm>
          <a:off x="5760000" y="3209451"/>
          <a:ext cx="4354961" cy="324638"/>
        </p:xfrm>
        <a:graphic>
          <a:graphicData uri="http://schemas.openxmlformats.org/drawingml/2006/table">
            <a:tbl>
              <a:tblPr/>
              <a:tblGrid>
                <a:gridCol w="115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65   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$286,000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$41.40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55990"/>
              </p:ext>
            </p:extLst>
          </p:nvPr>
        </p:nvGraphicFramePr>
        <p:xfrm>
          <a:off x="5760000" y="5056033"/>
          <a:ext cx="4354961" cy="324000"/>
        </p:xfrm>
        <a:graphic>
          <a:graphicData uri="http://schemas.openxmlformats.org/drawingml/2006/table">
            <a:tbl>
              <a:tblPr/>
              <a:tblGrid>
                <a:gridCol w="117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74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   $28,600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$2.79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Striped Right Arrow 20"/>
          <p:cNvSpPr/>
          <p:nvPr/>
        </p:nvSpPr>
        <p:spPr>
          <a:xfrm rot="5400000">
            <a:off x="6193324" y="4392331"/>
            <a:ext cx="513959" cy="637628"/>
          </a:xfrm>
          <a:prstGeom prst="stripedRightArrow">
            <a:avLst/>
          </a:prstGeom>
          <a:gradFill flip="none" rotWithShape="1">
            <a:gsLst>
              <a:gs pos="0">
                <a:srgbClr val="E7E6E6">
                  <a:lumMod val="90000"/>
                  <a:tint val="66000"/>
                  <a:satMod val="160000"/>
                </a:srgbClr>
              </a:gs>
              <a:gs pos="50000">
                <a:srgbClr val="E7E6E6">
                  <a:lumMod val="90000"/>
                  <a:tint val="44500"/>
                  <a:satMod val="160000"/>
                </a:srgbClr>
              </a:gs>
              <a:gs pos="100000">
                <a:srgbClr val="E7E6E6">
                  <a:lumMod val="9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400" kern="0" dirty="0">
              <a:solidFill>
                <a:prstClr val="white"/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 rot="5400000">
            <a:off x="7361104" y="4392332"/>
            <a:ext cx="513959" cy="637628"/>
          </a:xfrm>
          <a:prstGeom prst="stripedRightArrow">
            <a:avLst/>
          </a:prstGeom>
          <a:gradFill flip="none" rotWithShape="1">
            <a:gsLst>
              <a:gs pos="0">
                <a:srgbClr val="E7E6E6">
                  <a:lumMod val="90000"/>
                  <a:tint val="66000"/>
                  <a:satMod val="160000"/>
                </a:srgbClr>
              </a:gs>
              <a:gs pos="50000">
                <a:srgbClr val="E7E6E6">
                  <a:lumMod val="90000"/>
                  <a:tint val="44500"/>
                  <a:satMod val="160000"/>
                </a:srgbClr>
              </a:gs>
              <a:gs pos="100000">
                <a:srgbClr val="E7E6E6">
                  <a:lumMod val="9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400" kern="0" dirty="0">
              <a:solidFill>
                <a:prstClr val="white"/>
              </a:solidFill>
            </a:endParaRPr>
          </a:p>
        </p:txBody>
      </p:sp>
      <p:sp>
        <p:nvSpPr>
          <p:cNvPr id="23" name="Striped Right Arrow 22"/>
          <p:cNvSpPr/>
          <p:nvPr/>
        </p:nvSpPr>
        <p:spPr>
          <a:xfrm rot="5400000">
            <a:off x="8526076" y="4394326"/>
            <a:ext cx="513959" cy="637628"/>
          </a:xfrm>
          <a:prstGeom prst="stripedRightArrow">
            <a:avLst/>
          </a:prstGeom>
          <a:gradFill flip="none" rotWithShape="1">
            <a:gsLst>
              <a:gs pos="0">
                <a:srgbClr val="E7E6E6">
                  <a:lumMod val="90000"/>
                  <a:tint val="66000"/>
                  <a:satMod val="160000"/>
                </a:srgbClr>
              </a:gs>
              <a:gs pos="50000">
                <a:srgbClr val="E7E6E6">
                  <a:lumMod val="90000"/>
                  <a:tint val="44500"/>
                  <a:satMod val="160000"/>
                </a:srgbClr>
              </a:gs>
              <a:gs pos="100000">
                <a:srgbClr val="E7E6E6">
                  <a:lumMod val="9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400" kern="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56475" y="6258320"/>
            <a:ext cx="6511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*Continues if eligible to pension within 30 days of termination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80988"/>
              </p:ext>
            </p:extLst>
          </p:nvPr>
        </p:nvGraphicFramePr>
        <p:xfrm>
          <a:off x="5760208" y="2314798"/>
          <a:ext cx="4354961" cy="322327"/>
        </p:xfrm>
        <a:graphic>
          <a:graphicData uri="http://schemas.openxmlformats.org/drawingml/2006/table">
            <a:tbl>
              <a:tblPr/>
              <a:tblGrid>
                <a:gridCol w="115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Age</a:t>
                      </a: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Coverage</a:t>
                      </a: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  Monthly premiums</a:t>
                      </a: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98765DED-A78B-4DAA-BAD1-B94DA41625A8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33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302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3665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SDB </a:t>
            </a:r>
            <a:r>
              <a:rPr lang="en-US" sz="2800" dirty="0"/>
              <a:t>- Naming a Beneficiary</a:t>
            </a:r>
            <a:endParaRPr lang="en-CA" sz="28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F9D11C5-E099-4FE7-BCEA-873699387788}"/>
              </a:ext>
            </a:extLst>
          </p:cNvPr>
          <p:cNvSpPr txBox="1">
            <a:spLocks/>
          </p:cNvSpPr>
          <p:nvPr/>
        </p:nvSpPr>
        <p:spPr>
          <a:xfrm>
            <a:off x="1936601" y="3803280"/>
            <a:ext cx="7604216" cy="2482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Not taxable as income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 can designate or amend a beneficiary anytime by completing the Naming or Substitution of a Beneficiary (PWGSC 2196)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It is important to keep your beneficiary’s contact information updated with the Pension Centre. </a:t>
            </a:r>
            <a:endParaRPr lang="en-CA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C196F206-436F-4EE5-9461-E53AD883A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60005"/>
              </p:ext>
            </p:extLst>
          </p:nvPr>
        </p:nvGraphicFramePr>
        <p:xfrm>
          <a:off x="2076915" y="1654276"/>
          <a:ext cx="732358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124">
                  <a:extLst>
                    <a:ext uri="{9D8B030D-6E8A-4147-A177-3AD203B41FA5}">
                      <a16:colId xmlns:a16="http://schemas.microsoft.com/office/drawing/2014/main" val="2591173917"/>
                    </a:ext>
                  </a:extLst>
                </a:gridCol>
                <a:gridCol w="3490464">
                  <a:extLst>
                    <a:ext uri="{9D8B030D-6E8A-4147-A177-3AD203B41FA5}">
                      <a16:colId xmlns:a16="http://schemas.microsoft.com/office/drawing/2014/main" val="2476035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You can designate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If no designation…</a:t>
                      </a:r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6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Estate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Estate</a:t>
                      </a:r>
                      <a:endParaRPr lang="en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0704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One person 18 or older</a:t>
                      </a:r>
                      <a:endParaRPr lang="en-CA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37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/>
                        <a:t>Charity/religious/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dirty="0"/>
                        <a:t>    educational institution</a:t>
                      </a:r>
                      <a:endParaRPr lang="en-CA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592588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F6FEE00-D937-47D1-94CC-0D6B106BBF16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34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8117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A9B95F-25E6-4E62-8659-165C72F8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134" y="1929520"/>
            <a:ext cx="7933038" cy="384759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rgbClr val="333333"/>
                </a:solidFill>
              </a:rPr>
              <a:t>Basic Life Insurance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rgbClr val="333333"/>
                </a:solidFill>
              </a:rPr>
              <a:t>Supplementary Life Insurance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rgbClr val="333333"/>
                </a:solidFill>
              </a:rPr>
              <a:t>Accidental Death &amp; Dismemberment Insurance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20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Dependents’ Insurance and AD &amp; D Insurance</a:t>
            </a:r>
          </a:p>
          <a:p>
            <a:r>
              <a:rPr lang="en-CA" sz="20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    </a:t>
            </a:r>
            <a:r>
              <a:rPr lang="en-CA" sz="1700" b="1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Contact PSMIP at 1-819-420-6229</a:t>
            </a:r>
          </a:p>
          <a:p>
            <a:pPr lvl="1" indent="0">
              <a:buNone/>
            </a:pPr>
            <a:endParaRPr lang="en-CA" sz="1600" dirty="0">
              <a:solidFill>
                <a:srgbClr val="333333"/>
              </a:solidFill>
              <a:latin typeface="+mj-lt"/>
              <a:ea typeface="Calibri" panose="020F0502020204030204" pitchFamily="34" charset="0"/>
            </a:endParaRPr>
          </a:p>
          <a:p>
            <a:r>
              <a:rPr lang="en-CA" sz="2000" dirty="0">
                <a:latin typeface="+mj-lt"/>
                <a:ea typeface="Calibri" panose="020F0502020204030204" pitchFamily="34" charset="0"/>
              </a:rPr>
              <a:t>Conversion privilege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dirty="0">
                <a:latin typeface="+mj-lt"/>
                <a:ea typeface="Calibri" panose="020F0502020204030204" pitchFamily="34" charset="0"/>
              </a:rPr>
              <a:t>Must be done within 31 days of termination of employment</a:t>
            </a:r>
          </a:p>
          <a:p>
            <a:r>
              <a:rPr lang="en-CA" sz="1700" b="1" dirty="0">
                <a:latin typeface="+mj-lt"/>
                <a:ea typeface="Calibri" panose="020F0502020204030204" pitchFamily="34" charset="0"/>
              </a:rPr>
              <a:t>     Contact Industrial Alliance at 1-800-977-2117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D8424-1D66-43E5-BF85-FE678285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135" y="951242"/>
            <a:ext cx="7933038" cy="5853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Public Service Management Insurance Plan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B1972B2-FFC3-4BD6-A335-25B77159EE1F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35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8493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17600" y="572400"/>
            <a:ext cx="7824795" cy="1052596"/>
          </a:xfrm>
          <a:prstGeom prst="rect">
            <a:avLst/>
          </a:prstGeom>
        </p:spPr>
        <p:txBody>
          <a:bodyPr vert="horz" wrap="square" lIns="68580" tIns="0" rIns="6858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Post-Retirement life Insurance Plan</a:t>
            </a:r>
            <a:br>
              <a:rPr lang="en-US" sz="36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2400" b="0" dirty="0"/>
              <a:t>(Members of the executive group who retire with an immediate continuing pension)</a:t>
            </a:r>
            <a:endParaRPr lang="en-US" sz="2400" cap="none" dirty="0">
              <a:solidFill>
                <a:srgbClr val="003399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2960" y="6079080"/>
            <a:ext cx="6814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Premiums paid by former employer and will be considered a taxable benefit</a:t>
            </a:r>
            <a:endParaRPr lang="en-CA" sz="140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5A5984-464F-45C9-8F7D-ECB5B7FBF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97179"/>
              </p:ext>
            </p:extLst>
          </p:nvPr>
        </p:nvGraphicFramePr>
        <p:xfrm>
          <a:off x="5760001" y="3955908"/>
          <a:ext cx="4354960" cy="686248"/>
        </p:xfrm>
        <a:graphic>
          <a:graphicData uri="http://schemas.openxmlformats.org/drawingml/2006/table">
            <a:tbl>
              <a:tblPr/>
              <a:tblGrid>
                <a:gridCol w="116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3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$71,500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free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4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    </a:t>
                      </a: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$35,750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-2052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free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134BE6B-E9F7-4940-8E93-68358D05D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44168"/>
              </p:ext>
            </p:extLst>
          </p:nvPr>
        </p:nvGraphicFramePr>
        <p:xfrm>
          <a:off x="5760208" y="2163108"/>
          <a:ext cx="4354961" cy="322327"/>
        </p:xfrm>
        <a:graphic>
          <a:graphicData uri="http://schemas.openxmlformats.org/drawingml/2006/table">
            <a:tbl>
              <a:tblPr/>
              <a:tblGrid>
                <a:gridCol w="239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ex: Salary =     </a:t>
                      </a:r>
                      <a:r>
                        <a:rPr lang="en-CA" sz="1400" b="0" u="none" strike="noStrike" baseline="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CA" sz="1400" b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$142,982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5" marR="7145" marT="714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PRLIP</a:t>
                      </a:r>
                      <a:r>
                        <a:rPr lang="en-US" sz="14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en-CA" sz="14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$143,00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5" marR="7145" marT="714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Pentagon 10">
            <a:extLst>
              <a:ext uri="{FF2B5EF4-FFF2-40B4-BE49-F238E27FC236}">
                <a16:creationId xmlns:a16="http://schemas.microsoft.com/office/drawing/2014/main" id="{6DE5E3E4-1832-44EA-8A36-E57DE7FD4357}"/>
              </a:ext>
            </a:extLst>
          </p:cNvPr>
          <p:cNvSpPr/>
          <p:nvPr/>
        </p:nvSpPr>
        <p:spPr>
          <a:xfrm>
            <a:off x="1375200" y="3480708"/>
            <a:ext cx="4213614" cy="324000"/>
          </a:xfrm>
          <a:prstGeom prst="homePlate">
            <a:avLst/>
          </a:prstGeom>
          <a:solidFill>
            <a:srgbClr val="2E75B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r>
              <a:rPr lang="en-US" sz="1400" kern="0" dirty="0">
                <a:solidFill>
                  <a:schemeClr val="bg1">
                    <a:lumMod val="95000"/>
                  </a:schemeClr>
                </a:solidFill>
              </a:rPr>
              <a:t> Reduces by 25% after year 1</a:t>
            </a:r>
            <a:endParaRPr lang="en-CA" sz="1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Pentagon 13">
            <a:extLst>
              <a:ext uri="{FF2B5EF4-FFF2-40B4-BE49-F238E27FC236}">
                <a16:creationId xmlns:a16="http://schemas.microsoft.com/office/drawing/2014/main" id="{7CAD25F8-4672-4985-9224-EC673DD4EB4A}"/>
              </a:ext>
            </a:extLst>
          </p:cNvPr>
          <p:cNvSpPr/>
          <p:nvPr/>
        </p:nvSpPr>
        <p:spPr>
          <a:xfrm>
            <a:off x="1376479" y="2037485"/>
            <a:ext cx="4213615" cy="609466"/>
          </a:xfrm>
          <a:prstGeom prst="homePlate">
            <a:avLst/>
          </a:prstGeom>
          <a:solidFill>
            <a:srgbClr val="2E75B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>
              <a:defRPr/>
            </a:pPr>
            <a:endParaRPr lang="en-CA" sz="1400" kern="0" dirty="0">
              <a:solidFill>
                <a:schemeClr val="bg1">
                  <a:lumMod val="95000"/>
                </a:schemeClr>
              </a:solidFill>
            </a:endParaRPr>
          </a:p>
          <a:p>
            <a:pPr defTabSz="685800">
              <a:defRPr/>
            </a:pPr>
            <a:r>
              <a:rPr lang="en-CA" sz="1400" kern="0" dirty="0">
                <a:solidFill>
                  <a:schemeClr val="bg1">
                    <a:lumMod val="95000"/>
                  </a:schemeClr>
                </a:solidFill>
              </a:rPr>
              <a:t>Annual pensionable salary </a:t>
            </a:r>
          </a:p>
          <a:p>
            <a:pPr defTabSz="685800">
              <a:defRPr/>
            </a:pPr>
            <a:r>
              <a:rPr lang="en-CA" sz="1400" kern="0" dirty="0">
                <a:solidFill>
                  <a:schemeClr val="bg1">
                    <a:lumMod val="95000"/>
                  </a:schemeClr>
                </a:solidFill>
              </a:rPr>
              <a:t>(adjusted to final salary at retirement)</a:t>
            </a:r>
          </a:p>
          <a:p>
            <a:pPr defTabSz="685800">
              <a:defRPr/>
            </a:pPr>
            <a:endParaRPr lang="en-CA" sz="1400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FF0E760-83D3-4DB5-A2B1-98A560FEA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70118"/>
              </p:ext>
            </p:extLst>
          </p:nvPr>
        </p:nvGraphicFramePr>
        <p:xfrm>
          <a:off x="5760000" y="3015759"/>
          <a:ext cx="4354961" cy="324638"/>
        </p:xfrm>
        <a:graphic>
          <a:graphicData uri="http://schemas.openxmlformats.org/drawingml/2006/table">
            <a:tbl>
              <a:tblPr/>
              <a:tblGrid>
                <a:gridCol w="115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1 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 $143,000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free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2727DA3-35DA-4B86-85C2-1E5A2AA6D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77069"/>
              </p:ext>
            </p:extLst>
          </p:nvPr>
        </p:nvGraphicFramePr>
        <p:xfrm>
          <a:off x="5760000" y="3478959"/>
          <a:ext cx="4354961" cy="324638"/>
        </p:xfrm>
        <a:graphic>
          <a:graphicData uri="http://schemas.openxmlformats.org/drawingml/2006/table">
            <a:tbl>
              <a:tblPr/>
              <a:tblGrid>
                <a:gridCol w="115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2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 $107,250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free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CD268CA-C671-42F0-8D4C-6EC4DFF3C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7311"/>
              </p:ext>
            </p:extLst>
          </p:nvPr>
        </p:nvGraphicFramePr>
        <p:xfrm>
          <a:off x="5760000" y="5325541"/>
          <a:ext cx="4354961" cy="324000"/>
        </p:xfrm>
        <a:graphic>
          <a:graphicData uri="http://schemas.openxmlformats.org/drawingml/2006/table">
            <a:tbl>
              <a:tblPr/>
              <a:tblGrid>
                <a:gridCol w="117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for life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  $35,750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free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Striped Right Arrow 20">
            <a:extLst>
              <a:ext uri="{FF2B5EF4-FFF2-40B4-BE49-F238E27FC236}">
                <a16:creationId xmlns:a16="http://schemas.microsoft.com/office/drawing/2014/main" id="{DABA3489-7B31-4D85-B156-908EED3BB26D}"/>
              </a:ext>
            </a:extLst>
          </p:cNvPr>
          <p:cNvSpPr/>
          <p:nvPr/>
        </p:nvSpPr>
        <p:spPr>
          <a:xfrm rot="5400000">
            <a:off x="6193324" y="4661839"/>
            <a:ext cx="513959" cy="637628"/>
          </a:xfrm>
          <a:prstGeom prst="stripedRightArrow">
            <a:avLst/>
          </a:prstGeom>
          <a:gradFill flip="none" rotWithShape="1">
            <a:gsLst>
              <a:gs pos="0">
                <a:srgbClr val="E7E6E6">
                  <a:lumMod val="90000"/>
                  <a:tint val="66000"/>
                  <a:satMod val="160000"/>
                </a:srgbClr>
              </a:gs>
              <a:gs pos="50000">
                <a:srgbClr val="E7E6E6">
                  <a:lumMod val="90000"/>
                  <a:tint val="44500"/>
                  <a:satMod val="160000"/>
                </a:srgbClr>
              </a:gs>
              <a:gs pos="100000">
                <a:srgbClr val="E7E6E6">
                  <a:lumMod val="9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400" kern="0" dirty="0">
              <a:solidFill>
                <a:prstClr val="white"/>
              </a:solidFill>
            </a:endParaRPr>
          </a:p>
        </p:txBody>
      </p:sp>
      <p:sp>
        <p:nvSpPr>
          <p:cNvPr id="38" name="Striped Right Arrow 21">
            <a:extLst>
              <a:ext uri="{FF2B5EF4-FFF2-40B4-BE49-F238E27FC236}">
                <a16:creationId xmlns:a16="http://schemas.microsoft.com/office/drawing/2014/main" id="{E1D1AB3E-4FAD-4062-A4BE-45927C26E174}"/>
              </a:ext>
            </a:extLst>
          </p:cNvPr>
          <p:cNvSpPr/>
          <p:nvPr/>
        </p:nvSpPr>
        <p:spPr>
          <a:xfrm rot="5400000">
            <a:off x="7361104" y="4661840"/>
            <a:ext cx="513959" cy="637628"/>
          </a:xfrm>
          <a:prstGeom prst="stripedRightArrow">
            <a:avLst/>
          </a:prstGeom>
          <a:gradFill flip="none" rotWithShape="1">
            <a:gsLst>
              <a:gs pos="0">
                <a:srgbClr val="E7E6E6">
                  <a:lumMod val="90000"/>
                  <a:tint val="66000"/>
                  <a:satMod val="160000"/>
                </a:srgbClr>
              </a:gs>
              <a:gs pos="50000">
                <a:srgbClr val="E7E6E6">
                  <a:lumMod val="90000"/>
                  <a:tint val="44500"/>
                  <a:satMod val="160000"/>
                </a:srgbClr>
              </a:gs>
              <a:gs pos="100000">
                <a:srgbClr val="E7E6E6">
                  <a:lumMod val="9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400" kern="0" dirty="0">
              <a:solidFill>
                <a:prstClr val="white"/>
              </a:solidFill>
            </a:endParaRPr>
          </a:p>
        </p:txBody>
      </p:sp>
      <p:sp>
        <p:nvSpPr>
          <p:cNvPr id="39" name="Striped Right Arrow 22">
            <a:extLst>
              <a:ext uri="{FF2B5EF4-FFF2-40B4-BE49-F238E27FC236}">
                <a16:creationId xmlns:a16="http://schemas.microsoft.com/office/drawing/2014/main" id="{7DC3E0E0-5E98-4FE3-8D26-82D6BE938113}"/>
              </a:ext>
            </a:extLst>
          </p:cNvPr>
          <p:cNvSpPr/>
          <p:nvPr/>
        </p:nvSpPr>
        <p:spPr>
          <a:xfrm rot="5400000">
            <a:off x="8526076" y="4663834"/>
            <a:ext cx="513959" cy="637628"/>
          </a:xfrm>
          <a:prstGeom prst="stripedRightArrow">
            <a:avLst/>
          </a:prstGeom>
          <a:gradFill flip="none" rotWithShape="1">
            <a:gsLst>
              <a:gs pos="0">
                <a:srgbClr val="E7E6E6">
                  <a:lumMod val="90000"/>
                  <a:tint val="66000"/>
                  <a:satMod val="160000"/>
                </a:srgbClr>
              </a:gs>
              <a:gs pos="50000">
                <a:srgbClr val="E7E6E6">
                  <a:lumMod val="90000"/>
                  <a:tint val="44500"/>
                  <a:satMod val="160000"/>
                </a:srgbClr>
              </a:gs>
              <a:gs pos="100000">
                <a:srgbClr val="E7E6E6">
                  <a:lumMod val="90000"/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400" kern="0" dirty="0">
              <a:solidFill>
                <a:prstClr val="white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E558677-C079-4AF2-8CF1-3EC8F256A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26198"/>
              </p:ext>
            </p:extLst>
          </p:nvPr>
        </p:nvGraphicFramePr>
        <p:xfrm>
          <a:off x="5760208" y="2584306"/>
          <a:ext cx="4354961" cy="322327"/>
        </p:xfrm>
        <a:graphic>
          <a:graphicData uri="http://schemas.openxmlformats.org/drawingml/2006/table">
            <a:tbl>
              <a:tblPr/>
              <a:tblGrid>
                <a:gridCol w="115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Year</a:t>
                      </a:r>
                      <a:endParaRPr lang="en-CA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Coverage</a:t>
                      </a:r>
                      <a:endParaRPr lang="en-CA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u="none" strike="noStrike" dirty="0">
                          <a:effectLst/>
                          <a:latin typeface="+mn-lt"/>
                        </a:rPr>
                        <a:t>   Monthly</a:t>
                      </a:r>
                      <a:r>
                        <a:rPr lang="en-CA" sz="1400" u="none" strike="noStrike" baseline="0" dirty="0">
                          <a:effectLst/>
                          <a:latin typeface="+mn-lt"/>
                        </a:rPr>
                        <a:t> premiums</a:t>
                      </a:r>
                      <a:endParaRPr lang="en-CA" sz="1400" b="0" i="0" u="none" strike="noStrike" dirty="0"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7E6E6">
                            <a:lumMod val="90000"/>
                            <a:tint val="66000"/>
                            <a:satMod val="160000"/>
                          </a:srgbClr>
                        </a:gs>
                        <a:gs pos="50000">
                          <a:srgbClr val="E7E6E6">
                            <a:lumMod val="90000"/>
                            <a:tint val="44500"/>
                            <a:satMod val="160000"/>
                          </a:srgbClr>
                        </a:gs>
                        <a:gs pos="100000">
                          <a:srgbClr val="E7E6E6">
                            <a:lumMod val="90000"/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254FF3ED-8C89-4AA8-B4F7-5A8EB867AB98}"/>
              </a:ext>
            </a:extLst>
          </p:cNvPr>
          <p:cNvSpPr/>
          <p:nvPr/>
        </p:nvSpPr>
        <p:spPr>
          <a:xfrm>
            <a:off x="1452200" y="5325541"/>
            <a:ext cx="4058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Payable to your designated beneficiary(</a:t>
            </a:r>
            <a:r>
              <a:rPr lang="en-CA" sz="1400" dirty="0"/>
              <a:t>ies</a:t>
            </a:r>
            <a:r>
              <a:rPr lang="en-US" sz="1400" dirty="0"/>
              <a:t>)</a:t>
            </a:r>
            <a:endParaRPr lang="en-CA" sz="1400" dirty="0"/>
          </a:p>
        </p:txBody>
      </p: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962F68A5-31CF-4948-B29E-73FD7C054485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36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9858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3665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Public Service Health Care Plan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6CB839CD-124E-4949-BB2C-B4CFA4905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276258"/>
              </p:ext>
            </p:extLst>
          </p:nvPr>
        </p:nvGraphicFramePr>
        <p:xfrm>
          <a:off x="2780907" y="3186260"/>
          <a:ext cx="6165132" cy="31079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9110">
                  <a:extLst>
                    <a:ext uri="{9D8B030D-6E8A-4147-A177-3AD203B41FA5}">
                      <a16:colId xmlns:a16="http://schemas.microsoft.com/office/drawing/2014/main" val="3721111171"/>
                    </a:ext>
                  </a:extLst>
                </a:gridCol>
                <a:gridCol w="1396564">
                  <a:extLst>
                    <a:ext uri="{9D8B030D-6E8A-4147-A177-3AD203B41FA5}">
                      <a16:colId xmlns:a16="http://schemas.microsoft.com/office/drawing/2014/main" val="297421680"/>
                    </a:ext>
                  </a:extLst>
                </a:gridCol>
                <a:gridCol w="1385393">
                  <a:extLst>
                    <a:ext uri="{9D8B030D-6E8A-4147-A177-3AD203B41FA5}">
                      <a16:colId xmlns:a16="http://schemas.microsoft.com/office/drawing/2014/main" val="1529203361"/>
                    </a:ext>
                  </a:extLst>
                </a:gridCol>
                <a:gridCol w="1444065">
                  <a:extLst>
                    <a:ext uri="{9D8B030D-6E8A-4147-A177-3AD203B41FA5}">
                      <a16:colId xmlns:a16="http://schemas.microsoft.com/office/drawing/2014/main" val="2901302746"/>
                    </a:ext>
                  </a:extLst>
                </a:gridCol>
              </a:tblGrid>
              <a:tr h="9754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Premiums  </a:t>
                      </a:r>
                    </a:p>
                    <a:p>
                      <a:pPr algn="ctr"/>
                      <a:r>
                        <a:rPr lang="en-US" dirty="0"/>
                        <a:t>eff. </a:t>
                      </a:r>
                      <a:r>
                        <a:rPr lang="en-US"/>
                        <a:t>July 1, 2023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3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207593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$64.44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$72.84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$87.66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38748"/>
                  </a:ext>
                </a:extLst>
              </a:tr>
              <a:tr h="395618">
                <a:tc>
                  <a:txBody>
                    <a:bodyPr/>
                    <a:lstStyle/>
                    <a:p>
                      <a:r>
                        <a:rPr lang="en-US" dirty="0"/>
                        <a:t>Family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$134.72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$146.86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$164.09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21626"/>
                  </a:ext>
                </a:extLst>
              </a:tr>
              <a:tr h="975495">
                <a:tc>
                  <a:txBody>
                    <a:bodyPr/>
                    <a:lstStyle/>
                    <a:p>
                      <a:r>
                        <a:rPr lang="en-US" dirty="0"/>
                        <a:t>Provides Daily Hospital Coverage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$90.00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$170.00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$250.00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6604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5F838B1-B7AF-4EE6-9691-04FAAE0AF932}"/>
              </a:ext>
            </a:extLst>
          </p:cNvPr>
          <p:cNvSpPr txBox="1">
            <a:spLocks/>
          </p:cNvSpPr>
          <p:nvPr/>
        </p:nvSpPr>
        <p:spPr>
          <a:xfrm>
            <a:off x="2331786" y="1525306"/>
            <a:ext cx="7110469" cy="15020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Available if you have </a:t>
            </a:r>
            <a:r>
              <a:rPr lang="en-US" sz="2000" b="1" dirty="0"/>
              <a:t>6 or more </a:t>
            </a:r>
            <a:r>
              <a:rPr lang="en-US" sz="2000" dirty="0"/>
              <a:t>years of pensionable 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Family coverage – spouse/common-law and children up to 21 (25 if full-time student)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sz="2000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7DD8D16-9F83-43D3-BA0D-FCAA7F478DC4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37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796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3665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Pensioners’ Dental Services Plan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67C921C-BEA7-44D6-AAA8-7F4AE495E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108358"/>
              </p:ext>
            </p:extLst>
          </p:nvPr>
        </p:nvGraphicFramePr>
        <p:xfrm>
          <a:off x="2180266" y="3308808"/>
          <a:ext cx="6632296" cy="2643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4363">
                  <a:extLst>
                    <a:ext uri="{9D8B030D-6E8A-4147-A177-3AD203B41FA5}">
                      <a16:colId xmlns:a16="http://schemas.microsoft.com/office/drawing/2014/main" val="3721111171"/>
                    </a:ext>
                  </a:extLst>
                </a:gridCol>
                <a:gridCol w="2597933">
                  <a:extLst>
                    <a:ext uri="{9D8B030D-6E8A-4147-A177-3AD203B41FA5}">
                      <a16:colId xmlns:a16="http://schemas.microsoft.com/office/drawing/2014/main" val="297421680"/>
                    </a:ext>
                  </a:extLst>
                </a:gridCol>
              </a:tblGrid>
              <a:tr h="967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Coverage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Monthly Premiums</a:t>
                      </a:r>
                    </a:p>
                    <a:p>
                      <a:pPr algn="ctr"/>
                      <a:r>
                        <a:rPr lang="en-US" dirty="0"/>
                        <a:t>eff. Oct.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, 2017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207593"/>
                  </a:ext>
                </a:extLst>
              </a:tr>
              <a:tr h="515138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$17.46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38748"/>
                  </a:ext>
                </a:extLst>
              </a:tr>
              <a:tr h="551378">
                <a:tc>
                  <a:txBody>
                    <a:bodyPr/>
                    <a:lstStyle/>
                    <a:p>
                      <a:r>
                        <a:rPr lang="en-US" dirty="0"/>
                        <a:t>Family (Self + 1)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$36.85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35"/>
                  </a:ext>
                </a:extLst>
              </a:tr>
              <a:tr h="610264">
                <a:tc>
                  <a:txBody>
                    <a:bodyPr/>
                    <a:lstStyle/>
                    <a:p>
                      <a:r>
                        <a:rPr lang="en-US" dirty="0"/>
                        <a:t>Family (Self + 2 or more)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$44.38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66604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C257A2-AD22-4BEA-8ACA-939798014A54}"/>
              </a:ext>
            </a:extLst>
          </p:cNvPr>
          <p:cNvSpPr txBox="1">
            <a:spLocks/>
          </p:cNvSpPr>
          <p:nvPr/>
        </p:nvSpPr>
        <p:spPr>
          <a:xfrm>
            <a:off x="1869874" y="1534734"/>
            <a:ext cx="7110469" cy="15020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Family coverage – spouse/common-law and children up to 21 (25 if full-time student)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Must keep it for 3 full calendar years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Once cancelled, cannot reapply</a:t>
            </a:r>
            <a:endParaRPr lang="en-CA" sz="2000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6B0F2D9-C946-47D5-A369-6ED21A13B2CE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38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3069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EC6D-8717-42B6-A453-8690D3F8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24" y="2958907"/>
            <a:ext cx="6458552" cy="940186"/>
          </a:xfrm>
        </p:spPr>
        <p:txBody>
          <a:bodyPr>
            <a:normAutofit/>
          </a:bodyPr>
          <a:lstStyle/>
          <a:p>
            <a:r>
              <a:rPr lang="en-US" dirty="0"/>
              <a:t>Leave Without Pay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A9780-D8EB-4036-8720-9CE8F86F0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CDEDF6-4B4F-4E32-8FB0-B8CCF2C115FC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9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5769769"/>
            <a:ext cx="2057400" cy="273844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CE66CB3-EB2D-420B-8F38-4D1D3B42AB61}"/>
              </a:ext>
            </a:extLst>
          </p:cNvPr>
          <p:cNvSpPr txBox="1">
            <a:spLocks/>
          </p:cNvSpPr>
          <p:nvPr/>
        </p:nvSpPr>
        <p:spPr>
          <a:xfrm>
            <a:off x="1964080" y="2398280"/>
            <a:ext cx="7604216" cy="29588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2% per year </a:t>
            </a:r>
            <a:r>
              <a:rPr lang="en-US" sz="2400" dirty="0"/>
              <a:t>to a maximum of 35 years (lifetime pension and bridge benefit)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Average of 5 highest consecutive years of pensionable salary - includes performance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Early retirement - 5% reduction </a:t>
            </a:r>
            <a:r>
              <a:rPr lang="en-US" sz="2400" dirty="0"/>
              <a:t>for every year prior to eligibility of an unreduced pension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4F71DE-AB67-4DCC-B624-BB416D23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7933038" cy="88772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Benefit Calculation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A92F927-4304-4E28-AC94-E9D8C5E46BC3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4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9516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98" y="572400"/>
            <a:ext cx="4983961" cy="3797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Periods of Leave Without Pay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83355867-B8F2-4D2F-96CC-7025789B0C55}"/>
              </a:ext>
            </a:extLst>
          </p:cNvPr>
          <p:cNvSpPr/>
          <p:nvPr/>
        </p:nvSpPr>
        <p:spPr>
          <a:xfrm>
            <a:off x="-3256183" y="744601"/>
            <a:ext cx="5858998" cy="5858998"/>
          </a:xfrm>
          <a:prstGeom prst="blockArc">
            <a:avLst>
              <a:gd name="adj1" fmla="val 18900000"/>
              <a:gd name="adj2" fmla="val 2700000"/>
              <a:gd name="adj3" fmla="val 369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204A3A-1504-4A5C-99E9-450E84B28F62}"/>
              </a:ext>
            </a:extLst>
          </p:cNvPr>
          <p:cNvGrpSpPr/>
          <p:nvPr/>
        </p:nvGrpSpPr>
        <p:grpSpPr>
          <a:xfrm>
            <a:off x="2074331" y="1770302"/>
            <a:ext cx="7133310" cy="544091"/>
            <a:chOff x="411090" y="271871"/>
            <a:chExt cx="7133310" cy="54409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560B9D7-564E-41C2-AC6E-DC6FA26CD22C}"/>
                </a:ext>
              </a:extLst>
            </p:cNvPr>
            <p:cNvSpPr/>
            <p:nvPr/>
          </p:nvSpPr>
          <p:spPr>
            <a:xfrm>
              <a:off x="411090" y="271871"/>
              <a:ext cx="7133310" cy="5440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0CE5A6-A109-4D79-8FD3-A0AB095CBB62}"/>
                </a:ext>
              </a:extLst>
            </p:cNvPr>
            <p:cNvSpPr txBox="1"/>
            <p:nvPr/>
          </p:nvSpPr>
          <p:spPr>
            <a:xfrm>
              <a:off x="411090" y="271871"/>
              <a:ext cx="7133310" cy="544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72" tIns="43180" rIns="43180" bIns="4318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Authorized pensionable leave</a:t>
              </a:r>
              <a:endParaRPr lang="en-CA" sz="1700" kern="1200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B964870-6B78-4084-9215-127F7FE379C8}"/>
              </a:ext>
            </a:extLst>
          </p:cNvPr>
          <p:cNvSpPr/>
          <p:nvPr/>
        </p:nvSpPr>
        <p:spPr>
          <a:xfrm>
            <a:off x="1734273" y="1702291"/>
            <a:ext cx="680114" cy="680114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334879-6CF4-4BC8-B9B9-AE4912E5B9DD}"/>
              </a:ext>
            </a:extLst>
          </p:cNvPr>
          <p:cNvGrpSpPr/>
          <p:nvPr/>
        </p:nvGrpSpPr>
        <p:grpSpPr>
          <a:xfrm>
            <a:off x="2464210" y="2586178"/>
            <a:ext cx="6743430" cy="544091"/>
            <a:chOff x="800969" y="1087747"/>
            <a:chExt cx="6743430" cy="54409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DBB314-38F9-4BC4-8615-869C0C42C211}"/>
                </a:ext>
              </a:extLst>
            </p:cNvPr>
            <p:cNvSpPr/>
            <p:nvPr/>
          </p:nvSpPr>
          <p:spPr>
            <a:xfrm>
              <a:off x="800969" y="1087747"/>
              <a:ext cx="6743430" cy="5440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011291"/>
                <a:satOff val="-9272"/>
                <a:lumOff val="245"/>
                <a:alphaOff val="0"/>
              </a:schemeClr>
            </a:fillRef>
            <a:effectRef idx="0">
              <a:schemeClr val="accent2">
                <a:hueOff val="5011291"/>
                <a:satOff val="-9272"/>
                <a:lumOff val="2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6C80CC-57A3-4560-82F0-65B4EE27583D}"/>
                </a:ext>
              </a:extLst>
            </p:cNvPr>
            <p:cNvSpPr txBox="1"/>
            <p:nvPr/>
          </p:nvSpPr>
          <p:spPr>
            <a:xfrm>
              <a:off x="800969" y="1087747"/>
              <a:ext cx="6743430" cy="544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72" tIns="43180" rIns="43180" bIns="4318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Repayment Options (lump sum or payments over 2x the period of leave)</a:t>
              </a:r>
              <a:endParaRPr lang="en-CA" sz="1700" kern="1200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8848A73-8403-4D6C-B0E1-62F1B0D3B882}"/>
              </a:ext>
            </a:extLst>
          </p:cNvPr>
          <p:cNvSpPr/>
          <p:nvPr/>
        </p:nvSpPr>
        <p:spPr>
          <a:xfrm>
            <a:off x="2124153" y="2518167"/>
            <a:ext cx="680114" cy="680114"/>
          </a:xfrm>
          <a:prstGeom prst="ellipse">
            <a:avLst/>
          </a:prstGeom>
        </p:spPr>
        <p:style>
          <a:lnRef idx="2">
            <a:schemeClr val="accent2">
              <a:hueOff val="5011291"/>
              <a:satOff val="-9272"/>
              <a:lumOff val="24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A95F43-A8E8-4059-AD34-9C9EA6D871F5}"/>
              </a:ext>
            </a:extLst>
          </p:cNvPr>
          <p:cNvGrpSpPr/>
          <p:nvPr/>
        </p:nvGrpSpPr>
        <p:grpSpPr>
          <a:xfrm>
            <a:off x="2583872" y="3402054"/>
            <a:ext cx="6623768" cy="544091"/>
            <a:chOff x="920631" y="1903623"/>
            <a:chExt cx="6623768" cy="54409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20EE95-5ED1-449C-B743-9590DF611FEE}"/>
                </a:ext>
              </a:extLst>
            </p:cNvPr>
            <p:cNvSpPr/>
            <p:nvPr/>
          </p:nvSpPr>
          <p:spPr>
            <a:xfrm>
              <a:off x="920631" y="1903623"/>
              <a:ext cx="6623768" cy="5440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022582"/>
                <a:satOff val="-18545"/>
                <a:lumOff val="490"/>
                <a:alphaOff val="0"/>
              </a:schemeClr>
            </a:fillRef>
            <a:effectRef idx="0">
              <a:schemeClr val="accent2">
                <a:hueOff val="10022582"/>
                <a:satOff val="-18545"/>
                <a:lumOff val="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820060-EAD1-460D-939B-24ADEBEFBB22}"/>
                </a:ext>
              </a:extLst>
            </p:cNvPr>
            <p:cNvSpPr txBox="1"/>
            <p:nvPr/>
          </p:nvSpPr>
          <p:spPr>
            <a:xfrm>
              <a:off x="920631" y="1903623"/>
              <a:ext cx="6623768" cy="544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72" tIns="43180" rIns="43180" bIns="4318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First 3 months is pensionable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7307667-95E0-4D2B-AA35-23C3D569BF30}"/>
              </a:ext>
            </a:extLst>
          </p:cNvPr>
          <p:cNvSpPr/>
          <p:nvPr/>
        </p:nvSpPr>
        <p:spPr>
          <a:xfrm>
            <a:off x="2243815" y="3334042"/>
            <a:ext cx="680114" cy="680114"/>
          </a:xfrm>
          <a:prstGeom prst="ellipse">
            <a:avLst/>
          </a:prstGeom>
        </p:spPr>
        <p:style>
          <a:lnRef idx="2">
            <a:schemeClr val="accent2">
              <a:hueOff val="10022582"/>
              <a:satOff val="-18545"/>
              <a:lumOff val="49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2D5078-80BB-4AB6-B737-95A485C41201}"/>
              </a:ext>
            </a:extLst>
          </p:cNvPr>
          <p:cNvGrpSpPr/>
          <p:nvPr/>
        </p:nvGrpSpPr>
        <p:grpSpPr>
          <a:xfrm>
            <a:off x="2464210" y="4217930"/>
            <a:ext cx="6743430" cy="544091"/>
            <a:chOff x="800969" y="2719499"/>
            <a:chExt cx="6743430" cy="54409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DE2A428-DA50-499D-A318-1D88F1B76252}"/>
                </a:ext>
              </a:extLst>
            </p:cNvPr>
            <p:cNvSpPr/>
            <p:nvPr/>
          </p:nvSpPr>
          <p:spPr>
            <a:xfrm>
              <a:off x="800969" y="2719499"/>
              <a:ext cx="6743430" cy="5440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033873"/>
                <a:satOff val="-27817"/>
                <a:lumOff val="735"/>
                <a:alphaOff val="0"/>
              </a:schemeClr>
            </a:fillRef>
            <a:effectRef idx="0">
              <a:schemeClr val="accent2">
                <a:hueOff val="15033873"/>
                <a:satOff val="-27817"/>
                <a:lumOff val="7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6FE2CA-9D88-4782-A885-3B6A17A52FF6}"/>
                </a:ext>
              </a:extLst>
            </p:cNvPr>
            <p:cNvSpPr txBox="1"/>
            <p:nvPr/>
          </p:nvSpPr>
          <p:spPr>
            <a:xfrm>
              <a:off x="800969" y="2719499"/>
              <a:ext cx="6743430" cy="544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72" tIns="43180" rIns="43180" bIns="4318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Option not to count periods of leave greater than 3 months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2892D129-6402-4B27-A131-CEDB77A911AF}"/>
              </a:ext>
            </a:extLst>
          </p:cNvPr>
          <p:cNvSpPr/>
          <p:nvPr/>
        </p:nvSpPr>
        <p:spPr>
          <a:xfrm>
            <a:off x="2124153" y="4149918"/>
            <a:ext cx="680114" cy="680114"/>
          </a:xfrm>
          <a:prstGeom prst="ellipse">
            <a:avLst/>
          </a:prstGeom>
        </p:spPr>
        <p:style>
          <a:lnRef idx="2">
            <a:schemeClr val="accent2">
              <a:hueOff val="15033873"/>
              <a:satOff val="-27817"/>
              <a:lumOff val="73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CAC0379-3C13-4327-8096-0C5B6B340C21}"/>
              </a:ext>
            </a:extLst>
          </p:cNvPr>
          <p:cNvGrpSpPr/>
          <p:nvPr/>
        </p:nvGrpSpPr>
        <p:grpSpPr>
          <a:xfrm>
            <a:off x="2074331" y="5033806"/>
            <a:ext cx="7133310" cy="544091"/>
            <a:chOff x="411090" y="3535375"/>
            <a:chExt cx="7133310" cy="54409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00F655-00B6-4087-95C3-41CBAC899774}"/>
                </a:ext>
              </a:extLst>
            </p:cNvPr>
            <p:cNvSpPr/>
            <p:nvPr/>
          </p:nvSpPr>
          <p:spPr>
            <a:xfrm>
              <a:off x="411090" y="3535375"/>
              <a:ext cx="7133310" cy="54409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0045164"/>
                <a:satOff val="-37090"/>
                <a:lumOff val="980"/>
                <a:alphaOff val="0"/>
              </a:schemeClr>
            </a:fillRef>
            <a:effectRef idx="0">
              <a:schemeClr val="accent2">
                <a:hueOff val="20045164"/>
                <a:satOff val="-37090"/>
                <a:lumOff val="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DA7ACB-EB1B-4B59-92AB-B77072D857E8}"/>
                </a:ext>
              </a:extLst>
            </p:cNvPr>
            <p:cNvSpPr txBox="1"/>
            <p:nvPr/>
          </p:nvSpPr>
          <p:spPr>
            <a:xfrm>
              <a:off x="411090" y="3535375"/>
              <a:ext cx="7133310" cy="544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72" tIns="43180" rIns="43180" bIns="4318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Income Tax Act Limits: 5 years plus 3 years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C041E16E-5224-488A-8023-5A9223DAC241}"/>
              </a:ext>
            </a:extLst>
          </p:cNvPr>
          <p:cNvSpPr/>
          <p:nvPr/>
        </p:nvSpPr>
        <p:spPr>
          <a:xfrm>
            <a:off x="1734273" y="4965794"/>
            <a:ext cx="680114" cy="680114"/>
          </a:xfrm>
          <a:prstGeom prst="ellipse">
            <a:avLst/>
          </a:prstGeom>
        </p:spPr>
        <p:style>
          <a:lnRef idx="2">
            <a:schemeClr val="accent2">
              <a:hueOff val="20045164"/>
              <a:satOff val="-37090"/>
              <a:lumOff val="98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Slide Number Placeholder 1">
            <a:extLst>
              <a:ext uri="{FF2B5EF4-FFF2-40B4-BE49-F238E27FC236}">
                <a16:creationId xmlns:a16="http://schemas.microsoft.com/office/drawing/2014/main" id="{FF7FD6AC-20A8-460C-9C4E-9B7359609403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40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9167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964C-881E-416A-B9D9-5E6A26FF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33" y="2983883"/>
            <a:ext cx="5830133" cy="890234"/>
          </a:xfrm>
        </p:spPr>
        <p:txBody>
          <a:bodyPr>
            <a:noAutofit/>
          </a:bodyPr>
          <a:lstStyle/>
          <a:p>
            <a:r>
              <a:rPr lang="en-US" dirty="0"/>
              <a:t>Service Buyback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73CD4-4DAE-40BE-8643-52D1FC06B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CDEDF6-4B4F-4E32-8FB0-B8CCF2C115FC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1810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2416216F-11AC-476F-B862-50EB5B1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6695194" cy="36650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Service Buyback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374A9-094D-4AD3-94FE-F5F7B9D980BF}"/>
              </a:ext>
            </a:extLst>
          </p:cNvPr>
          <p:cNvGrpSpPr/>
          <p:nvPr/>
        </p:nvGrpSpPr>
        <p:grpSpPr>
          <a:xfrm>
            <a:off x="2898000" y="1483200"/>
            <a:ext cx="5356800" cy="1359793"/>
            <a:chOff x="1393014" y="0"/>
            <a:chExt cx="5305154" cy="1359793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FC994B6D-0093-4DCE-9353-153CEAAE3AE2}"/>
                </a:ext>
              </a:extLst>
            </p:cNvPr>
            <p:cNvSpPr/>
            <p:nvPr/>
          </p:nvSpPr>
          <p:spPr>
            <a:xfrm>
              <a:off x="1393014" y="0"/>
              <a:ext cx="5305154" cy="135979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Arrow: Right 4">
              <a:extLst>
                <a:ext uri="{FF2B5EF4-FFF2-40B4-BE49-F238E27FC236}">
                  <a16:creationId xmlns:a16="http://schemas.microsoft.com/office/drawing/2014/main" id="{DC184673-C147-4656-AAC4-DB3D3EB9FF03}"/>
                </a:ext>
              </a:extLst>
            </p:cNvPr>
            <p:cNvSpPr txBox="1"/>
            <p:nvPr/>
          </p:nvSpPr>
          <p:spPr>
            <a:xfrm>
              <a:off x="1393014" y="169974"/>
              <a:ext cx="4795232" cy="10198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Cost is based on type of service and timing</a:t>
              </a:r>
              <a:endParaRPr lang="en-CA" sz="1700" kern="1200" dirty="0"/>
            </a:p>
            <a:p>
              <a:pPr marL="171450" lvl="1" indent="-171450" algn="l" defTabSz="75565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Increases pensionable service used to calculate your pension</a:t>
              </a:r>
              <a:endParaRPr lang="en-CA" sz="17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706EA4-CCD9-4361-9C0E-5729BC6093FC}"/>
              </a:ext>
            </a:extLst>
          </p:cNvPr>
          <p:cNvGrpSpPr/>
          <p:nvPr/>
        </p:nvGrpSpPr>
        <p:grpSpPr>
          <a:xfrm>
            <a:off x="2408400" y="1620000"/>
            <a:ext cx="439200" cy="1040400"/>
            <a:chOff x="905955" y="136944"/>
            <a:chExt cx="487059" cy="108590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0187D11-4D72-480E-8B8D-F7EBF3CA96AF}"/>
                </a:ext>
              </a:extLst>
            </p:cNvPr>
            <p:cNvSpPr/>
            <p:nvPr/>
          </p:nvSpPr>
          <p:spPr>
            <a:xfrm>
              <a:off x="905955" y="136944"/>
              <a:ext cx="487059" cy="10859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BB848A7C-B368-4DF5-A5C8-C5D68DDE5276}"/>
                </a:ext>
              </a:extLst>
            </p:cNvPr>
            <p:cNvSpPr txBox="1"/>
            <p:nvPr/>
          </p:nvSpPr>
          <p:spPr>
            <a:xfrm>
              <a:off x="929731" y="160720"/>
              <a:ext cx="439507" cy="1038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$</a:t>
              </a:r>
              <a:endParaRPr lang="en-CA" sz="20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BECE67-6B96-4A3D-9081-33AD44B0AA06}"/>
              </a:ext>
            </a:extLst>
          </p:cNvPr>
          <p:cNvGrpSpPr/>
          <p:nvPr/>
        </p:nvGrpSpPr>
        <p:grpSpPr>
          <a:xfrm>
            <a:off x="2898000" y="2977199"/>
            <a:ext cx="5354885" cy="1360800"/>
            <a:chOff x="1343268" y="1495772"/>
            <a:chExt cx="5354885" cy="1359793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29F8E01-05D0-4191-B8F5-BE771D8CC8E6}"/>
                </a:ext>
              </a:extLst>
            </p:cNvPr>
            <p:cNvSpPr/>
            <p:nvPr/>
          </p:nvSpPr>
          <p:spPr>
            <a:xfrm>
              <a:off x="1343268" y="1495772"/>
              <a:ext cx="5354885" cy="135979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10175292"/>
                <a:satOff val="-16352"/>
                <a:lumOff val="-288"/>
                <a:alphaOff val="0"/>
              </a:schemeClr>
            </a:lnRef>
            <a:fillRef idx="1">
              <a:schemeClr val="accent2">
                <a:tint val="40000"/>
                <a:alpha val="90000"/>
                <a:hueOff val="10175292"/>
                <a:satOff val="-16352"/>
                <a:lumOff val="-288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0175292"/>
                <a:satOff val="-16352"/>
                <a:lumOff val="-28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Arrow: Right 8">
              <a:extLst>
                <a:ext uri="{FF2B5EF4-FFF2-40B4-BE49-F238E27FC236}">
                  <a16:creationId xmlns:a16="http://schemas.microsoft.com/office/drawing/2014/main" id="{C9A18C80-B26C-46E6-99E6-35C73D1C6604}"/>
                </a:ext>
              </a:extLst>
            </p:cNvPr>
            <p:cNvSpPr txBox="1"/>
            <p:nvPr/>
          </p:nvSpPr>
          <p:spPr>
            <a:xfrm>
              <a:off x="1343268" y="1665746"/>
              <a:ext cx="4844963" cy="10198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Repayment can continue into retirement</a:t>
              </a:r>
              <a:endParaRPr lang="en-CA" sz="1700" kern="1200" dirty="0"/>
            </a:p>
            <a:p>
              <a:pPr marL="171450" lvl="1" indent="-171450" algn="l" defTabSz="755650"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Buyback: Public Service, RCMP, Canadian Forces and outside service</a:t>
              </a:r>
              <a:endParaRPr lang="en-CA" sz="1700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57EB93-A807-4F53-9DF3-82FE9C44C806}"/>
              </a:ext>
            </a:extLst>
          </p:cNvPr>
          <p:cNvGrpSpPr/>
          <p:nvPr/>
        </p:nvGrpSpPr>
        <p:grpSpPr>
          <a:xfrm>
            <a:off x="2408400" y="3135600"/>
            <a:ext cx="437298" cy="1041887"/>
            <a:chOff x="905970" y="1654725"/>
            <a:chExt cx="437298" cy="104188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78A4D88-6AAE-42FD-A94A-3CE60C544060}"/>
                </a:ext>
              </a:extLst>
            </p:cNvPr>
            <p:cNvSpPr/>
            <p:nvPr/>
          </p:nvSpPr>
          <p:spPr>
            <a:xfrm>
              <a:off x="905970" y="1654725"/>
              <a:ext cx="437298" cy="10418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022582"/>
                <a:satOff val="-18545"/>
                <a:lumOff val="490"/>
                <a:alphaOff val="0"/>
              </a:schemeClr>
            </a:fillRef>
            <a:effectRef idx="0">
              <a:schemeClr val="accent2">
                <a:hueOff val="10022582"/>
                <a:satOff val="-18545"/>
                <a:lumOff val="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10">
              <a:extLst>
                <a:ext uri="{FF2B5EF4-FFF2-40B4-BE49-F238E27FC236}">
                  <a16:creationId xmlns:a16="http://schemas.microsoft.com/office/drawing/2014/main" id="{5BB58217-E2F2-4D31-A977-87D912FDEB55}"/>
                </a:ext>
              </a:extLst>
            </p:cNvPr>
            <p:cNvSpPr txBox="1"/>
            <p:nvPr/>
          </p:nvSpPr>
          <p:spPr>
            <a:xfrm>
              <a:off x="927317" y="1676072"/>
              <a:ext cx="394604" cy="999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000" kern="1200" dirty="0">
                  <a:latin typeface="Century Gothic" panose="020B0502020202020204" pitchFamily="34" charset="0"/>
                </a:rPr>
                <a:t>Ω</a:t>
              </a:r>
              <a:endParaRPr lang="en-CA" sz="20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CF88B1-6023-4C65-8D16-B214DDA2B305}"/>
              </a:ext>
            </a:extLst>
          </p:cNvPr>
          <p:cNvGrpSpPr/>
          <p:nvPr/>
        </p:nvGrpSpPr>
        <p:grpSpPr>
          <a:xfrm>
            <a:off x="2898000" y="4474800"/>
            <a:ext cx="5356800" cy="1359793"/>
            <a:chOff x="1352598" y="2991544"/>
            <a:chExt cx="5336681" cy="1359793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5DD7B0E-B856-47BD-8998-C6C14D918649}"/>
                </a:ext>
              </a:extLst>
            </p:cNvPr>
            <p:cNvSpPr/>
            <p:nvPr/>
          </p:nvSpPr>
          <p:spPr>
            <a:xfrm>
              <a:off x="1352598" y="2991544"/>
              <a:ext cx="5336681" cy="135979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2">
                <a:tint val="40000"/>
                <a:alpha val="90000"/>
                <a:hueOff val="20350583"/>
                <a:satOff val="-32704"/>
                <a:lumOff val="-576"/>
                <a:alphaOff val="0"/>
              </a:schemeClr>
            </a:lnRef>
            <a:fillRef idx="1">
              <a:schemeClr val="accent2">
                <a:tint val="40000"/>
                <a:alpha val="90000"/>
                <a:hueOff val="20350583"/>
                <a:satOff val="-32704"/>
                <a:lumOff val="-57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20350583"/>
                <a:satOff val="-32704"/>
                <a:lumOff val="-57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Arrow: Right 12">
              <a:extLst>
                <a:ext uri="{FF2B5EF4-FFF2-40B4-BE49-F238E27FC236}">
                  <a16:creationId xmlns:a16="http://schemas.microsoft.com/office/drawing/2014/main" id="{6EE25556-D872-4B25-8A09-B53BFD645F3F}"/>
                </a:ext>
              </a:extLst>
            </p:cNvPr>
            <p:cNvSpPr txBox="1"/>
            <p:nvPr/>
          </p:nvSpPr>
          <p:spPr>
            <a:xfrm>
              <a:off x="1352598" y="3161518"/>
              <a:ext cx="4826759" cy="10198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700" kern="1200" dirty="0"/>
                <a:t>Medical Exam may be required</a:t>
              </a:r>
              <a:endParaRPr lang="en-CA" sz="17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E0AC74-E470-47F4-9F5A-7A8D1F067965}"/>
              </a:ext>
            </a:extLst>
          </p:cNvPr>
          <p:cNvGrpSpPr/>
          <p:nvPr/>
        </p:nvGrpSpPr>
        <p:grpSpPr>
          <a:xfrm>
            <a:off x="2408400" y="4640400"/>
            <a:ext cx="437754" cy="1040400"/>
            <a:chOff x="914844" y="3157439"/>
            <a:chExt cx="437754" cy="102800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4C9429B-FC9B-40C3-89BB-11BAA000B314}"/>
                </a:ext>
              </a:extLst>
            </p:cNvPr>
            <p:cNvSpPr/>
            <p:nvPr/>
          </p:nvSpPr>
          <p:spPr>
            <a:xfrm>
              <a:off x="914844" y="3157439"/>
              <a:ext cx="437754" cy="10280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0045164"/>
                <a:satOff val="-37090"/>
                <a:lumOff val="980"/>
                <a:alphaOff val="0"/>
              </a:schemeClr>
            </a:fillRef>
            <a:effectRef idx="0">
              <a:schemeClr val="accent2">
                <a:hueOff val="20045164"/>
                <a:satOff val="-37090"/>
                <a:lumOff val="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14">
              <a:extLst>
                <a:ext uri="{FF2B5EF4-FFF2-40B4-BE49-F238E27FC236}">
                  <a16:creationId xmlns:a16="http://schemas.microsoft.com/office/drawing/2014/main" id="{02A7959A-181F-4719-A464-BD6B4F17732D}"/>
                </a:ext>
              </a:extLst>
            </p:cNvPr>
            <p:cNvSpPr txBox="1"/>
            <p:nvPr/>
          </p:nvSpPr>
          <p:spPr>
            <a:xfrm>
              <a:off x="936213" y="3178808"/>
              <a:ext cx="395016" cy="985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>
                  <a:latin typeface="Century Gothic" panose="020B0502020202020204" pitchFamily="34" charset="0"/>
                </a:rPr>
                <a:t>☼</a:t>
              </a:r>
              <a:endParaRPr lang="en-CA" sz="2000" kern="1200" dirty="0"/>
            </a:p>
          </p:txBody>
        </p:sp>
      </p:grp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11CAAD4B-C814-4196-9953-8781A370F43D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42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4228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734A-8869-4DAE-B812-ED86B97D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86" y="2875738"/>
            <a:ext cx="6574827" cy="1106524"/>
          </a:xfrm>
        </p:spPr>
        <p:txBody>
          <a:bodyPr/>
          <a:lstStyle/>
          <a:p>
            <a:r>
              <a:rPr lang="en-US" dirty="0"/>
              <a:t>Retirement Process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82592-2B61-459B-95F4-630E0A2EF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CDEDF6-4B4F-4E32-8FB0-B8CCF2C115FC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621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DD8424-1D66-43E5-BF85-FE678285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27" y="822415"/>
            <a:ext cx="9125146" cy="462779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When you are ready, or begin contemplating retirement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BE3FF0D-AAD3-45B2-A99A-072762AFD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892" y="1984270"/>
            <a:ext cx="7604216" cy="36297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3 – 6 months before </a:t>
            </a:r>
            <a:r>
              <a:rPr lang="en-US" sz="2000" dirty="0"/>
              <a:t>your planned retirement date, call the Pension Centre.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 Pension Client Experience Advisor sends you a package outlining your options.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Send proof of your resignation approval to the Pension Centre.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Complete and return required forms before retirement so we can issue your first pension payment within 45 days.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Enjoy retirement!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D122A59-8099-4B4C-8A3D-5AF2A7522B2F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44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1861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EC6D-8717-42B6-A453-8690D3F8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617" y="2983417"/>
            <a:ext cx="3644766" cy="89116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</a:t>
            </a:r>
            <a:r>
              <a:rPr lang="en-US" sz="6700" dirty="0"/>
              <a:t>Resources</a:t>
            </a:r>
            <a:endParaRPr lang="en-CA" sz="6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A9780-D8EB-4036-8720-9CE8F86F0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CDEDF6-4B4F-4E32-8FB0-B8CCF2C115FC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8300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EB9E3-8BB1-4DC3-A91F-B35F451C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133" y="2846866"/>
            <a:ext cx="7811801" cy="1756171"/>
          </a:xfrm>
        </p:spPr>
        <p:txBody>
          <a:bodyPr>
            <a:normAutofit/>
          </a:bodyPr>
          <a:lstStyle/>
          <a:p>
            <a:pPr indent="-228600"/>
            <a:r>
              <a:rPr lang="en-CA" sz="2400" dirty="0"/>
              <a:t>Video series – You and Your Pension Plan </a:t>
            </a:r>
          </a:p>
          <a:p>
            <a:pPr indent="-228600"/>
            <a:r>
              <a:rPr lang="en-CA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https://www.tpsgc-pwgsc.gc.ca/remuneration-compensation/services-pension-services/pension/video/index-eng.html</a:t>
            </a:r>
            <a:endParaRPr lang="en-CA" sz="2000" dirty="0">
              <a:solidFill>
                <a:srgbClr val="0070C0"/>
              </a:solidFill>
            </a:endParaRPr>
          </a:p>
          <a:p>
            <a:endParaRPr lang="en-CA" sz="24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2BB8F6-EC1F-4BAE-844B-8174EF1E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799" y="567395"/>
            <a:ext cx="2970654" cy="88772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Resources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4631C-8AEA-446D-8A63-F2FF5D1D7ED9}"/>
              </a:ext>
            </a:extLst>
          </p:cNvPr>
          <p:cNvSpPr txBox="1"/>
          <p:nvPr/>
        </p:nvSpPr>
        <p:spPr>
          <a:xfrm>
            <a:off x="2434800" y="1569360"/>
            <a:ext cx="5657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charset="0"/>
              </a:rPr>
              <a:t>Pension and benefits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16F8A-937B-41BF-B9DD-5DDF240EA4AD}"/>
              </a:ext>
            </a:extLst>
          </p:cNvPr>
          <p:cNvSpPr txBox="1"/>
          <p:nvPr/>
        </p:nvSpPr>
        <p:spPr>
          <a:xfrm>
            <a:off x="2434800" y="2026469"/>
            <a:ext cx="6974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hlinkClick r:id="rId4"/>
              </a:rPr>
              <a:t>www.Canada.ca/pension-benefits</a:t>
            </a:r>
            <a:endParaRPr lang="en-CA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51BE5-2ACE-40A7-A5A2-5F7F8D741B3A}"/>
              </a:ext>
            </a:extLst>
          </p:cNvPr>
          <p:cNvSpPr txBox="1"/>
          <p:nvPr/>
        </p:nvSpPr>
        <p:spPr>
          <a:xfrm>
            <a:off x="2434798" y="5147852"/>
            <a:ext cx="78121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u="sng" dirty="0">
                <a:solidFill>
                  <a:srgbClr val="0070C0"/>
                </a:solidFill>
              </a:rPr>
              <a:t>https://www.canada.ca/en/treasury-board-secretariat/services/pension-plan/plan-information/forms.html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204EA-08B8-4974-949C-7903EA26FC52}"/>
              </a:ext>
            </a:extLst>
          </p:cNvPr>
          <p:cNvSpPr txBox="1"/>
          <p:nvPr/>
        </p:nvSpPr>
        <p:spPr>
          <a:xfrm>
            <a:off x="2434799" y="4670455"/>
            <a:ext cx="5657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rial" charset="0"/>
              </a:rPr>
              <a:t>Forms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1D6BC3F-4AB5-4865-9B9A-926EA188657E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46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3108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F31D98-1A1A-46E3-8828-C180E95D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396" y="1545997"/>
            <a:ext cx="10138955" cy="887730"/>
          </a:xfrm>
        </p:spPr>
        <p:txBody>
          <a:bodyPr/>
          <a:lstStyle/>
          <a:p>
            <a:r>
              <a:rPr lang="en-CA" sz="2000" i="1" dirty="0"/>
              <a:t>Access your pension plan information, pension benefits calculator, and tools to estimate service buyback and survivor benefits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70744A-5CC8-4C1E-B2EE-034CB07D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072" y="489127"/>
            <a:ext cx="9654258" cy="887729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Pension Portal via Compensation Web Application (CWA)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C989D5B-AEE9-4167-AA7C-B929BA1CCAC3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47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8AB8C-E9DE-467A-8A43-D43A5304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188" y="2518297"/>
            <a:ext cx="7320673" cy="38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7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16702" y="570739"/>
            <a:ext cx="7933038" cy="387798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cap="none" dirty="0">
                <a:solidFill>
                  <a:srgbClr val="003399"/>
                </a:solidFill>
                <a:latin typeface="Century Gothic" panose="020B0502020202020204" pitchFamily="34" charset="0"/>
                <a:cs typeface="Arial" charset="0"/>
              </a:rPr>
              <a:t>Contact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550025"/>
            <a:ext cx="2743200" cy="365125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48</a:t>
            </a:fld>
            <a:endParaRPr lang="en-CA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975360" y="1590280"/>
          <a:ext cx="9620640" cy="44927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85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643">
                <a:tc>
                  <a:txBody>
                    <a:bodyPr/>
                    <a:lstStyle/>
                    <a:p>
                      <a:pPr algn="l"/>
                      <a:r>
                        <a:rPr lang="en-CA" sz="2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Contact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47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Phone number and website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64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45"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Service Canada (CPP/OAS)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1-800-277-9914</a:t>
                      </a:r>
                    </a:p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www.servicecanada.gc.ca</a:t>
                      </a:r>
                      <a:endParaRPr lang="en-CA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45"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Québec Pension Plan</a:t>
                      </a:r>
                      <a:r>
                        <a:rPr lang="en-CA" sz="16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(QPP)</a:t>
                      </a:r>
                      <a:endParaRPr lang="en-CA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1-800-463-5185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www.rrq.gouv.qc.ca</a:t>
                      </a:r>
                      <a:endParaRPr lang="en-CA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45"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Public Service Health</a:t>
                      </a:r>
                      <a:r>
                        <a:rPr lang="en-CA" sz="16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Care Plan &amp; Public Service </a:t>
                      </a:r>
                      <a:r>
                        <a:rPr lang="en-CA" sz="1600" b="0" baseline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Dental Care Plan</a:t>
                      </a:r>
                      <a:endParaRPr lang="en-CA" sz="1600" b="0" baseline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CA" sz="1600" b="0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CA" sz="16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(for employees)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1-855-415-4414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noProof="0" dirty="0">
                          <a:solidFill>
                            <a:srgbClr val="F8F8F8"/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fr-CA" sz="1600" b="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Access your account (Canada Life)</a:t>
                      </a:r>
                      <a:endParaRPr lang="en-CA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45"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Public Service Health</a:t>
                      </a:r>
                      <a:r>
                        <a:rPr lang="en-CA" sz="16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Care Plan </a:t>
                      </a:r>
                    </a:p>
                    <a:p>
                      <a:pPr algn="l"/>
                      <a:r>
                        <a:rPr lang="en-CA" sz="1600" b="0" kern="12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(for pensioners)</a:t>
                      </a:r>
                      <a:endParaRPr lang="en-CA" sz="1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1-855-415-4414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noProof="0" dirty="0">
                          <a:solidFill>
                            <a:srgbClr val="F8F8F8"/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fr-CA" sz="1600" b="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Access your account (Canada Life)</a:t>
                      </a:r>
                      <a:endParaRPr lang="en-CA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33753"/>
                  </a:ext>
                </a:extLst>
              </a:tr>
              <a:tr h="677845">
                <a:tc>
                  <a:txBody>
                    <a:bodyPr/>
                    <a:lstStyle/>
                    <a:p>
                      <a:pPr algn="l"/>
                      <a:r>
                        <a:rPr lang="en-CA" sz="1600" b="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Pensioners’ Dental Services 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600" b="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1-888-757-7427</a:t>
                      </a:r>
                    </a:p>
                    <a:p>
                      <a:pPr algn="l"/>
                      <a:r>
                        <a:rPr lang="fr-CA" sz="1600" b="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fr-CA" sz="1600" b="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Access your account (Sun Life) </a:t>
                      </a:r>
                      <a:endParaRPr lang="fr-CA" sz="1600" b="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National Association of Federal Retirees</a:t>
                      </a:r>
                      <a:endParaRPr lang="en-CA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6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1-855-304-4700</a:t>
                      </a:r>
                    </a:p>
                    <a:p>
                      <a:pPr algn="l"/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CA" sz="16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anose="020F0502020204030204" pitchFamily="34" charset="0"/>
                          <a:ea typeface="Verdana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www.federalretirees.ca</a:t>
                      </a:r>
                      <a:endParaRPr lang="en-CA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anose="020F0502020204030204" pitchFamily="34" charset="0"/>
                        <a:ea typeface="Verdana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55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F23A503-0C94-4761-AD47-3BE84647B0CC}"/>
              </a:ext>
            </a:extLst>
          </p:cNvPr>
          <p:cNvSpPr txBox="1">
            <a:spLocks/>
          </p:cNvSpPr>
          <p:nvPr/>
        </p:nvSpPr>
        <p:spPr>
          <a:xfrm>
            <a:off x="10039014" y="65841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E0037D4D-874C-4B84-BE8A-AEE9409BAACF}"/>
              </a:ext>
            </a:extLst>
          </p:cNvPr>
          <p:cNvSpPr txBox="1">
            <a:spLocks/>
          </p:cNvSpPr>
          <p:nvPr/>
        </p:nvSpPr>
        <p:spPr>
          <a:xfrm>
            <a:off x="9448800" y="65500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CDEDF6-4B4F-4E32-8FB0-B8CCF2C115FC}" type="slidenum">
              <a:rPr lang="en-CA" smtClean="0"/>
              <a:pPr/>
              <a:t>49</a:t>
            </a:fld>
            <a:endParaRPr lang="en-CA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502CF94-8EBF-D4BB-057F-63C5507F7430}"/>
              </a:ext>
            </a:extLst>
          </p:cNvPr>
          <p:cNvSpPr txBox="1">
            <a:spLocks/>
          </p:cNvSpPr>
          <p:nvPr/>
        </p:nvSpPr>
        <p:spPr>
          <a:xfrm>
            <a:off x="669453" y="1592706"/>
            <a:ext cx="7858093" cy="471569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National Association of Federal Retirees has advocated to protect the hard-earned pensions and benefits of retired members of the federal public service, Canadian Armed Forces, RCMP and retired federally appointed judges as well as their partners and survivors since 1963.</a:t>
            </a:r>
          </a:p>
          <a:p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were instrumental in obtaining pension indexation and advocated for the creation of the Pensioners Dental Services Plan (PDSP).</a:t>
            </a:r>
          </a:p>
          <a:p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represent members, and all federal retirees, on the PSHCP Partners Committee at Treasury Board.</a:t>
            </a:r>
          </a:p>
          <a:p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Federal Retirees is a not-for-profit membership-based organization incorporated under the </a:t>
            </a:r>
            <a:r>
              <a:rPr lang="en-CA" sz="2400" b="0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Canada Not for Profit Corporations Act.</a:t>
            </a:r>
          </a:p>
          <a:p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 our 170,000 members in 78 branches from coast to coast to coast. You don’t need to be retired to join.</a:t>
            </a:r>
          </a:p>
          <a:p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1-855-304-4700 (toll-free) or visit </a:t>
            </a:r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www.federalretirees.ca</a:t>
            </a:r>
            <a:r>
              <a:rPr lang="en-CA" sz="24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become a member.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B276C4-1DE4-9A02-FCC5-EF5A1F8D8A4E}"/>
              </a:ext>
            </a:extLst>
          </p:cNvPr>
          <p:cNvGrpSpPr/>
          <p:nvPr/>
        </p:nvGrpSpPr>
        <p:grpSpPr>
          <a:xfrm>
            <a:off x="8738443" y="1171472"/>
            <a:ext cx="2164149" cy="4940061"/>
            <a:chOff x="9448800" y="626941"/>
            <a:chExt cx="2164149" cy="4940061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id="{18B74018-E6DF-C26F-A2E6-F60801E6C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8800" y="626941"/>
              <a:ext cx="2164149" cy="29847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2D4E41-C259-3B98-C0BD-088F775C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61663" y="3611725"/>
              <a:ext cx="1938421" cy="1955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00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5769769"/>
            <a:ext cx="2057400" cy="273844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0011F197-DC4A-4E4F-BCB3-9FBC81B2103B}"/>
              </a:ext>
            </a:extLst>
          </p:cNvPr>
          <p:cNvSpPr txBox="1">
            <a:spLocks/>
          </p:cNvSpPr>
          <p:nvPr/>
        </p:nvSpPr>
        <p:spPr>
          <a:xfrm>
            <a:off x="1357745" y="1937845"/>
            <a:ext cx="8681605" cy="41057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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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GR 1 </a:t>
            </a:r>
            <a:r>
              <a:rPr lang="en-US" sz="2400" dirty="0"/>
              <a:t>(plan member  before January 1, 2013):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55 or older + 30 or more </a:t>
            </a:r>
            <a:r>
              <a:rPr lang="en-US" dirty="0" err="1"/>
              <a:t>yrs</a:t>
            </a:r>
            <a:r>
              <a:rPr lang="en-US" dirty="0"/>
              <a:t> of service, or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i="1" dirty="0"/>
              <a:t>60 or older</a:t>
            </a:r>
            <a:r>
              <a:rPr lang="en-US" dirty="0"/>
              <a:t> </a:t>
            </a:r>
            <a:r>
              <a:rPr lang="en-US" i="1" dirty="0"/>
              <a:t>+ 2 or more </a:t>
            </a:r>
            <a:r>
              <a:rPr lang="en-US" i="1" dirty="0" err="1"/>
              <a:t>yrs</a:t>
            </a:r>
            <a:r>
              <a:rPr lang="en-US" i="1" dirty="0"/>
              <a:t> of service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GR 2 </a:t>
            </a:r>
            <a:r>
              <a:rPr lang="en-US" sz="2400" dirty="0"/>
              <a:t>(plan member on or after January 1, 2013):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60 or older + 30 or more </a:t>
            </a:r>
            <a:r>
              <a:rPr lang="en-US" dirty="0" err="1"/>
              <a:t>yrs</a:t>
            </a:r>
            <a:r>
              <a:rPr lang="en-US" dirty="0"/>
              <a:t> of service, </a:t>
            </a:r>
            <a:r>
              <a:rPr lang="en-US" i="1" dirty="0"/>
              <a:t>or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i="1" dirty="0"/>
              <a:t>65 or older + 2 or more </a:t>
            </a:r>
            <a:r>
              <a:rPr lang="en-US" i="1" dirty="0" err="1"/>
              <a:t>yrs</a:t>
            </a:r>
            <a:r>
              <a:rPr lang="en-US" i="1" dirty="0"/>
              <a:t> of service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Medical retirement: </a:t>
            </a:r>
            <a:r>
              <a:rPr lang="en-US" sz="2400" dirty="0"/>
              <a:t>Any age with 2 or more years of pensionable service and permanently disabled as certified by Health Canada </a:t>
            </a:r>
            <a:endParaRPr lang="en-CA" sz="2400" dirty="0"/>
          </a:p>
          <a:p>
            <a:endParaRPr lang="en-CA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C6F976E-EA7C-4438-A22D-AB818B88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8430836" cy="887729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Immediate Annuity (Unreduced Pension)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DBC24D2-3472-4254-9EEC-15D7A23A02B2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5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3251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297BB1-958B-4A01-8541-A8FD15E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994" y="2360596"/>
            <a:ext cx="8026012" cy="2136807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At the Government of Canada Pension Centre, we’re here to help!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Dedicated line for Executives</a:t>
            </a:r>
          </a:p>
          <a:p>
            <a:pPr algn="ctr"/>
            <a:r>
              <a:rPr lang="en-CA" sz="2800" dirty="0"/>
              <a:t>1-888-742-1300</a:t>
            </a:r>
          </a:p>
          <a:p>
            <a:pPr algn="ctr"/>
            <a:endParaRPr lang="en-US" sz="2800" dirty="0"/>
          </a:p>
          <a:p>
            <a:pPr marL="914400" lvl="2" indent="0">
              <a:buNone/>
            </a:pPr>
            <a:endParaRPr lang="en-CA" sz="2800" dirty="0"/>
          </a:p>
          <a:p>
            <a:pPr indent="-228600"/>
            <a:endParaRPr lang="en-CA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250D9F-1E97-4A3A-9BA4-71D7CF17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2153995" cy="88772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Contact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5121D90-2EC9-42D3-9F16-42A4812FACFF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50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020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14E6ECFC-25FF-49F2-B4B7-B3FA65D73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95986"/>
              </p:ext>
            </p:extLst>
          </p:nvPr>
        </p:nvGraphicFramePr>
        <p:xfrm>
          <a:off x="1059595" y="2012905"/>
          <a:ext cx="9608405" cy="311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54">
                  <a:extLst>
                    <a:ext uri="{9D8B030D-6E8A-4147-A177-3AD203B41FA5}">
                      <a16:colId xmlns:a16="http://schemas.microsoft.com/office/drawing/2014/main" val="1845020791"/>
                    </a:ext>
                  </a:extLst>
                </a:gridCol>
                <a:gridCol w="506062">
                  <a:extLst>
                    <a:ext uri="{9D8B030D-6E8A-4147-A177-3AD203B41FA5}">
                      <a16:colId xmlns:a16="http://schemas.microsoft.com/office/drawing/2014/main" val="929216478"/>
                    </a:ext>
                  </a:extLst>
                </a:gridCol>
                <a:gridCol w="2317459">
                  <a:extLst>
                    <a:ext uri="{9D8B030D-6E8A-4147-A177-3AD203B41FA5}">
                      <a16:colId xmlns:a16="http://schemas.microsoft.com/office/drawing/2014/main" val="210574300"/>
                    </a:ext>
                  </a:extLst>
                </a:gridCol>
                <a:gridCol w="457653">
                  <a:extLst>
                    <a:ext uri="{9D8B030D-6E8A-4147-A177-3AD203B41FA5}">
                      <a16:colId xmlns:a16="http://schemas.microsoft.com/office/drawing/2014/main" val="2968408982"/>
                    </a:ext>
                  </a:extLst>
                </a:gridCol>
                <a:gridCol w="2252595">
                  <a:extLst>
                    <a:ext uri="{9D8B030D-6E8A-4147-A177-3AD203B41FA5}">
                      <a16:colId xmlns:a16="http://schemas.microsoft.com/office/drawing/2014/main" val="2066322125"/>
                    </a:ext>
                  </a:extLst>
                </a:gridCol>
                <a:gridCol w="717024">
                  <a:extLst>
                    <a:ext uri="{9D8B030D-6E8A-4147-A177-3AD203B41FA5}">
                      <a16:colId xmlns:a16="http://schemas.microsoft.com/office/drawing/2014/main" val="2082813369"/>
                    </a:ext>
                  </a:extLst>
                </a:gridCol>
                <a:gridCol w="1900158">
                  <a:extLst>
                    <a:ext uri="{9D8B030D-6E8A-4147-A177-3AD203B41FA5}">
                      <a16:colId xmlns:a16="http://schemas.microsoft.com/office/drawing/2014/main" val="4230514531"/>
                    </a:ext>
                  </a:extLst>
                </a:gridCol>
              </a:tblGrid>
              <a:tr h="12653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</a:p>
                    <a:p>
                      <a:pPr algn="ctr"/>
                      <a:r>
                        <a:rPr lang="en-US" sz="1600" dirty="0"/>
                        <a:t>(lifetime + bridge)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Pensionable Service</a:t>
                      </a:r>
                    </a:p>
                    <a:p>
                      <a:pPr algn="ctr"/>
                      <a:r>
                        <a:rPr lang="en-US" sz="1600" dirty="0"/>
                        <a:t>(years and days)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Highest Average Salary*</a:t>
                      </a:r>
                    </a:p>
                    <a:p>
                      <a:pPr algn="ctr"/>
                      <a:r>
                        <a:rPr lang="en-US" sz="1600" dirty="0"/>
                        <a:t>(5 best consecutive years)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Monthly Pension 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608817"/>
                  </a:ext>
                </a:extLst>
              </a:tr>
              <a:tr h="9421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</a:t>
                      </a:r>
                      <a:r>
                        <a:rPr lang="en-US" sz="1600" dirty="0" err="1"/>
                        <a:t>yrs</a:t>
                      </a:r>
                      <a:r>
                        <a:rPr lang="en-US" sz="1600" dirty="0"/>
                        <a:t> service/</a:t>
                      </a:r>
                    </a:p>
                    <a:p>
                      <a:pPr algn="ctr"/>
                      <a:r>
                        <a:rPr lang="en-US" sz="1600" dirty="0"/>
                        <a:t>age 55 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$150,131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$8,757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09429"/>
                  </a:ext>
                </a:extLst>
              </a:tr>
              <a:tr h="9036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</a:t>
                      </a:r>
                      <a:r>
                        <a:rPr lang="en-US" sz="1600" dirty="0" err="1"/>
                        <a:t>yrs</a:t>
                      </a:r>
                      <a:r>
                        <a:rPr lang="en-US" sz="1600" dirty="0"/>
                        <a:t> service/</a:t>
                      </a:r>
                    </a:p>
                    <a:p>
                      <a:pPr algn="ctr"/>
                      <a:r>
                        <a:rPr lang="en-US" sz="1600" dirty="0"/>
                        <a:t>age 55 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$150,131</a:t>
                      </a:r>
                    </a:p>
                    <a:p>
                      <a:pPr algn="ctr"/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$7,506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145230"/>
                  </a:ext>
                </a:extLst>
              </a:tr>
            </a:tbl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5B044020-ADFF-43F5-892F-2AAF316B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8488275" cy="8877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calculation unreduced pension - Gr 1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7D4AC-3B8C-479B-8D0E-DC3883E00862}"/>
              </a:ext>
            </a:extLst>
          </p:cNvPr>
          <p:cNvSpPr txBox="1"/>
          <p:nvPr/>
        </p:nvSpPr>
        <p:spPr>
          <a:xfrm>
            <a:off x="2719382" y="5531477"/>
            <a:ext cx="67532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*Highest Average Salary </a:t>
            </a:r>
            <a:r>
              <a:rPr lang="en-CA" sz="1600" b="1" dirty="0"/>
              <a:t>includes</a:t>
            </a:r>
            <a:r>
              <a:rPr lang="en-CA" sz="1600" dirty="0"/>
              <a:t> performance pay.</a:t>
            </a:r>
          </a:p>
          <a:p>
            <a:endParaRPr lang="en-CA" sz="1600" dirty="0"/>
          </a:p>
          <a:p>
            <a:r>
              <a:rPr lang="en-CA" sz="1600" dirty="0"/>
              <a:t>NOTE: </a:t>
            </a:r>
            <a:r>
              <a:rPr lang="en-CA" sz="1600" i="1" dirty="0"/>
              <a:t>Periods of part-time employment will affect the calculation.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ECC6EFE-0F6E-4524-9607-C7254B416AFF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6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540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5769769"/>
            <a:ext cx="2057400" cy="273844"/>
          </a:xfrm>
        </p:spPr>
        <p:txBody>
          <a:bodyPr/>
          <a:lstStyle/>
          <a:p>
            <a:fld id="{3DCDEDF6-4B4F-4E32-8FB0-B8CCF2C115FC}" type="slidenum">
              <a:rPr lang="en-CA" smtClean="0"/>
              <a:pPr/>
              <a:t>7</a:t>
            </a:fld>
            <a:endParaRPr lang="en-CA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7F7D7260-4EF7-47B9-8180-06420CA43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584421"/>
              </p:ext>
            </p:extLst>
          </p:nvPr>
        </p:nvGraphicFramePr>
        <p:xfrm>
          <a:off x="1259685" y="1685665"/>
          <a:ext cx="867213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335">
                  <a:extLst>
                    <a:ext uri="{9D8B030D-6E8A-4147-A177-3AD203B41FA5}">
                      <a16:colId xmlns:a16="http://schemas.microsoft.com/office/drawing/2014/main" val="1845020791"/>
                    </a:ext>
                  </a:extLst>
                </a:gridCol>
                <a:gridCol w="513279">
                  <a:extLst>
                    <a:ext uri="{9D8B030D-6E8A-4147-A177-3AD203B41FA5}">
                      <a16:colId xmlns:a16="http://schemas.microsoft.com/office/drawing/2014/main" val="929216478"/>
                    </a:ext>
                  </a:extLst>
                </a:gridCol>
                <a:gridCol w="2213952">
                  <a:extLst>
                    <a:ext uri="{9D8B030D-6E8A-4147-A177-3AD203B41FA5}">
                      <a16:colId xmlns:a16="http://schemas.microsoft.com/office/drawing/2014/main" val="210574300"/>
                    </a:ext>
                  </a:extLst>
                </a:gridCol>
                <a:gridCol w="507430">
                  <a:extLst>
                    <a:ext uri="{9D8B030D-6E8A-4147-A177-3AD203B41FA5}">
                      <a16:colId xmlns:a16="http://schemas.microsoft.com/office/drawing/2014/main" val="2968408982"/>
                    </a:ext>
                  </a:extLst>
                </a:gridCol>
                <a:gridCol w="2338119">
                  <a:extLst>
                    <a:ext uri="{9D8B030D-6E8A-4147-A177-3AD203B41FA5}">
                      <a16:colId xmlns:a16="http://schemas.microsoft.com/office/drawing/2014/main" val="2066322125"/>
                    </a:ext>
                  </a:extLst>
                </a:gridCol>
                <a:gridCol w="718900">
                  <a:extLst>
                    <a:ext uri="{9D8B030D-6E8A-4147-A177-3AD203B41FA5}">
                      <a16:colId xmlns:a16="http://schemas.microsoft.com/office/drawing/2014/main" val="2082813369"/>
                    </a:ext>
                  </a:extLst>
                </a:gridCol>
                <a:gridCol w="1288122">
                  <a:extLst>
                    <a:ext uri="{9D8B030D-6E8A-4147-A177-3AD203B41FA5}">
                      <a16:colId xmlns:a16="http://schemas.microsoft.com/office/drawing/2014/main" val="4230514531"/>
                    </a:ext>
                  </a:extLst>
                </a:gridCol>
              </a:tblGrid>
              <a:tr h="5452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1.375%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Years of pensionable service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Average salary up to the AMPE*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Monthly Pension 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608817"/>
                  </a:ext>
                </a:extLst>
              </a:tr>
              <a:tr h="2349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1.375%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$61,840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$2,480  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09429"/>
                  </a:ext>
                </a:extLst>
              </a:tr>
            </a:tbl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05AA8E71-36B1-4327-83FD-622D6A09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0"/>
            <a:ext cx="8488275" cy="8877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Calculation for an unreduced pension - Gr 1</a:t>
            </a:r>
            <a:endParaRPr lang="en-CA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E0253-90CE-41EF-AFD5-811651C7A4ED}"/>
              </a:ext>
            </a:extLst>
          </p:cNvPr>
          <p:cNvSpPr/>
          <p:nvPr/>
        </p:nvSpPr>
        <p:spPr>
          <a:xfrm>
            <a:off x="4909834" y="2689068"/>
            <a:ext cx="914400" cy="26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Plus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B04D3466-140C-4638-9488-FD8116BDA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89962"/>
              </p:ext>
            </p:extLst>
          </p:nvPr>
        </p:nvGraphicFramePr>
        <p:xfrm>
          <a:off x="1259685" y="3011629"/>
          <a:ext cx="867213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335">
                  <a:extLst>
                    <a:ext uri="{9D8B030D-6E8A-4147-A177-3AD203B41FA5}">
                      <a16:colId xmlns:a16="http://schemas.microsoft.com/office/drawing/2014/main" val="1845020791"/>
                    </a:ext>
                  </a:extLst>
                </a:gridCol>
                <a:gridCol w="513279">
                  <a:extLst>
                    <a:ext uri="{9D8B030D-6E8A-4147-A177-3AD203B41FA5}">
                      <a16:colId xmlns:a16="http://schemas.microsoft.com/office/drawing/2014/main" val="929216478"/>
                    </a:ext>
                  </a:extLst>
                </a:gridCol>
                <a:gridCol w="2213952">
                  <a:extLst>
                    <a:ext uri="{9D8B030D-6E8A-4147-A177-3AD203B41FA5}">
                      <a16:colId xmlns:a16="http://schemas.microsoft.com/office/drawing/2014/main" val="210574300"/>
                    </a:ext>
                  </a:extLst>
                </a:gridCol>
                <a:gridCol w="507430">
                  <a:extLst>
                    <a:ext uri="{9D8B030D-6E8A-4147-A177-3AD203B41FA5}">
                      <a16:colId xmlns:a16="http://schemas.microsoft.com/office/drawing/2014/main" val="2968408982"/>
                    </a:ext>
                  </a:extLst>
                </a:gridCol>
                <a:gridCol w="2303285">
                  <a:extLst>
                    <a:ext uri="{9D8B030D-6E8A-4147-A177-3AD203B41FA5}">
                      <a16:colId xmlns:a16="http://schemas.microsoft.com/office/drawing/2014/main" val="2066322125"/>
                    </a:ext>
                  </a:extLst>
                </a:gridCol>
                <a:gridCol w="792395">
                  <a:extLst>
                    <a:ext uri="{9D8B030D-6E8A-4147-A177-3AD203B41FA5}">
                      <a16:colId xmlns:a16="http://schemas.microsoft.com/office/drawing/2014/main" val="2082813369"/>
                    </a:ext>
                  </a:extLst>
                </a:gridCol>
                <a:gridCol w="1249461">
                  <a:extLst>
                    <a:ext uri="{9D8B030D-6E8A-4147-A177-3AD203B41FA5}">
                      <a16:colId xmlns:a16="http://schemas.microsoft.com/office/drawing/2014/main" val="4230514531"/>
                    </a:ext>
                  </a:extLst>
                </a:gridCol>
              </a:tblGrid>
              <a:tr h="4449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Years of pensionable service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Average salary in excess of the AMPE*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Monthly Pension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608817"/>
                  </a:ext>
                </a:extLst>
              </a:tr>
              <a:tr h="2349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$88 291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$5,150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0942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743CF10-4E70-408E-B207-FF7CFD505864}"/>
              </a:ext>
            </a:extLst>
          </p:cNvPr>
          <p:cNvSpPr/>
          <p:nvPr/>
        </p:nvSpPr>
        <p:spPr>
          <a:xfrm>
            <a:off x="4379402" y="4065908"/>
            <a:ext cx="3989295" cy="331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Lifetime Pension (pension after 65)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2D091-7833-4390-B595-B9BACBD9E163}"/>
              </a:ext>
            </a:extLst>
          </p:cNvPr>
          <p:cNvSpPr/>
          <p:nvPr/>
        </p:nvSpPr>
        <p:spPr>
          <a:xfrm>
            <a:off x="8494201" y="4072898"/>
            <a:ext cx="1441253" cy="324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r>
              <a:rPr lang="en-CA" sz="1600" dirty="0">
                <a:solidFill>
                  <a:schemeClr val="tx1"/>
                </a:solidFill>
              </a:rPr>
              <a:t>   $7,630</a:t>
            </a:r>
          </a:p>
          <a:p>
            <a:pPr algn="ctr"/>
            <a:endParaRPr lang="en-CA" dirty="0"/>
          </a:p>
        </p:txBody>
      </p:sp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961C943A-4245-4C65-B0FC-6416EF7B9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708124"/>
              </p:ext>
            </p:extLst>
          </p:nvPr>
        </p:nvGraphicFramePr>
        <p:xfrm>
          <a:off x="1259685" y="4688379"/>
          <a:ext cx="8672137" cy="96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335">
                  <a:extLst>
                    <a:ext uri="{9D8B030D-6E8A-4147-A177-3AD203B41FA5}">
                      <a16:colId xmlns:a16="http://schemas.microsoft.com/office/drawing/2014/main" val="1845020791"/>
                    </a:ext>
                  </a:extLst>
                </a:gridCol>
                <a:gridCol w="513279">
                  <a:extLst>
                    <a:ext uri="{9D8B030D-6E8A-4147-A177-3AD203B41FA5}">
                      <a16:colId xmlns:a16="http://schemas.microsoft.com/office/drawing/2014/main" val="929216478"/>
                    </a:ext>
                  </a:extLst>
                </a:gridCol>
                <a:gridCol w="2213952">
                  <a:extLst>
                    <a:ext uri="{9D8B030D-6E8A-4147-A177-3AD203B41FA5}">
                      <a16:colId xmlns:a16="http://schemas.microsoft.com/office/drawing/2014/main" val="210574300"/>
                    </a:ext>
                  </a:extLst>
                </a:gridCol>
                <a:gridCol w="507430">
                  <a:extLst>
                    <a:ext uri="{9D8B030D-6E8A-4147-A177-3AD203B41FA5}">
                      <a16:colId xmlns:a16="http://schemas.microsoft.com/office/drawing/2014/main" val="2968408982"/>
                    </a:ext>
                  </a:extLst>
                </a:gridCol>
                <a:gridCol w="2274064">
                  <a:extLst>
                    <a:ext uri="{9D8B030D-6E8A-4147-A177-3AD203B41FA5}">
                      <a16:colId xmlns:a16="http://schemas.microsoft.com/office/drawing/2014/main" val="2066322125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2082813369"/>
                    </a:ext>
                  </a:extLst>
                </a:gridCol>
                <a:gridCol w="1288122">
                  <a:extLst>
                    <a:ext uri="{9D8B030D-6E8A-4147-A177-3AD203B41FA5}">
                      <a16:colId xmlns:a16="http://schemas.microsoft.com/office/drawing/2014/main" val="4230514531"/>
                    </a:ext>
                  </a:extLst>
                </a:gridCol>
              </a:tblGrid>
              <a:tr h="6114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0.625%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Years of pensionable service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Average salary up to the AMPE*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Monthly Pension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608817"/>
                  </a:ext>
                </a:extLst>
              </a:tr>
              <a:tr h="354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0.625%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$61,840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/12 =</a:t>
                      </a:r>
                      <a:endParaRPr lang="en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$1,127 </a:t>
                      </a:r>
                      <a:endParaRPr lang="en-CA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0942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0633B90-ED50-4E78-BDC1-4D325EDBFB92}"/>
              </a:ext>
            </a:extLst>
          </p:cNvPr>
          <p:cNvSpPr/>
          <p:nvPr/>
        </p:nvSpPr>
        <p:spPr>
          <a:xfrm>
            <a:off x="6096023" y="5807499"/>
            <a:ext cx="2347238" cy="303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Bridge Benefit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1D6A86-5502-4D68-9671-87F41D97F9F1}"/>
              </a:ext>
            </a:extLst>
          </p:cNvPr>
          <p:cNvSpPr/>
          <p:nvPr/>
        </p:nvSpPr>
        <p:spPr>
          <a:xfrm>
            <a:off x="8567697" y="5805254"/>
            <a:ext cx="1411796" cy="303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$1,127 </a:t>
            </a:r>
            <a:endParaRPr lang="en-CA" sz="1600" dirty="0">
              <a:solidFill>
                <a:schemeClr val="tx1"/>
              </a:solidFill>
            </a:endParaRPr>
          </a:p>
          <a:p>
            <a:pPr algn="ctr"/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859E62-5498-4EF3-8C11-D8A4C7E8B836}"/>
              </a:ext>
            </a:extLst>
          </p:cNvPr>
          <p:cNvSpPr/>
          <p:nvPr/>
        </p:nvSpPr>
        <p:spPr>
          <a:xfrm>
            <a:off x="4054763" y="6378630"/>
            <a:ext cx="4397733" cy="331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r>
              <a:rPr lang="en-CA" sz="1600" dirty="0">
                <a:solidFill>
                  <a:schemeClr val="tx1"/>
                </a:solidFill>
              </a:rPr>
              <a:t>Lifetime + Bridge  (pension before 65)</a:t>
            </a:r>
          </a:p>
          <a:p>
            <a:pPr algn="ctr"/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49A53-E89D-4F7B-8E24-07D2E9A050BF}"/>
              </a:ext>
            </a:extLst>
          </p:cNvPr>
          <p:cNvSpPr/>
          <p:nvPr/>
        </p:nvSpPr>
        <p:spPr>
          <a:xfrm>
            <a:off x="8567697" y="6392710"/>
            <a:ext cx="1437620" cy="324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r>
              <a:rPr lang="en-CA" sz="1600" dirty="0">
                <a:solidFill>
                  <a:schemeClr val="tx1"/>
                </a:solidFill>
              </a:rPr>
              <a:t>  $8,757</a:t>
            </a:r>
          </a:p>
          <a:p>
            <a:pPr algn="ctr"/>
            <a:endParaRPr lang="en-CA" dirty="0"/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7E112ACF-9705-4356-A2C7-AD424678C379}"/>
              </a:ext>
            </a:extLst>
          </p:cNvPr>
          <p:cNvSpPr txBox="1">
            <a:spLocks/>
          </p:cNvSpPr>
          <p:nvPr/>
        </p:nvSpPr>
        <p:spPr>
          <a:xfrm>
            <a:off x="10162094" y="6458400"/>
            <a:ext cx="772905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7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33E67-D9C5-422D-A76E-0F0F1EA205C2}"/>
              </a:ext>
            </a:extLst>
          </p:cNvPr>
          <p:cNvSpPr/>
          <p:nvPr/>
        </p:nvSpPr>
        <p:spPr>
          <a:xfrm>
            <a:off x="1257001" y="5805254"/>
            <a:ext cx="1657184" cy="4803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chemeClr val="accent1"/>
                </a:solidFill>
              </a:rPr>
              <a:t>*AMPE </a:t>
            </a:r>
            <a:r>
              <a:rPr lang="en-CA" sz="1100" dirty="0">
                <a:solidFill>
                  <a:schemeClr val="accent1"/>
                </a:solidFill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en-CA" sz="1100" dirty="0">
                <a:solidFill>
                  <a:schemeClr val="accent1"/>
                </a:solidFill>
              </a:rPr>
              <a:t> Average Maximum Pensionable Earnings</a:t>
            </a:r>
          </a:p>
        </p:txBody>
      </p:sp>
    </p:spTree>
    <p:extLst>
      <p:ext uri="{BB962C8B-B14F-4D97-AF65-F5344CB8AC3E}">
        <p14:creationId xmlns:p14="http://schemas.microsoft.com/office/powerpoint/2010/main" val="385443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17600" y="572400"/>
            <a:ext cx="8399959" cy="387798"/>
          </a:xfrm>
          <a:prstGeom prst="rect">
            <a:avLst/>
          </a:prstGeom>
        </p:spPr>
        <p:txBody>
          <a:bodyPr vert="horz" wrap="square" lIns="68580" tIns="0" rIns="6858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Bef>
                <a:spcPts val="0"/>
              </a:spcBef>
            </a:pPr>
            <a:r>
              <a:rPr lang="en-US" sz="2800" cap="none" dirty="0">
                <a:solidFill>
                  <a:schemeClr val="accent1"/>
                </a:solidFill>
                <a:latin typeface="Century Gothic" panose="020B0502020202020204" pitchFamily="34" charset="0"/>
                <a:cs typeface="Arial" charset="0"/>
              </a:rPr>
              <a:t>Bridge benefit &amp; Regular CPP/QPP</a:t>
            </a:r>
            <a:endParaRPr lang="en-US" sz="2800" dirty="0">
              <a:solidFill>
                <a:schemeClr val="accent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1993321" y="2000456"/>
            <a:ext cx="7224568" cy="9734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This benefit “Bridges” your pension until you reach age 65 or CPP/QPP Disability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		</a:t>
            </a:r>
          </a:p>
        </p:txBody>
      </p:sp>
      <p:sp>
        <p:nvSpPr>
          <p:cNvPr id="42" name="Pentagon 41"/>
          <p:cNvSpPr/>
          <p:nvPr/>
        </p:nvSpPr>
        <p:spPr>
          <a:xfrm>
            <a:off x="1993321" y="3113112"/>
            <a:ext cx="7132990" cy="973485"/>
          </a:xfrm>
          <a:prstGeom prst="homePlate">
            <a:avLst/>
          </a:prstGeom>
          <a:solidFill>
            <a:srgbClr val="5B9BD5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white">
                    <a:lumMod val="95000"/>
                  </a:prstClr>
                </a:solidFill>
              </a:rPr>
              <a:t>Lifetime Pension</a:t>
            </a:r>
            <a:endParaRPr lang="fr-CA" sz="20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93321" y="4998195"/>
            <a:ext cx="3573685" cy="580571"/>
          </a:xfrm>
          <a:prstGeom prst="rect">
            <a:avLst/>
          </a:prstGeom>
          <a:solidFill>
            <a:srgbClr val="44546A">
              <a:lumMod val="75000"/>
            </a:srgb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white">
                    <a:lumMod val="95000"/>
                  </a:prstClr>
                </a:solidFill>
              </a:rPr>
              <a:t>Bridge (to age 65)</a:t>
            </a:r>
            <a:endParaRPr lang="fr-CA" sz="20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5567005" y="4998195"/>
            <a:ext cx="3559305" cy="580571"/>
          </a:xfrm>
          <a:prstGeom prst="homePlate">
            <a:avLst/>
          </a:prstGeom>
          <a:solidFill>
            <a:srgbClr val="00B0F0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000" kern="0" dirty="0">
                <a:solidFill>
                  <a:prstClr val="white">
                    <a:lumMod val="95000"/>
                  </a:prstClr>
                </a:solidFill>
              </a:rPr>
              <a:t>Regular CPP/QPP</a:t>
            </a:r>
            <a:endParaRPr lang="fr-CA" sz="20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78E6C-AF30-407B-B643-DC6261A56713}"/>
              </a:ext>
            </a:extLst>
          </p:cNvPr>
          <p:cNvSpPr txBox="1"/>
          <p:nvPr/>
        </p:nvSpPr>
        <p:spPr>
          <a:xfrm>
            <a:off x="4880477" y="5801061"/>
            <a:ext cx="1367161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</a:rPr>
              <a:t>Age 65</a:t>
            </a:r>
            <a:endParaRPr lang="fr-CA" sz="20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529D27-6570-4BE6-A8D7-C3CAC9547EFB}"/>
              </a:ext>
            </a:extLst>
          </p:cNvPr>
          <p:cNvCxnSpPr>
            <a:cxnSpLocks/>
          </p:cNvCxnSpPr>
          <p:nvPr/>
        </p:nvCxnSpPr>
        <p:spPr>
          <a:xfrm>
            <a:off x="5556997" y="5582484"/>
            <a:ext cx="10009" cy="230814"/>
          </a:xfrm>
          <a:prstGeom prst="line">
            <a:avLst/>
          </a:prstGeom>
          <a:noFill/>
          <a:ln w="63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F7BE63-0FEB-457E-8BF3-8DCD3BBEFBA1}"/>
              </a:ext>
            </a:extLst>
          </p:cNvPr>
          <p:cNvCxnSpPr>
            <a:cxnSpLocks/>
          </p:cNvCxnSpPr>
          <p:nvPr/>
        </p:nvCxnSpPr>
        <p:spPr>
          <a:xfrm>
            <a:off x="8132925" y="4082392"/>
            <a:ext cx="0" cy="230814"/>
          </a:xfrm>
          <a:prstGeom prst="line">
            <a:avLst/>
          </a:prstGeom>
          <a:noFill/>
          <a:ln w="63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6A6B082-2FF1-4D27-B688-69CDE3F6ABA2}"/>
              </a:ext>
            </a:extLst>
          </p:cNvPr>
          <p:cNvSpPr txBox="1"/>
          <p:nvPr/>
        </p:nvSpPr>
        <p:spPr>
          <a:xfrm flipH="1">
            <a:off x="6966073" y="4313206"/>
            <a:ext cx="2104729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</a:rPr>
              <a:t>Payable for Life</a:t>
            </a:r>
            <a:endParaRPr lang="fr-CA" sz="2000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8D26A5E-191C-4BCA-B736-7CCADB81CF4B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8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289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47942262-3101-46E7-B68A-72944A1F5EB5}"/>
              </a:ext>
            </a:extLst>
          </p:cNvPr>
          <p:cNvSpPr txBox="1">
            <a:spLocks/>
          </p:cNvSpPr>
          <p:nvPr/>
        </p:nvSpPr>
        <p:spPr>
          <a:xfrm>
            <a:off x="1348509" y="1668610"/>
            <a:ext cx="9001702" cy="20752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CA" sz="2000" dirty="0"/>
              <a:t>Processed as a result of a pay rate change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CA" sz="2000" i="1" dirty="0"/>
              <a:t>ex.: an EX who retired after April 1, 2022 will have their pension amount revised once new rates of pay are approved (includes any retroactive performance pay)</a:t>
            </a:r>
          </a:p>
          <a:p>
            <a:pPr marL="342900" indent="-342900"/>
            <a:r>
              <a:rPr lang="en-CA" sz="2000" dirty="0"/>
              <a:t>Adjustments are retroactive to the date of pension eligibility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98C436CE-DE35-4DA2-85E5-00DEEAC9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00" y="572401"/>
            <a:ext cx="5004145" cy="3901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CA" sz="3100" dirty="0">
                <a:solidFill>
                  <a:schemeClr val="accent1"/>
                </a:solidFill>
                <a:latin typeface="Century Gothic" panose="020B0502020202020204" pitchFamily="34" charset="0"/>
              </a:rPr>
              <a:t>Pension Benefit Adjustments</a:t>
            </a:r>
            <a:r>
              <a:rPr lang="en-CA" dirty="0"/>
              <a:t>	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35220B-58C4-4981-AE47-84452658C8E9}"/>
              </a:ext>
            </a:extLst>
          </p:cNvPr>
          <p:cNvSpPr txBox="1"/>
          <p:nvPr/>
        </p:nvSpPr>
        <p:spPr>
          <a:xfrm>
            <a:off x="3997070" y="5788793"/>
            <a:ext cx="37045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Gross increase of $394 a month</a:t>
            </a:r>
            <a:endParaRPr lang="en-C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E48D91-79B5-4973-8C7C-D86374A5B62B}"/>
              </a:ext>
            </a:extLst>
          </p:cNvPr>
          <p:cNvSpPr/>
          <p:nvPr/>
        </p:nvSpPr>
        <p:spPr>
          <a:xfrm>
            <a:off x="1751798" y="3693812"/>
            <a:ext cx="4089600" cy="1605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000" dirty="0"/>
              <a:t>Pension prior to adjustment:</a:t>
            </a:r>
          </a:p>
          <a:p>
            <a:pPr lvl="0" algn="ctr"/>
            <a:endParaRPr lang="en-CA" dirty="0"/>
          </a:p>
          <a:p>
            <a:pPr lvl="0" algn="ctr"/>
            <a:r>
              <a:rPr lang="en-CA" dirty="0"/>
              <a:t>Best 5 year average $150,131</a:t>
            </a:r>
          </a:p>
          <a:p>
            <a:pPr lvl="0" algn="ctr"/>
            <a:endParaRPr lang="en-CA" dirty="0"/>
          </a:p>
          <a:p>
            <a:pPr lvl="0" algn="ctr"/>
            <a:r>
              <a:rPr lang="en-CA" dirty="0"/>
              <a:t>  2% x 30 x $150,131 /12 = $7,506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B05BF3-1522-4D2A-A5EF-0B1A85CC8ADE}"/>
              </a:ext>
            </a:extLst>
          </p:cNvPr>
          <p:cNvSpPr/>
          <p:nvPr/>
        </p:nvSpPr>
        <p:spPr>
          <a:xfrm>
            <a:off x="6037846" y="3695649"/>
            <a:ext cx="4087931" cy="1603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/>
              <a:t>Pension after adjustment:</a:t>
            </a:r>
          </a:p>
          <a:p>
            <a:pPr lvl="0" algn="ctr"/>
            <a:endParaRPr lang="en-US" dirty="0"/>
          </a:p>
          <a:p>
            <a:pPr lvl="0" algn="ctr"/>
            <a:r>
              <a:rPr lang="en-US" dirty="0"/>
              <a:t>Best </a:t>
            </a:r>
            <a:r>
              <a:rPr lang="en-CA" dirty="0"/>
              <a:t>5 year </a:t>
            </a:r>
            <a:r>
              <a:rPr lang="en-US" dirty="0"/>
              <a:t>average $158,000</a:t>
            </a:r>
          </a:p>
          <a:p>
            <a:pPr lvl="0" algn="ctr"/>
            <a:endParaRPr lang="en-US" dirty="0"/>
          </a:p>
          <a:p>
            <a:pPr lvl="0" algn="ctr"/>
            <a:r>
              <a:rPr lang="en-US" dirty="0"/>
              <a:t>  2% x 30 x $158,000 /12 = $7,900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28B408D-788B-4E70-8A14-A1EBF1F01F99}"/>
              </a:ext>
            </a:extLst>
          </p:cNvPr>
          <p:cNvSpPr txBox="1">
            <a:spLocks/>
          </p:cNvSpPr>
          <p:nvPr/>
        </p:nvSpPr>
        <p:spPr>
          <a:xfrm>
            <a:off x="8877600" y="6458400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3DCDEDF6-4B4F-4E32-8FB0-B8CCF2C115FC}" type="slidenum">
              <a:rPr lang="en-CA" sz="1350" smtClean="0">
                <a:solidFill>
                  <a:prstClr val="black"/>
                </a:solidFill>
                <a:latin typeface="Century Gothic" panose="020F0302020204030204"/>
              </a:rPr>
              <a:pPr defTabSz="685800"/>
              <a:t>9</a:t>
            </a:fld>
            <a:endParaRPr lang="en-CA" sz="1350" dirty="0">
              <a:solidFill>
                <a:prstClr val="black"/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3927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3737390|-5389529|-10807215|-8355712|-16724839|PSPC&quot;,&quot;Id&quot;:&quot;5d30a75032393637d4b6f5b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Pension Centre Theme">
  <a:themeElements>
    <a:clrScheme name="Pension Centre Colors">
      <a:dk1>
        <a:sysClr val="windowText" lastClr="000000"/>
      </a:dk1>
      <a:lt1>
        <a:sysClr val="window" lastClr="FFFFFF"/>
      </a:lt1>
      <a:dk2>
        <a:srgbClr val="1C2B34"/>
      </a:dk2>
      <a:lt2>
        <a:srgbClr val="D2DCE4"/>
      </a:lt2>
      <a:accent1>
        <a:srgbClr val="6FA5CD"/>
      </a:accent1>
      <a:accent2>
        <a:srgbClr val="DA896D"/>
      </a:accent2>
      <a:accent3>
        <a:srgbClr val="BA9299"/>
      </a:accent3>
      <a:accent4>
        <a:srgbClr val="DEA96E"/>
      </a:accent4>
      <a:accent5>
        <a:srgbClr val="E5E6C5"/>
      </a:accent5>
      <a:accent6>
        <a:srgbClr val="82B898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sion Centre Theme" id="{038C0A48-A834-4A30-A05F-3FE37729BCD6}" vid="{56A1E748-37B8-4BFC-81C4-4FAD3C9ABB79}"/>
    </a:ext>
  </a:extLst>
</a:theme>
</file>

<file path=ppt/theme/theme2.xml><?xml version="1.0" encoding="utf-8"?>
<a:theme xmlns:a="http://schemas.openxmlformats.org/drawingml/2006/main" name="1_Pension Centre Theme">
  <a:themeElements>
    <a:clrScheme name="Pension Centre Colors">
      <a:dk1>
        <a:sysClr val="windowText" lastClr="000000"/>
      </a:dk1>
      <a:lt1>
        <a:sysClr val="window" lastClr="FFFFFF"/>
      </a:lt1>
      <a:dk2>
        <a:srgbClr val="1C2B34"/>
      </a:dk2>
      <a:lt2>
        <a:srgbClr val="D2DCE4"/>
      </a:lt2>
      <a:accent1>
        <a:srgbClr val="6FA5CD"/>
      </a:accent1>
      <a:accent2>
        <a:srgbClr val="DA896D"/>
      </a:accent2>
      <a:accent3>
        <a:srgbClr val="BA9299"/>
      </a:accent3>
      <a:accent4>
        <a:srgbClr val="DEA96E"/>
      </a:accent4>
      <a:accent5>
        <a:srgbClr val="E5E6C5"/>
      </a:accent5>
      <a:accent6>
        <a:srgbClr val="82B898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sion Centre Theme" id="{038C0A48-A834-4A30-A05F-3FE37729BCD6}" vid="{56A1E748-37B8-4BFC-81C4-4FAD3C9ABB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Pension Centre Theme</Template>
  <TotalTime>14710</TotalTime>
  <Words>3825</Words>
  <Application>Microsoft Office PowerPoint</Application>
  <PresentationFormat>Widescreen</PresentationFormat>
  <Paragraphs>743</Paragraphs>
  <Slides>50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Century Gothic</vt:lpstr>
      <vt:lpstr>Wingdings</vt:lpstr>
      <vt:lpstr>Wingdings 2</vt:lpstr>
      <vt:lpstr>Pension Centre Theme</vt:lpstr>
      <vt:lpstr>1_Pension Centre Theme</vt:lpstr>
      <vt:lpstr>PowerPoint Presentation</vt:lpstr>
      <vt:lpstr>PowerPoint Presentation</vt:lpstr>
      <vt:lpstr>PowerPoint Presentation</vt:lpstr>
      <vt:lpstr>Benefit Calculation</vt:lpstr>
      <vt:lpstr>Immediate Annuity (Unreduced Pension)</vt:lpstr>
      <vt:lpstr>calculation unreduced pension - Gr 1</vt:lpstr>
      <vt:lpstr>Calculation for an unreduced pension - Gr 1</vt:lpstr>
      <vt:lpstr>PowerPoint Presentation</vt:lpstr>
      <vt:lpstr>Pension Benefit Adjustments </vt:lpstr>
      <vt:lpstr>Early retirement options</vt:lpstr>
      <vt:lpstr> Lump Sum Options</vt:lpstr>
      <vt:lpstr>Transfer Value  Terminates Prior to Age 50 (55 Gr 2)</vt:lpstr>
      <vt:lpstr>Transfer Value – Payment options</vt:lpstr>
      <vt:lpstr>Annual Allowance (Reduced Pension) </vt:lpstr>
      <vt:lpstr>Reduction – Gr 1</vt:lpstr>
      <vt:lpstr>Reduced pension Calculation Gr 1</vt:lpstr>
      <vt:lpstr>Reduction - Gr 2</vt:lpstr>
      <vt:lpstr>Reduced pension Calculation Gr 2</vt:lpstr>
      <vt:lpstr>Deferred Annuity (Unreduced Pension)</vt:lpstr>
      <vt:lpstr>Options Summary</vt:lpstr>
      <vt:lpstr>Deductions</vt:lpstr>
      <vt:lpstr>Indexing</vt:lpstr>
      <vt:lpstr>Indexing</vt:lpstr>
      <vt:lpstr>SURVIVOR BENEFITS</vt:lpstr>
      <vt:lpstr>Survivor Benefits  Legal Spouse or Common-Law Partner</vt:lpstr>
      <vt:lpstr>Documentation for survivors </vt:lpstr>
      <vt:lpstr>Survivor Benefits</vt:lpstr>
      <vt:lpstr>Survivor Separation or Divorce</vt:lpstr>
      <vt:lpstr>Optional Survivor Benefit</vt:lpstr>
      <vt:lpstr>Survivor Benefits Children</vt:lpstr>
      <vt:lpstr>Survivor Minimum Benefits</vt:lpstr>
      <vt:lpstr>Group Insurance Benefits</vt:lpstr>
      <vt:lpstr>PowerPoint Presentation</vt:lpstr>
      <vt:lpstr>SDB - Naming a Beneficiary</vt:lpstr>
      <vt:lpstr>Public Service Management Insurance Plan</vt:lpstr>
      <vt:lpstr>PowerPoint Presentation</vt:lpstr>
      <vt:lpstr>Public Service Health Care Plan</vt:lpstr>
      <vt:lpstr>Pensioners’ Dental Services Plan</vt:lpstr>
      <vt:lpstr>Leave Without Pay</vt:lpstr>
      <vt:lpstr>Periods of Leave Without Pay</vt:lpstr>
      <vt:lpstr>Service Buyback</vt:lpstr>
      <vt:lpstr>Service Buyback</vt:lpstr>
      <vt:lpstr>Retirement Process</vt:lpstr>
      <vt:lpstr>When you are ready, or begin contemplating retirement</vt:lpstr>
      <vt:lpstr>       Resources</vt:lpstr>
      <vt:lpstr>Resources</vt:lpstr>
      <vt:lpstr>Pension Portal via Compensation Web Application (CWA)</vt:lpstr>
      <vt:lpstr>PowerPoint Presentation</vt:lpstr>
      <vt:lpstr>PowerPoint Presentation</vt:lpstr>
      <vt:lpstr>Contact</vt:lpstr>
    </vt:vector>
  </TitlesOfParts>
  <Company>Government of Canada/Gouvernement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Casey</dc:creator>
  <cp:lastModifiedBy>Moffatt, Ashley (SPAC/PSPC)</cp:lastModifiedBy>
  <cp:revision>340</cp:revision>
  <dcterms:created xsi:type="dcterms:W3CDTF">2018-09-24T14:38:35Z</dcterms:created>
  <dcterms:modified xsi:type="dcterms:W3CDTF">2023-07-28T13:48:57Z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-811273772</vt:i4>
  </property>
  <property fmtid="{D5CDD505-2E9C-101B-9397-08002B2CF9AE}" pid="3" name="_NewReviewCycle">
    <vt:lpwstr/>
  </property>
  <property fmtid="{D5CDD505-2E9C-101B-9397-08002B2CF9AE}" pid="4" name="_EmailSubject">
    <vt:lpwstr>Pension Sessions Nov 27th and 29th</vt:lpwstr>
  </property>
  <property fmtid="{D5CDD505-2E9C-101B-9397-08002B2CF9AE}" pid="5" name="_AuthorEmail">
    <vt:lpwstr>Serge.Leblanc2@tpsgc-pwgsc.gc.ca</vt:lpwstr>
  </property>
  <property fmtid="{D5CDD505-2E9C-101B-9397-08002B2CF9AE}" pid="6" name="_AuthorEmailDisplayName">
    <vt:lpwstr>Leblanc2, Serge (SPAC/PSPC) (il-le-lui / he-him-his)</vt:lpwstr>
  </property>
  <property fmtid="{D5CDD505-2E9C-101B-9397-08002B2CF9AE}" pid="7" name="_PreviousAdHocReviewCycleID">
    <vt:i4>-2013356909</vt:i4>
  </property>
  <property fmtid="{D5CDD505-2E9C-101B-9397-08002B2CF9AE}" pid="8" name="MSIP_Label_834ed4f5-eae4-40c7-82be-b1cdf720a1b9_Enabled">
    <vt:lpwstr>true</vt:lpwstr>
  </property>
  <property fmtid="{D5CDD505-2E9C-101B-9397-08002B2CF9AE}" pid="9" name="MSIP_Label_834ed4f5-eae4-40c7-82be-b1cdf720a1b9_SetDate">
    <vt:lpwstr>2023-07-27T12:02:51Z</vt:lpwstr>
  </property>
  <property fmtid="{D5CDD505-2E9C-101B-9397-08002B2CF9AE}" pid="10" name="MSIP_Label_834ed4f5-eae4-40c7-82be-b1cdf720a1b9_Method">
    <vt:lpwstr>Standard</vt:lpwstr>
  </property>
  <property fmtid="{D5CDD505-2E9C-101B-9397-08002B2CF9AE}" pid="11" name="MSIP_Label_834ed4f5-eae4-40c7-82be-b1cdf720a1b9_Name">
    <vt:lpwstr>Unclassified - Non classifié</vt:lpwstr>
  </property>
  <property fmtid="{D5CDD505-2E9C-101B-9397-08002B2CF9AE}" pid="12" name="MSIP_Label_834ed4f5-eae4-40c7-82be-b1cdf720a1b9_SiteId">
    <vt:lpwstr>e0d54a3c-7bbe-4a64-9d46-f9f84a41c833</vt:lpwstr>
  </property>
  <property fmtid="{D5CDD505-2E9C-101B-9397-08002B2CF9AE}" pid="13" name="MSIP_Label_834ed4f5-eae4-40c7-82be-b1cdf720a1b9_ActionId">
    <vt:lpwstr>fc0590bd-02ec-4d3f-87b8-a7581a50d86b</vt:lpwstr>
  </property>
  <property fmtid="{D5CDD505-2E9C-101B-9397-08002B2CF9AE}" pid="14" name="MSIP_Label_834ed4f5-eae4-40c7-82be-b1cdf720a1b9_ContentBits">
    <vt:lpwstr>0</vt:lpwstr>
  </property>
</Properties>
</file>