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notesSlides/notesSlide25.xml" ContentType="application/vnd.openxmlformats-officedocument.presentationml.notesSlide+xml"/>
  <Override PartName="/ppt/tags/tag7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17" r:id="rId2"/>
  </p:sldMasterIdLst>
  <p:notesMasterIdLst>
    <p:notesMasterId r:id="rId53"/>
  </p:notesMasterIdLst>
  <p:handoutMasterIdLst>
    <p:handoutMasterId r:id="rId54"/>
  </p:handoutMasterIdLst>
  <p:sldIdLst>
    <p:sldId id="256" r:id="rId3"/>
    <p:sldId id="367" r:id="rId4"/>
    <p:sldId id="376" r:id="rId5"/>
    <p:sldId id="377" r:id="rId6"/>
    <p:sldId id="378" r:id="rId7"/>
    <p:sldId id="379" r:id="rId8"/>
    <p:sldId id="380" r:id="rId9"/>
    <p:sldId id="316" r:id="rId10"/>
    <p:sldId id="381" r:id="rId11"/>
    <p:sldId id="267" r:id="rId12"/>
    <p:sldId id="382" r:id="rId13"/>
    <p:sldId id="384" r:id="rId14"/>
    <p:sldId id="385" r:id="rId15"/>
    <p:sldId id="386" r:id="rId16"/>
    <p:sldId id="388" r:id="rId17"/>
    <p:sldId id="389" r:id="rId18"/>
    <p:sldId id="391" r:id="rId19"/>
    <p:sldId id="392" r:id="rId20"/>
    <p:sldId id="393" r:id="rId21"/>
    <p:sldId id="275" r:id="rId22"/>
    <p:sldId id="394" r:id="rId23"/>
    <p:sldId id="395" r:id="rId24"/>
    <p:sldId id="396" r:id="rId25"/>
    <p:sldId id="280" r:id="rId26"/>
    <p:sldId id="397" r:id="rId27"/>
    <p:sldId id="306" r:id="rId28"/>
    <p:sldId id="398" r:id="rId29"/>
    <p:sldId id="399" r:id="rId30"/>
    <p:sldId id="400" r:id="rId31"/>
    <p:sldId id="401" r:id="rId32"/>
    <p:sldId id="402" r:id="rId33"/>
    <p:sldId id="288" r:id="rId34"/>
    <p:sldId id="403" r:id="rId35"/>
    <p:sldId id="289" r:id="rId36"/>
    <p:sldId id="368" r:id="rId37"/>
    <p:sldId id="410" r:id="rId38"/>
    <p:sldId id="404" r:id="rId39"/>
    <p:sldId id="405" r:id="rId40"/>
    <p:sldId id="412" r:id="rId41"/>
    <p:sldId id="407" r:id="rId42"/>
    <p:sldId id="295" r:id="rId43"/>
    <p:sldId id="408" r:id="rId44"/>
    <p:sldId id="406" r:id="rId45"/>
    <p:sldId id="409" r:id="rId46"/>
    <p:sldId id="301" r:id="rId47"/>
    <p:sldId id="299" r:id="rId48"/>
    <p:sldId id="300" r:id="rId49"/>
    <p:sldId id="371" r:id="rId50"/>
    <p:sldId id="413" r:id="rId51"/>
    <p:sldId id="298" r:id="rId52"/>
  </p:sldIdLst>
  <p:sldSz cx="12192000" cy="6858000"/>
  <p:notesSz cx="7315200" cy="96012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e Leblanc (D)" initials="SL(" lastIdx="73" clrIdx="0">
    <p:extLst>
      <p:ext uri="{19B8F6BF-5375-455C-9EA6-DF929625EA0E}">
        <p15:presenceInfo xmlns:p15="http://schemas.microsoft.com/office/powerpoint/2012/main" userId="S::Serge.Leblanc2@tpsgc-pwgsc.gc.ca::1cf52f8e-1889-4657-b087-fc183fb5442d" providerId="AD"/>
      </p:ext>
    </p:extLst>
  </p:cmAuthor>
  <p:cmAuthor id="2" name="Jodi Wilks" initials="JW" lastIdx="13" clrIdx="1">
    <p:extLst>
      <p:ext uri="{19B8F6BF-5375-455C-9EA6-DF929625EA0E}">
        <p15:presenceInfo xmlns:p15="http://schemas.microsoft.com/office/powerpoint/2012/main" userId="S::Jodi.Wilks@tpsgc-pwgsc.gc.ca::29eee0c6-ef5c-407b-bcfa-01de8cf38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7C85"/>
    <a:srgbClr val="1C2B34"/>
    <a:srgbClr val="82B898"/>
    <a:srgbClr val="6FA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19" autoAdjust="0"/>
    <p:restoredTop sz="82918" autoAdjust="0"/>
  </p:normalViewPr>
  <p:slideViewPr>
    <p:cSldViewPr snapToGrid="0">
      <p:cViewPr varScale="1">
        <p:scale>
          <a:sx n="102" d="100"/>
          <a:sy n="102" d="100"/>
        </p:scale>
        <p:origin x="132" y="174"/>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rque, Felix (SPAC/PSPC)" userId="7a91f95c-a834-4b92-b1b1-1c9d8b00a31f" providerId="ADAL" clId="{A40E595A-6211-4AE8-8452-A3E11C4C1A40}"/>
    <pc:docChg chg="modSld">
      <pc:chgData name="Bourque, Felix (SPAC/PSPC)" userId="7a91f95c-a834-4b92-b1b1-1c9d8b00a31f" providerId="ADAL" clId="{A40E595A-6211-4AE8-8452-A3E11C4C1A40}" dt="2023-05-25T11:53:04.729" v="13" actId="20577"/>
      <pc:docMkLst>
        <pc:docMk/>
      </pc:docMkLst>
      <pc:sldChg chg="modSp mod">
        <pc:chgData name="Bourque, Felix (SPAC/PSPC)" userId="7a91f95c-a834-4b92-b1b1-1c9d8b00a31f" providerId="ADAL" clId="{A40E595A-6211-4AE8-8452-A3E11C4C1A40}" dt="2023-05-25T11:53:04.729" v="13" actId="20577"/>
        <pc:sldMkLst>
          <pc:docMk/>
          <pc:sldMk cId="1450791393" sldId="256"/>
        </pc:sldMkLst>
        <pc:spChg chg="mod">
          <ac:chgData name="Bourque, Felix (SPAC/PSPC)" userId="7a91f95c-a834-4b92-b1b1-1c9d8b00a31f" providerId="ADAL" clId="{A40E595A-6211-4AE8-8452-A3E11C4C1A40}" dt="2023-05-25T11:53:04.729" v="13" actId="20577"/>
          <ac:spMkLst>
            <pc:docMk/>
            <pc:sldMk cId="1450791393" sldId="256"/>
            <ac:spMk id="4" creationId="{6BB4E0D5-4A64-47AA-B54C-62BC08B503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FC28A-9A78-4F1B-8B77-7611A61C1E63}" type="doc">
      <dgm:prSet loTypeId="urn:microsoft.com/office/officeart/2009/3/layout/PlusandMinus" loCatId="relationship" qsTypeId="urn:microsoft.com/office/officeart/2005/8/quickstyle/simple1" qsCatId="simple" csTypeId="urn:microsoft.com/office/officeart/2005/8/colors/colorful3" csCatId="colorful" phldr="1"/>
      <dgm:spPr/>
      <dgm:t>
        <a:bodyPr/>
        <a:lstStyle/>
        <a:p>
          <a:endParaRPr lang="en-CA"/>
        </a:p>
      </dgm:t>
    </dgm:pt>
    <dgm:pt modelId="{402BE9B9-0F68-4C27-BBA5-DC2BC8F380E1}">
      <dgm:prSet phldrT="[Text]" custT="1"/>
      <dgm:spPr/>
      <dgm:t>
        <a:bodyPr/>
        <a:lstStyle/>
        <a:p>
          <a:r>
            <a:rPr lang="fr-CA" sz="1600" dirty="0"/>
            <a:t>Le </a:t>
          </a:r>
          <a:r>
            <a:rPr lang="fr-CA" sz="1600" b="1" dirty="0"/>
            <a:t>montant forfaitaire </a:t>
          </a:r>
          <a:r>
            <a:rPr lang="fr-CA" sz="1600" dirty="0"/>
            <a:t>correspond au plus élevé des montants suivants :</a:t>
          </a:r>
        </a:p>
        <a:p>
          <a:r>
            <a:rPr lang="fr-CA" sz="1600" dirty="0"/>
            <a:t>remboursement des cotisations avec intérêts</a:t>
          </a:r>
        </a:p>
        <a:p>
          <a:r>
            <a:rPr lang="fr-CA" sz="1600" b="1" dirty="0"/>
            <a:t>ou</a:t>
          </a:r>
        </a:p>
        <a:p>
          <a:r>
            <a:rPr lang="fr-CA" sz="1600" dirty="0"/>
            <a:t>cinq ans de pension non réduite</a:t>
          </a:r>
          <a:endParaRPr lang="en-CA" sz="1600" dirty="0"/>
        </a:p>
      </dgm:t>
    </dgm:pt>
    <dgm:pt modelId="{855DEA38-DCC5-418C-AAE9-D170400C0329}" type="parTrans" cxnId="{47C50B13-D4F0-4078-8B92-8BF7524F5CA7}">
      <dgm:prSet/>
      <dgm:spPr/>
      <dgm:t>
        <a:bodyPr/>
        <a:lstStyle/>
        <a:p>
          <a:endParaRPr lang="en-CA"/>
        </a:p>
      </dgm:t>
    </dgm:pt>
    <dgm:pt modelId="{FF01BA27-CF36-4A0B-9037-D2197A19FA53}" type="sibTrans" cxnId="{47C50B13-D4F0-4078-8B92-8BF7524F5CA7}">
      <dgm:prSet/>
      <dgm:spPr/>
      <dgm:t>
        <a:bodyPr/>
        <a:lstStyle/>
        <a:p>
          <a:endParaRPr lang="en-CA"/>
        </a:p>
      </dgm:t>
    </dgm:pt>
    <dgm:pt modelId="{64336A78-2BCE-464C-8D44-9DCBB0965F18}">
      <dgm:prSet phldrT="[Text]" custT="1"/>
      <dgm:spPr/>
      <dgm:t>
        <a:bodyPr/>
        <a:lstStyle/>
        <a:p>
          <a:r>
            <a:rPr lang="fr-CA" sz="1600" b="1" dirty="0"/>
            <a:t>Moins</a:t>
          </a:r>
          <a:r>
            <a:rPr lang="fr-CA" sz="1600" dirty="0"/>
            <a:t> </a:t>
          </a:r>
        </a:p>
        <a:p>
          <a:r>
            <a:rPr lang="fr-CA" sz="1600" dirty="0"/>
            <a:t>toute somme déjà versée au titre de la pension</a:t>
          </a:r>
          <a:endParaRPr lang="en-CA" sz="1600" dirty="0"/>
        </a:p>
      </dgm:t>
    </dgm:pt>
    <dgm:pt modelId="{B9D5DB90-1DD0-4199-B4E4-FD386B4A4681}" type="parTrans" cxnId="{7D336F27-8CF6-4E1D-96F4-8F130DDA1E88}">
      <dgm:prSet/>
      <dgm:spPr/>
      <dgm:t>
        <a:bodyPr/>
        <a:lstStyle/>
        <a:p>
          <a:endParaRPr lang="en-CA"/>
        </a:p>
      </dgm:t>
    </dgm:pt>
    <dgm:pt modelId="{5E40EE6D-4535-4922-93EB-4DAED2F0A5D9}" type="sibTrans" cxnId="{7D336F27-8CF6-4E1D-96F4-8F130DDA1E88}">
      <dgm:prSet/>
      <dgm:spPr/>
      <dgm:t>
        <a:bodyPr/>
        <a:lstStyle/>
        <a:p>
          <a:endParaRPr lang="en-CA"/>
        </a:p>
      </dgm:t>
    </dgm:pt>
    <dgm:pt modelId="{84F064D3-FF46-44AC-954F-B07A9F6D40BE}" type="pres">
      <dgm:prSet presAssocID="{C5FFC28A-9A78-4F1B-8B77-7611A61C1E63}" presName="Name0" presStyleCnt="0">
        <dgm:presLayoutVars>
          <dgm:chMax val="2"/>
          <dgm:chPref val="2"/>
          <dgm:dir/>
          <dgm:animOne/>
          <dgm:resizeHandles val="exact"/>
        </dgm:presLayoutVars>
      </dgm:prSet>
      <dgm:spPr/>
    </dgm:pt>
    <dgm:pt modelId="{B815D282-745A-4F2C-AAE0-1EFF6E8E1C56}" type="pres">
      <dgm:prSet presAssocID="{C5FFC28A-9A78-4F1B-8B77-7611A61C1E63}" presName="Background" presStyleLbl="bgImgPlace1" presStyleIdx="0" presStyleCnt="1" custScaleX="190844" custScaleY="115175" custLinFactNeighborX="1926" custLinFactNeighborY="-7842"/>
      <dgm:spPr/>
    </dgm:pt>
    <dgm:pt modelId="{757BCAEC-D6C9-4EEF-B7C1-0A85D72A6BED}" type="pres">
      <dgm:prSet presAssocID="{C5FFC28A-9A78-4F1B-8B77-7611A61C1E63}" presName="ParentText1" presStyleLbl="revTx" presStyleIdx="0" presStyleCnt="2" custScaleX="183277" custScaleY="99128" custLinFactNeighborX="-32868" custLinFactNeighborY="-4534">
        <dgm:presLayoutVars>
          <dgm:chMax val="0"/>
          <dgm:chPref val="0"/>
          <dgm:bulletEnabled val="1"/>
        </dgm:presLayoutVars>
      </dgm:prSet>
      <dgm:spPr/>
    </dgm:pt>
    <dgm:pt modelId="{C015EC8B-DB93-48B8-B496-19FC70BC2610}" type="pres">
      <dgm:prSet presAssocID="{C5FFC28A-9A78-4F1B-8B77-7611A61C1E63}" presName="ParentText2" presStyleLbl="revTx" presStyleIdx="1" presStyleCnt="2" custScaleX="166272" custScaleY="101669" custLinFactNeighborX="52861" custLinFactNeighborY="-7053">
        <dgm:presLayoutVars>
          <dgm:chMax val="0"/>
          <dgm:chPref val="0"/>
          <dgm:bulletEnabled val="1"/>
        </dgm:presLayoutVars>
      </dgm:prSet>
      <dgm:spPr/>
    </dgm:pt>
    <dgm:pt modelId="{81F3BCE9-98C7-495A-A133-72EAF7C4EE0A}" type="pres">
      <dgm:prSet presAssocID="{C5FFC28A-9A78-4F1B-8B77-7611A61C1E63}" presName="Plus" presStyleLbl="alignNode1" presStyleIdx="0" presStyleCnt="2" custScaleX="92960" custScaleY="92960" custLinFactX="-84054" custLinFactNeighborX="-100000" custLinFactNeighborY="2266"/>
      <dgm:spPr/>
    </dgm:pt>
    <dgm:pt modelId="{68F361FE-7051-4747-BEA4-A5CB72A9931C}" type="pres">
      <dgm:prSet presAssocID="{C5FFC28A-9A78-4F1B-8B77-7611A61C1E63}" presName="Minus" presStyleLbl="alignNode1" presStyleIdx="1" presStyleCnt="2" custScaleX="98770" custLinFactX="97892" custLinFactNeighborX="100000" custLinFactNeighborY="9390"/>
      <dgm:spPr/>
    </dgm:pt>
    <dgm:pt modelId="{77870207-2114-45D1-B242-0D7770555266}" type="pres">
      <dgm:prSet presAssocID="{C5FFC28A-9A78-4F1B-8B77-7611A61C1E63}" presName="Divider" presStyleLbl="parChTrans1D1" presStyleIdx="0" presStyleCnt="1" custLinFactX="17882102" custLinFactNeighborX="17900000" custLinFactNeighborY="-13889"/>
      <dgm:spPr/>
    </dgm:pt>
  </dgm:ptLst>
  <dgm:cxnLst>
    <dgm:cxn modelId="{47C50B13-D4F0-4078-8B92-8BF7524F5CA7}" srcId="{C5FFC28A-9A78-4F1B-8B77-7611A61C1E63}" destId="{402BE9B9-0F68-4C27-BBA5-DC2BC8F380E1}" srcOrd="0" destOrd="0" parTransId="{855DEA38-DCC5-418C-AAE9-D170400C0329}" sibTransId="{FF01BA27-CF36-4A0B-9037-D2197A19FA53}"/>
    <dgm:cxn modelId="{7D336F27-8CF6-4E1D-96F4-8F130DDA1E88}" srcId="{C5FFC28A-9A78-4F1B-8B77-7611A61C1E63}" destId="{64336A78-2BCE-464C-8D44-9DCBB0965F18}" srcOrd="1" destOrd="0" parTransId="{B9D5DB90-1DD0-4199-B4E4-FD386B4A4681}" sibTransId="{5E40EE6D-4535-4922-93EB-4DAED2F0A5D9}"/>
    <dgm:cxn modelId="{700A6B8B-FC22-42C6-A9F8-06BA2B723534}" type="presOf" srcId="{C5FFC28A-9A78-4F1B-8B77-7611A61C1E63}" destId="{84F064D3-FF46-44AC-954F-B07A9F6D40BE}" srcOrd="0" destOrd="0" presId="urn:microsoft.com/office/officeart/2009/3/layout/PlusandMinus"/>
    <dgm:cxn modelId="{606D45B0-DB38-4D8B-B9CA-93A9705BA3EC}" type="presOf" srcId="{402BE9B9-0F68-4C27-BBA5-DC2BC8F380E1}" destId="{757BCAEC-D6C9-4EEF-B7C1-0A85D72A6BED}" srcOrd="0" destOrd="0" presId="urn:microsoft.com/office/officeart/2009/3/layout/PlusandMinus"/>
    <dgm:cxn modelId="{FBAF23FC-9DB4-40D7-96CB-12F3D088169F}" type="presOf" srcId="{64336A78-2BCE-464C-8D44-9DCBB0965F18}" destId="{C015EC8B-DB93-48B8-B496-19FC70BC2610}" srcOrd="0" destOrd="0" presId="urn:microsoft.com/office/officeart/2009/3/layout/PlusandMinus"/>
    <dgm:cxn modelId="{D49DD02D-F049-4932-976D-F6EC3E096EA0}" type="presParOf" srcId="{84F064D3-FF46-44AC-954F-B07A9F6D40BE}" destId="{B815D282-745A-4F2C-AAE0-1EFF6E8E1C56}" srcOrd="0" destOrd="0" presId="urn:microsoft.com/office/officeart/2009/3/layout/PlusandMinus"/>
    <dgm:cxn modelId="{66122838-8992-4611-9C89-7CE4721C864C}" type="presParOf" srcId="{84F064D3-FF46-44AC-954F-B07A9F6D40BE}" destId="{757BCAEC-D6C9-4EEF-B7C1-0A85D72A6BED}" srcOrd="1" destOrd="0" presId="urn:microsoft.com/office/officeart/2009/3/layout/PlusandMinus"/>
    <dgm:cxn modelId="{33349AF7-F25A-42E8-BFBE-CE5003E71EB8}" type="presParOf" srcId="{84F064D3-FF46-44AC-954F-B07A9F6D40BE}" destId="{C015EC8B-DB93-48B8-B496-19FC70BC2610}" srcOrd="2" destOrd="0" presId="urn:microsoft.com/office/officeart/2009/3/layout/PlusandMinus"/>
    <dgm:cxn modelId="{ED4D891A-23D6-41DF-8728-893BB1633A74}" type="presParOf" srcId="{84F064D3-FF46-44AC-954F-B07A9F6D40BE}" destId="{81F3BCE9-98C7-495A-A133-72EAF7C4EE0A}" srcOrd="3" destOrd="0" presId="urn:microsoft.com/office/officeart/2009/3/layout/PlusandMinus"/>
    <dgm:cxn modelId="{E40FFB44-A8C0-42E2-9301-F897D005E6FB}" type="presParOf" srcId="{84F064D3-FF46-44AC-954F-B07A9F6D40BE}" destId="{68F361FE-7051-4747-BEA4-A5CB72A9931C}" srcOrd="4" destOrd="0" presId="urn:microsoft.com/office/officeart/2009/3/layout/PlusandMinus"/>
    <dgm:cxn modelId="{780290AF-3A9D-4FDE-9788-2818EC6FBAFD}" type="presParOf" srcId="{84F064D3-FF46-44AC-954F-B07A9F6D40BE}" destId="{77870207-2114-45D1-B242-0D7770555266}"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5D282-745A-4F2C-AAE0-1EFF6E8E1C56}">
      <dsp:nvSpPr>
        <dsp:cNvPr id="0" name=""/>
        <dsp:cNvSpPr/>
      </dsp:nvSpPr>
      <dsp:spPr>
        <a:xfrm>
          <a:off x="266934" y="23988"/>
          <a:ext cx="8104874" cy="2527803"/>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7BCAEC-D6C9-4EEF-B7C1-0A85D72A6BED}">
      <dsp:nvSpPr>
        <dsp:cNvPr id="0" name=""/>
        <dsp:cNvSpPr/>
      </dsp:nvSpPr>
      <dsp:spPr>
        <a:xfrm>
          <a:off x="771719" y="542362"/>
          <a:ext cx="3614413" cy="186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fr-CA" sz="1600" kern="1200" dirty="0"/>
            <a:t>Le </a:t>
          </a:r>
          <a:r>
            <a:rPr lang="fr-CA" sz="1600" b="1" kern="1200" dirty="0"/>
            <a:t>montant forfaitaire </a:t>
          </a:r>
          <a:r>
            <a:rPr lang="fr-CA" sz="1600" kern="1200" dirty="0"/>
            <a:t>correspond au plus élevé des montants suivants :</a:t>
          </a:r>
        </a:p>
        <a:p>
          <a:pPr marL="0" lvl="0" indent="0" algn="l" defTabSz="711200">
            <a:lnSpc>
              <a:spcPct val="90000"/>
            </a:lnSpc>
            <a:spcBef>
              <a:spcPct val="0"/>
            </a:spcBef>
            <a:spcAft>
              <a:spcPct val="35000"/>
            </a:spcAft>
            <a:buNone/>
          </a:pPr>
          <a:r>
            <a:rPr lang="fr-CA" sz="1600" kern="1200" dirty="0"/>
            <a:t>remboursement des cotisations avec intérêts</a:t>
          </a:r>
        </a:p>
        <a:p>
          <a:pPr marL="0" lvl="0" indent="0" algn="l" defTabSz="711200">
            <a:lnSpc>
              <a:spcPct val="90000"/>
            </a:lnSpc>
            <a:spcBef>
              <a:spcPct val="0"/>
            </a:spcBef>
            <a:spcAft>
              <a:spcPct val="35000"/>
            </a:spcAft>
            <a:buNone/>
          </a:pPr>
          <a:r>
            <a:rPr lang="fr-CA" sz="1600" b="1" kern="1200" dirty="0"/>
            <a:t>ou</a:t>
          </a:r>
        </a:p>
        <a:p>
          <a:pPr marL="0" lvl="0" indent="0" algn="l" defTabSz="711200">
            <a:lnSpc>
              <a:spcPct val="90000"/>
            </a:lnSpc>
            <a:spcBef>
              <a:spcPct val="0"/>
            </a:spcBef>
            <a:spcAft>
              <a:spcPct val="35000"/>
            </a:spcAft>
            <a:buNone/>
          </a:pPr>
          <a:r>
            <a:rPr lang="fr-CA" sz="1600" kern="1200" dirty="0"/>
            <a:t>cinq ans de pension non réduite</a:t>
          </a:r>
          <a:endParaRPr lang="en-CA" sz="1600" kern="1200" dirty="0"/>
        </a:p>
      </dsp:txBody>
      <dsp:txXfrm>
        <a:off x="771719" y="542362"/>
        <a:ext cx="3614413" cy="1861209"/>
      </dsp:txXfrm>
    </dsp:sp>
    <dsp:sp modelId="{C015EC8B-DB93-48B8-B496-19FC70BC2610}">
      <dsp:nvSpPr>
        <dsp:cNvPr id="0" name=""/>
        <dsp:cNvSpPr/>
      </dsp:nvSpPr>
      <dsp:spPr>
        <a:xfrm>
          <a:off x="4646100" y="471211"/>
          <a:ext cx="3279057" cy="190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fr-CA" sz="1600" b="1" kern="1200" dirty="0"/>
            <a:t>Moins</a:t>
          </a:r>
          <a:r>
            <a:rPr lang="fr-CA" sz="1600" kern="1200" dirty="0"/>
            <a:t> </a:t>
          </a:r>
        </a:p>
        <a:p>
          <a:pPr marL="0" lvl="0" indent="0" algn="l" defTabSz="711200">
            <a:lnSpc>
              <a:spcPct val="90000"/>
            </a:lnSpc>
            <a:spcBef>
              <a:spcPct val="0"/>
            </a:spcBef>
            <a:spcAft>
              <a:spcPct val="35000"/>
            </a:spcAft>
            <a:buNone/>
          </a:pPr>
          <a:r>
            <a:rPr lang="fr-CA" sz="1600" kern="1200" dirty="0"/>
            <a:t>toute somme déjà versée au titre de la pension</a:t>
          </a:r>
          <a:endParaRPr lang="en-CA" sz="1600" kern="1200" dirty="0"/>
        </a:p>
      </dsp:txBody>
      <dsp:txXfrm>
        <a:off x="4646100" y="471211"/>
        <a:ext cx="3279057" cy="1908919"/>
      </dsp:txXfrm>
    </dsp:sp>
    <dsp:sp modelId="{81F3BCE9-98C7-495A-A133-72EAF7C4EE0A}">
      <dsp:nvSpPr>
        <dsp:cNvPr id="0" name=""/>
        <dsp:cNvSpPr/>
      </dsp:nvSpPr>
      <dsp:spPr>
        <a:xfrm>
          <a:off x="176663" y="-28575"/>
          <a:ext cx="771424" cy="771424"/>
        </a:xfrm>
        <a:prstGeom prst="plus">
          <a:avLst>
            <a:gd name="adj" fmla="val 328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361FE-7051-4747-BEA4-A5CB72A9931C}">
      <dsp:nvSpPr>
        <dsp:cNvPr id="0" name=""/>
        <dsp:cNvSpPr/>
      </dsp:nvSpPr>
      <dsp:spPr>
        <a:xfrm>
          <a:off x="7325634" y="246974"/>
          <a:ext cx="771424" cy="267652"/>
        </a:xfrm>
        <a:prstGeom prst="rect">
          <a:avLst/>
        </a:prstGeom>
        <a:solidFill>
          <a:schemeClr val="accent3">
            <a:hueOff val="-19073478"/>
            <a:satOff val="40449"/>
            <a:lumOff val="0"/>
            <a:alphaOff val="0"/>
          </a:schemeClr>
        </a:solidFill>
        <a:ln w="12700" cap="flat" cmpd="sng" algn="ctr">
          <a:solidFill>
            <a:schemeClr val="accent3">
              <a:hueOff val="-19073478"/>
              <a:satOff val="40449"/>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70207-2114-45D1-B242-0D7770555266}">
      <dsp:nvSpPr>
        <dsp:cNvPr id="0" name=""/>
        <dsp:cNvSpPr/>
      </dsp:nvSpPr>
      <dsp:spPr>
        <a:xfrm>
          <a:off x="4412245" y="374253"/>
          <a:ext cx="488" cy="179327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A60D3C9-FD5A-4B8C-9A78-ADB38FD696FA}" type="datetimeFigureOut">
              <a:rPr lang="en-CA" smtClean="0"/>
              <a:t>2023-07-28</a:t>
            </a:fld>
            <a:endParaRPr lang="en-CA"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57116E6-72FF-4AFE-BA3E-8F986C75351B}" type="slidenum">
              <a:rPr lang="en-CA" smtClean="0"/>
              <a:t>‹#›</a:t>
            </a:fld>
            <a:endParaRPr lang="en-CA" dirty="0"/>
          </a:p>
        </p:txBody>
      </p:sp>
    </p:spTree>
    <p:extLst>
      <p:ext uri="{BB962C8B-B14F-4D97-AF65-F5344CB8AC3E}">
        <p14:creationId xmlns:p14="http://schemas.microsoft.com/office/powerpoint/2010/main" val="5913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D262D1-0D2C-40B7-AE33-750F0ED4E365}" type="datetimeFigureOut">
              <a:rPr lang="en-CA" smtClean="0"/>
              <a:t>2023-07-28</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42CD71-78E9-4EEC-9C27-F8D7830BA436}" type="slidenum">
              <a:rPr lang="en-CA" smtClean="0"/>
              <a:t>‹#›</a:t>
            </a:fld>
            <a:endParaRPr lang="en-CA" dirty="0"/>
          </a:p>
        </p:txBody>
      </p:sp>
    </p:spTree>
    <p:extLst>
      <p:ext uri="{BB962C8B-B14F-4D97-AF65-F5344CB8AC3E}">
        <p14:creationId xmlns:p14="http://schemas.microsoft.com/office/powerpoint/2010/main" val="142975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42CD71-78E9-4EEC-9C27-F8D7830BA436}" type="slidenum">
              <a:rPr lang="en-CA" smtClean="0"/>
              <a:t>1</a:t>
            </a:fld>
            <a:endParaRPr lang="en-CA" dirty="0"/>
          </a:p>
        </p:txBody>
      </p:sp>
    </p:spTree>
    <p:extLst>
      <p:ext uri="{BB962C8B-B14F-4D97-AF65-F5344CB8AC3E}">
        <p14:creationId xmlns:p14="http://schemas.microsoft.com/office/powerpoint/2010/main" val="2717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11</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4603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12</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24117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13</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88292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14</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1035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15</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77133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16</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48702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17</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42611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18</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73809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1300" dirty="0"/>
              <a:t>This option is often pursued when other employment occurs immediately after retirement from the government and will continue until age 60 (65 if group 2).</a:t>
            </a:r>
          </a:p>
          <a:p>
            <a:pPr lvl="1">
              <a:buFont typeface="Arial" panose="020B0604020202020204" pitchFamily="34" charset="0"/>
              <a:buChar char="•"/>
            </a:pPr>
            <a:r>
              <a:rPr lang="en-US" sz="1300" i="1" dirty="0"/>
              <a:t>Ex. Retirement at 53 and accept a position outside of the Federal Government (that is not in a Conflict of Interest) and continue to earn salary, at age 60 (65 if group 2), regardless of the other employment relationship, pension becomes payable</a:t>
            </a:r>
          </a:p>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19</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382263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22</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49903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2</a:t>
            </a:fld>
            <a:endParaRPr lang="en-CA"/>
          </a:p>
        </p:txBody>
      </p:sp>
    </p:spTree>
    <p:extLst>
      <p:ext uri="{BB962C8B-B14F-4D97-AF65-F5344CB8AC3E}">
        <p14:creationId xmlns:p14="http://schemas.microsoft.com/office/powerpoint/2010/main" val="284433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23</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80940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25</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418251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27</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150466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28</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90488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29</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517739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30</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38458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33</a:t>
            </a:fld>
            <a:endParaRPr lang="en-CA" dirty="0"/>
          </a:p>
        </p:txBody>
      </p:sp>
    </p:spTree>
    <p:extLst>
      <p:ext uri="{BB962C8B-B14F-4D97-AF65-F5344CB8AC3E}">
        <p14:creationId xmlns:p14="http://schemas.microsoft.com/office/powerpoint/2010/main" val="160036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42CD71-78E9-4EEC-9C27-F8D7830BA436}" type="slidenum">
              <a:rPr lang="en-CA" smtClean="0"/>
              <a:t>35</a:t>
            </a:fld>
            <a:endParaRPr lang="en-CA"/>
          </a:p>
        </p:txBody>
      </p:sp>
    </p:spTree>
    <p:extLst>
      <p:ext uri="{BB962C8B-B14F-4D97-AF65-F5344CB8AC3E}">
        <p14:creationId xmlns:p14="http://schemas.microsoft.com/office/powerpoint/2010/main" val="3923087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36</a:t>
            </a:fld>
            <a:endParaRPr lang="en-CA" dirty="0"/>
          </a:p>
        </p:txBody>
      </p:sp>
    </p:spTree>
    <p:extLst>
      <p:ext uri="{BB962C8B-B14F-4D97-AF65-F5344CB8AC3E}">
        <p14:creationId xmlns:p14="http://schemas.microsoft.com/office/powerpoint/2010/main" val="2425734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37</a:t>
            </a:fld>
            <a:endParaRPr lang="en-CA">
              <a:solidFill>
                <a:prstClr val="black"/>
              </a:solidFill>
              <a:latin typeface="Calibri" panose="020F0502020204030204"/>
            </a:endParaRPr>
          </a:p>
        </p:txBody>
      </p:sp>
    </p:spTree>
    <p:extLst>
      <p:ext uri="{BB962C8B-B14F-4D97-AF65-F5344CB8AC3E}">
        <p14:creationId xmlns:p14="http://schemas.microsoft.com/office/powerpoint/2010/main" val="350835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3</a:t>
            </a:fld>
            <a:endParaRPr lang="en-CA"/>
          </a:p>
        </p:txBody>
      </p:sp>
    </p:spTree>
    <p:extLst>
      <p:ext uri="{BB962C8B-B14F-4D97-AF65-F5344CB8AC3E}">
        <p14:creationId xmlns:p14="http://schemas.microsoft.com/office/powerpoint/2010/main" val="2984190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38</a:t>
            </a:fld>
            <a:endParaRPr lang="en-CA">
              <a:solidFill>
                <a:prstClr val="black"/>
              </a:solidFill>
              <a:latin typeface="Calibri" panose="020F0502020204030204"/>
            </a:endParaRPr>
          </a:p>
        </p:txBody>
      </p:sp>
    </p:spTree>
    <p:extLst>
      <p:ext uri="{BB962C8B-B14F-4D97-AF65-F5344CB8AC3E}">
        <p14:creationId xmlns:p14="http://schemas.microsoft.com/office/powerpoint/2010/main" val="331775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40</a:t>
            </a:fld>
            <a:endParaRPr lang="en-CA">
              <a:solidFill>
                <a:prstClr val="black"/>
              </a:solidFill>
              <a:latin typeface="Calibri" panose="020F0502020204030204"/>
            </a:endParaRPr>
          </a:p>
        </p:txBody>
      </p:sp>
    </p:spTree>
    <p:extLst>
      <p:ext uri="{BB962C8B-B14F-4D97-AF65-F5344CB8AC3E}">
        <p14:creationId xmlns:p14="http://schemas.microsoft.com/office/powerpoint/2010/main" val="1532804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42</a:t>
            </a:fld>
            <a:endParaRPr lang="en-CA">
              <a:solidFill>
                <a:prstClr val="black"/>
              </a:solidFill>
              <a:latin typeface="Calibri" panose="020F0502020204030204"/>
            </a:endParaRPr>
          </a:p>
        </p:txBody>
      </p:sp>
    </p:spTree>
    <p:extLst>
      <p:ext uri="{BB962C8B-B14F-4D97-AF65-F5344CB8AC3E}">
        <p14:creationId xmlns:p14="http://schemas.microsoft.com/office/powerpoint/2010/main" val="3426550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42CD71-78E9-4EEC-9C27-F8D7830BA436}" type="slidenum">
              <a:rPr lang="en-CA" smtClean="0"/>
              <a:t>44</a:t>
            </a:fld>
            <a:endParaRPr lang="en-CA" dirty="0"/>
          </a:p>
        </p:txBody>
      </p:sp>
    </p:spTree>
    <p:extLst>
      <p:ext uri="{BB962C8B-B14F-4D97-AF65-F5344CB8AC3E}">
        <p14:creationId xmlns:p14="http://schemas.microsoft.com/office/powerpoint/2010/main" val="2450957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42CD71-78E9-4EEC-9C27-F8D7830BA436}" type="slidenum">
              <a:rPr lang="en-CA" smtClean="0"/>
              <a:t>46</a:t>
            </a:fld>
            <a:endParaRPr lang="en-CA" dirty="0"/>
          </a:p>
        </p:txBody>
      </p:sp>
    </p:spTree>
    <p:extLst>
      <p:ext uri="{BB962C8B-B14F-4D97-AF65-F5344CB8AC3E}">
        <p14:creationId xmlns:p14="http://schemas.microsoft.com/office/powerpoint/2010/main" val="160445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itchFamily="34" charset="0"/>
                <a:cs typeface="Arial" pitchFamily="34" charset="0"/>
              </a:rPr>
              <a:t>Ces informations de contact sont fournies pour les participants - il n'est pas destiné à être examiné dans le cadre de la présentation. Ceci est une liste de certains des contacts les plus souvent demandés en dehors du Centre des pensions.</a:t>
            </a:r>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48</a:t>
            </a:fld>
            <a:endParaRPr lang="en-CA" dirty="0"/>
          </a:p>
        </p:txBody>
      </p:sp>
    </p:spTree>
    <p:extLst>
      <p:ext uri="{BB962C8B-B14F-4D97-AF65-F5344CB8AC3E}">
        <p14:creationId xmlns:p14="http://schemas.microsoft.com/office/powerpoint/2010/main" val="1429234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42CD71-78E9-4EEC-9C27-F8D7830BA436}" type="slidenum">
              <a:rPr lang="en-CA" smtClean="0"/>
              <a:t>49</a:t>
            </a:fld>
            <a:endParaRPr lang="en-CA" dirty="0"/>
          </a:p>
        </p:txBody>
      </p:sp>
    </p:spTree>
    <p:extLst>
      <p:ext uri="{BB962C8B-B14F-4D97-AF65-F5344CB8AC3E}">
        <p14:creationId xmlns:p14="http://schemas.microsoft.com/office/powerpoint/2010/main" val="162033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4</a:t>
            </a:fld>
            <a:endParaRPr lang="en-CA"/>
          </a:p>
        </p:txBody>
      </p:sp>
    </p:spTree>
    <p:extLst>
      <p:ext uri="{BB962C8B-B14F-4D97-AF65-F5344CB8AC3E}">
        <p14:creationId xmlns:p14="http://schemas.microsoft.com/office/powerpoint/2010/main" val="59742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5</a:t>
            </a:fld>
            <a:endParaRPr lang="en-CA"/>
          </a:p>
        </p:txBody>
      </p:sp>
    </p:spTree>
    <p:extLst>
      <p:ext uri="{BB962C8B-B14F-4D97-AF65-F5344CB8AC3E}">
        <p14:creationId xmlns:p14="http://schemas.microsoft.com/office/powerpoint/2010/main" val="179743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6</a:t>
            </a:fld>
            <a:endParaRPr lang="en-CA"/>
          </a:p>
        </p:txBody>
      </p:sp>
    </p:spTree>
    <p:extLst>
      <p:ext uri="{BB962C8B-B14F-4D97-AF65-F5344CB8AC3E}">
        <p14:creationId xmlns:p14="http://schemas.microsoft.com/office/powerpoint/2010/main" val="365256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2CD71-78E9-4EEC-9C27-F8D7830BA436}" type="slidenum">
              <a:rPr lang="en-CA" smtClean="0"/>
              <a:t>7</a:t>
            </a:fld>
            <a:endParaRPr lang="en-CA" dirty="0"/>
          </a:p>
        </p:txBody>
      </p:sp>
    </p:spTree>
    <p:extLst>
      <p:ext uri="{BB962C8B-B14F-4D97-AF65-F5344CB8AC3E}">
        <p14:creationId xmlns:p14="http://schemas.microsoft.com/office/powerpoint/2010/main" val="300152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8</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93254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Current Max EX-01 $142,982 – last update expired March 31, 2022</a:t>
            </a:r>
          </a:p>
          <a:p>
            <a:endParaRPr lang="en-CA" dirty="0"/>
          </a:p>
        </p:txBody>
      </p:sp>
      <p:sp>
        <p:nvSpPr>
          <p:cNvPr id="4" name="Slide Number Placeholder 3"/>
          <p:cNvSpPr>
            <a:spLocks noGrp="1"/>
          </p:cNvSpPr>
          <p:nvPr>
            <p:ph type="sldNum" sz="quarter" idx="10"/>
          </p:nvPr>
        </p:nvSpPr>
        <p:spPr/>
        <p:txBody>
          <a:bodyPr/>
          <a:lstStyle/>
          <a:p>
            <a:pPr defTabSz="966612">
              <a:defRPr/>
            </a:pPr>
            <a:fld id="{5B42CD71-78E9-4EEC-9C27-F8D7830BA436}" type="slidenum">
              <a:rPr lang="en-CA">
                <a:solidFill>
                  <a:prstClr val="black"/>
                </a:solidFill>
                <a:latin typeface="Calibri" panose="020F0502020204030204"/>
              </a:rPr>
              <a:pPr defTabSz="966612">
                <a:defRPr/>
              </a:pPr>
              <a:t>9</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2564406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9255" y="636026"/>
            <a:ext cx="6426039" cy="1537470"/>
          </a:xfrm>
        </p:spPr>
        <p:txBody>
          <a:bodyPr anchor="t" anchorCtr="0">
            <a:noAutofit/>
          </a:bodyPr>
          <a:lstStyle>
            <a:lvl1pPr algn="r">
              <a:defRPr sz="4800" b="1" cap="small" baseline="0">
                <a:solidFill>
                  <a:srgbClr val="82B898"/>
                </a:solidFill>
              </a:defRPr>
            </a:lvl1pPr>
          </a:lstStyle>
          <a:p>
            <a:r>
              <a:rPr lang="en-US" dirty="0"/>
              <a:t>Title / </a:t>
            </a:r>
            <a:r>
              <a:rPr lang="en-US" dirty="0" err="1"/>
              <a:t>Titre</a:t>
            </a:r>
            <a:endParaRPr lang="en-US" dirty="0"/>
          </a:p>
        </p:txBody>
      </p:sp>
      <p:sp>
        <p:nvSpPr>
          <p:cNvPr id="3" name="Subtitle 2"/>
          <p:cNvSpPr>
            <a:spLocks noGrp="1"/>
          </p:cNvSpPr>
          <p:nvPr>
            <p:ph type="subTitle" idx="1" hasCustomPrompt="1"/>
          </p:nvPr>
        </p:nvSpPr>
        <p:spPr>
          <a:xfrm>
            <a:off x="3573518" y="2830877"/>
            <a:ext cx="6306207" cy="1636020"/>
          </a:xfrm>
        </p:spPr>
        <p:txBody>
          <a:bodyPr>
            <a:noAutofit/>
          </a:bodyPr>
          <a:lstStyle>
            <a:lvl1pPr marL="0" indent="0" algn="l">
              <a:buNone/>
              <a:defRPr sz="3600" b="1" cap="small" baseline="0">
                <a:solidFill>
                  <a:srgbClr val="6FA5C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Sous-</a:t>
            </a:r>
            <a:r>
              <a:rPr lang="en-US" dirty="0" err="1"/>
              <a:t>titre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470748"/>
            <a:ext cx="5549463" cy="387253"/>
          </a:xfrm>
          <a:prstGeom prst="rect">
            <a:avLst/>
          </a:prstGeom>
        </p:spPr>
      </p:pic>
    </p:spTree>
    <p:extLst>
      <p:ext uri="{BB962C8B-B14F-4D97-AF65-F5344CB8AC3E}">
        <p14:creationId xmlns:p14="http://schemas.microsoft.com/office/powerpoint/2010/main" val="129098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114097"/>
            <a:ext cx="10132605" cy="2386836"/>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214845" y="3517412"/>
            <a:ext cx="1013260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chemeClr val="accent1"/>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422208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114097"/>
            <a:ext cx="10132605" cy="2386836"/>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214845" y="3517412"/>
            <a:ext cx="1013260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chemeClr val="accent6"/>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43192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114097"/>
            <a:ext cx="10132605" cy="2386836"/>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214845" y="3517412"/>
            <a:ext cx="1013260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chemeClr val="accent3"/>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1083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847" y="489126"/>
            <a:ext cx="10138952" cy="86037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1484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6114" y="1825625"/>
            <a:ext cx="48876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61791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4846" y="355602"/>
            <a:ext cx="1014054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14848" y="1681163"/>
            <a:ext cx="47827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4848" y="2505075"/>
            <a:ext cx="478272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65763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52501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34497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190171" y="457200"/>
            <a:ext cx="3581855"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1190171" y="2057400"/>
            <a:ext cx="358185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20678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0171" y="457200"/>
            <a:ext cx="358185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90171" y="2057400"/>
            <a:ext cx="358185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68816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470748"/>
            <a:ext cx="5549463" cy="387253"/>
          </a:xfrm>
          <a:prstGeom prst="rect">
            <a:avLst/>
          </a:prstGeom>
        </p:spPr>
      </p:pic>
    </p:spTree>
    <p:extLst>
      <p:ext uri="{BB962C8B-B14F-4D97-AF65-F5344CB8AC3E}">
        <p14:creationId xmlns:p14="http://schemas.microsoft.com/office/powerpoint/2010/main" val="38735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889262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507345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33281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ALLY 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430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941" y="365127"/>
            <a:ext cx="10138955" cy="1325563"/>
          </a:xfrm>
        </p:spPr>
        <p:txBody>
          <a:bodyPr/>
          <a:lstStyle/>
          <a:p>
            <a:r>
              <a:rPr lang="en-US"/>
              <a:t>Click to edit Master title style</a:t>
            </a:r>
            <a:endParaRPr lang="en-CA"/>
          </a:p>
        </p:txBody>
      </p:sp>
    </p:spTree>
    <p:extLst>
      <p:ext uri="{BB962C8B-B14F-4D97-AF65-F5344CB8AC3E}">
        <p14:creationId xmlns:p14="http://schemas.microsoft.com/office/powerpoint/2010/main" val="3382803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941" y="365127"/>
            <a:ext cx="10138955" cy="1325563"/>
          </a:xfrm>
        </p:spPr>
        <p:txBody>
          <a:bodyPr/>
          <a:lstStyle/>
          <a:p>
            <a:r>
              <a:rPr lang="en-US"/>
              <a:t>Click to edit Master title style</a:t>
            </a:r>
            <a:endParaRPr lang="en-CA"/>
          </a:p>
        </p:txBody>
      </p:sp>
    </p:spTree>
    <p:extLst>
      <p:ext uri="{BB962C8B-B14F-4D97-AF65-F5344CB8AC3E}">
        <p14:creationId xmlns:p14="http://schemas.microsoft.com/office/powerpoint/2010/main" val="3862493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9565" y="888276"/>
            <a:ext cx="6021979" cy="1537470"/>
          </a:xfrm>
        </p:spPr>
        <p:txBody>
          <a:bodyPr anchor="t" anchorCtr="0">
            <a:noAutofit/>
          </a:bodyPr>
          <a:lstStyle>
            <a:lvl1pPr algn="r">
              <a:defRPr sz="3600" b="1" cap="small" baseline="0">
                <a:solidFill>
                  <a:srgbClr val="82B898"/>
                </a:solidFill>
              </a:defRPr>
            </a:lvl1pPr>
          </a:lstStyle>
          <a:p>
            <a:r>
              <a:rPr lang="en-US" dirty="0"/>
              <a:t>Title / </a:t>
            </a:r>
            <a:r>
              <a:rPr lang="en-US" dirty="0" err="1"/>
              <a:t>Titre</a:t>
            </a:r>
            <a:endParaRPr lang="en-US" dirty="0"/>
          </a:p>
        </p:txBody>
      </p:sp>
      <p:sp>
        <p:nvSpPr>
          <p:cNvPr id="3" name="Subtitle 2"/>
          <p:cNvSpPr>
            <a:spLocks noGrp="1"/>
          </p:cNvSpPr>
          <p:nvPr>
            <p:ph type="subTitle" idx="1" hasCustomPrompt="1"/>
          </p:nvPr>
        </p:nvSpPr>
        <p:spPr>
          <a:xfrm>
            <a:off x="3287487" y="3366906"/>
            <a:ext cx="5634445" cy="1557791"/>
          </a:xfrm>
        </p:spPr>
        <p:txBody>
          <a:bodyPr>
            <a:noAutofit/>
          </a:bodyPr>
          <a:lstStyle>
            <a:lvl1pPr marL="0" indent="0" algn="l">
              <a:buNone/>
              <a:defRPr sz="3000" b="1" cap="small" baseline="0">
                <a:solidFill>
                  <a:srgbClr val="6FA5C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 Sous-</a:t>
            </a:r>
            <a:r>
              <a:rPr lang="en-US" dirty="0" err="1"/>
              <a:t>titre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470749"/>
            <a:ext cx="4162097" cy="387253"/>
          </a:xfrm>
          <a:prstGeom prst="rect">
            <a:avLst/>
          </a:prstGeom>
        </p:spPr>
      </p:pic>
    </p:spTree>
    <p:extLst>
      <p:ext uri="{BB962C8B-B14F-4D97-AF65-F5344CB8AC3E}">
        <p14:creationId xmlns:p14="http://schemas.microsoft.com/office/powerpoint/2010/main" val="4262677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6" y="365127"/>
            <a:ext cx="10138953" cy="1325563"/>
          </a:xfrm>
        </p:spPr>
        <p:txBody>
          <a:bodyPr/>
          <a:lstStyle>
            <a:lvl1pPr>
              <a:defRPr b="1" cap="small" baseline="0">
                <a:solidFill>
                  <a:srgbClr val="1C2B34"/>
                </a:solidFill>
              </a:defRPr>
            </a:lvl1pPr>
          </a:lstStyle>
          <a:p>
            <a:r>
              <a:rPr lang="en-US" dirty="0"/>
              <a:t>Click to edit Master title style</a:t>
            </a:r>
          </a:p>
        </p:txBody>
      </p:sp>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Font typeface="Wingdings 2" panose="05020102010507070707" pitchFamily="18" charset="2"/>
              <a:buNone/>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endParaRPr lang="en-US" dirty="0"/>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1769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Object (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6" y="365127"/>
            <a:ext cx="10138953" cy="1325563"/>
          </a:xfrm>
        </p:spPr>
        <p:txBody>
          <a:bodyPr/>
          <a:lstStyle>
            <a:lvl1pPr>
              <a:defRPr b="1" cap="small" baseline="0">
                <a:solidFill>
                  <a:srgbClr val="1C2B34"/>
                </a:solidFill>
              </a:defRPr>
            </a:lvl1pPr>
          </a:lstStyle>
          <a:p>
            <a:r>
              <a:rPr lang="en-US" dirty="0"/>
              <a:t>Click to edit Master title style</a:t>
            </a:r>
          </a:p>
        </p:txBody>
      </p:sp>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Font typeface="Wingdings 2" panose="05020102010507070707" pitchFamily="18" charset="2"/>
              <a:buNone/>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endParaRPr lang="en-US" dirty="0"/>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91393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verted He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709" y="365127"/>
            <a:ext cx="10138955" cy="1325563"/>
          </a:xfrm>
        </p:spPr>
        <p:txBody>
          <a:bodyPr/>
          <a:lstStyle/>
          <a:p>
            <a:r>
              <a:rPr lang="en-US"/>
              <a:t>Click to edit Master title style</a:t>
            </a:r>
            <a:endParaRPr lang="en-CA"/>
          </a:p>
        </p:txBody>
      </p:sp>
    </p:spTree>
    <p:extLst>
      <p:ext uri="{BB962C8B-B14F-4D97-AF65-F5344CB8AC3E}">
        <p14:creationId xmlns:p14="http://schemas.microsoft.com/office/powerpoint/2010/main" val="439720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941" y="365127"/>
            <a:ext cx="10138955" cy="1325563"/>
          </a:xfrm>
        </p:spPr>
        <p:txBody>
          <a:bodyPr/>
          <a:lstStyle/>
          <a:p>
            <a:r>
              <a:rPr lang="en-US"/>
              <a:t>Click to edit Master title style</a:t>
            </a:r>
            <a:endParaRPr lang="en-CA"/>
          </a:p>
        </p:txBody>
      </p:sp>
    </p:spTree>
    <p:extLst>
      <p:ext uri="{BB962C8B-B14F-4D97-AF65-F5344CB8AC3E}">
        <p14:creationId xmlns:p14="http://schemas.microsoft.com/office/powerpoint/2010/main" val="146108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Object (pale backgroun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789325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ars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45455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arse Layout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866900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6" y="365127"/>
            <a:ext cx="10138953" cy="1325563"/>
          </a:xfrm>
        </p:spPr>
        <p:txBody>
          <a:bodyPr/>
          <a:lstStyle>
            <a:lvl1pPr>
              <a:defRPr b="1" cap="small" baseline="0">
                <a:solidFill>
                  <a:srgbClr val="1C2B34"/>
                </a:solidFill>
              </a:defRPr>
            </a:lvl1pPr>
          </a:lstStyle>
          <a:p>
            <a:r>
              <a:rPr lang="en-US" dirty="0"/>
              <a:t>Click to edit Master title style</a:t>
            </a:r>
          </a:p>
        </p:txBody>
      </p:sp>
      <p:sp>
        <p:nvSpPr>
          <p:cNvPr id="4" name="Text Placeholder 2"/>
          <p:cNvSpPr>
            <a:spLocks noGrp="1"/>
          </p:cNvSpPr>
          <p:nvPr>
            <p:ph idx="1" hasCustomPrompt="1"/>
          </p:nvPr>
        </p:nvSpPr>
        <p:spPr>
          <a:xfrm>
            <a:off x="1214845" y="1825625"/>
            <a:ext cx="10138955" cy="4351338"/>
          </a:xfrm>
          <a:prstGeom prst="rect">
            <a:avLst/>
          </a:prstGeom>
        </p:spPr>
        <p:txBody>
          <a:bodyPr vert="horz" lIns="91440" tIns="45720" rIns="91440" bIns="45720" rtlCol="0">
            <a:normAutofit/>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676677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1214844" y="1709740"/>
            <a:ext cx="10132605"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1214845" y="4589465"/>
            <a:ext cx="10132607"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918794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709740"/>
            <a:ext cx="10132605" cy="2852737"/>
          </a:xfrm>
        </p:spPr>
        <p:txBody>
          <a:bodyPr anchor="b"/>
          <a:lstStyle>
            <a:lvl1pPr>
              <a:defRPr sz="45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1214845" y="4589465"/>
            <a:ext cx="10132607"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chemeClr val="accent1"/>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608905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709740"/>
            <a:ext cx="10132605" cy="2852737"/>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214845" y="4589465"/>
            <a:ext cx="10132607"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chemeClr val="accent6"/>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72550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844" y="1709740"/>
            <a:ext cx="10132605" cy="2852737"/>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214845" y="4589465"/>
            <a:ext cx="10132607" cy="1500187"/>
          </a:xfrm>
        </p:spPr>
        <p:txBody>
          <a:bodyPr/>
          <a:lstStyle>
            <a:lvl1pPr marL="0" indent="0">
              <a:buNone/>
              <a:defRPr sz="1800">
                <a:solidFill>
                  <a:srgbClr val="FFFF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chemeClr val="accent3"/>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579915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1484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6114" y="1825625"/>
            <a:ext cx="48876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373650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4846" y="355602"/>
            <a:ext cx="1014054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14848" y="1681163"/>
            <a:ext cx="4782729"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14848" y="2505075"/>
            <a:ext cx="478272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11899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5259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Text Placeholder 2"/>
          <p:cNvSpPr>
            <a:spLocks noGrp="1"/>
          </p:cNvSpPr>
          <p:nvPr>
            <p:ph idx="1" hasCustomPrompt="1"/>
          </p:nvPr>
        </p:nvSpPr>
        <p:spPr>
          <a:xfrm>
            <a:off x="1214845" y="1825625"/>
            <a:ext cx="10138955" cy="4351338"/>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393924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918496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495955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0171" y="457200"/>
            <a:ext cx="3581855"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190171" y="2057400"/>
            <a:ext cx="358185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994587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470749"/>
            <a:ext cx="4162097" cy="387253"/>
          </a:xfrm>
          <a:prstGeom prst="rect">
            <a:avLst/>
          </a:prstGeom>
        </p:spPr>
      </p:pic>
    </p:spTree>
    <p:extLst>
      <p:ext uri="{BB962C8B-B14F-4D97-AF65-F5344CB8AC3E}">
        <p14:creationId xmlns:p14="http://schemas.microsoft.com/office/powerpoint/2010/main" val="3796341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137875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10951535" y="6356352"/>
            <a:ext cx="882247" cy="365125"/>
          </a:xfrm>
          <a:prstGeom prst="rect">
            <a:avLst/>
          </a:prstGeom>
        </p:spPr>
        <p:txBody>
          <a:bodyPr/>
          <a:lstStyle>
            <a:lvl1pP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1905917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ally Blank Layou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944840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437176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008233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032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verted He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78"/>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74654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119511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4191955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252119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4057800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730401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574250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775701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565068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877915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4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7905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78"/>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738659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5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87947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6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3364637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7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009405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8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484245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9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279975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0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93872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1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47032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2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4165974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3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503405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4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04572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s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1107765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5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4590985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6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905801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7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6083997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8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841345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9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3000280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0_Inverted Hexes (fa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8662455" y="6549380"/>
            <a:ext cx="2743200" cy="365125"/>
          </a:xfrm>
          <a:prstGeom prst="rect">
            <a:avLst/>
          </a:prstGeom>
        </p:spPr>
        <p:txBody>
          <a:bodyPr/>
          <a:lstStyle>
            <a:lvl1pPr algn="r">
              <a:defRPr b="1">
                <a:solidFill>
                  <a:schemeClr val="bg1">
                    <a:lumMod val="75000"/>
                  </a:schemeClr>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9"/>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73690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dirty="0"/>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1001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1214844" y="1114097"/>
            <a:ext cx="10132605" cy="2386836"/>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14845" y="3517412"/>
            <a:ext cx="1013260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21146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image" Target="../media/image12.jp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8" Type="http://schemas.openxmlformats.org/officeDocument/2006/relationships/slideLayout" Target="../slideLayouts/slideLayout32.xml"/><Relationship Id="rId5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1214845" y="1911414"/>
            <a:ext cx="10138955" cy="4265549"/>
          </a:xfrm>
          <a:prstGeom prst="rect">
            <a:avLst/>
          </a:prstGeom>
        </p:spPr>
        <p:txBody>
          <a:bodyPr vert="horz" lIns="91440" tIns="45720" rIns="91440" bIns="45720" rtlCol="0">
            <a:norm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Slide Number Placeholder 5"/>
          <p:cNvSpPr>
            <a:spLocks noGrp="1"/>
          </p:cNvSpPr>
          <p:nvPr>
            <p:ph type="sldNum" sz="quarter" idx="4"/>
          </p:nvPr>
        </p:nvSpPr>
        <p:spPr>
          <a:xfrm>
            <a:off x="9049029" y="6482472"/>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595786869"/>
      </p:ext>
    </p:extLst>
  </p:cSld>
  <p:clrMap bg1="lt1" tx1="dk1" bg2="lt2" tx2="dk2" accent1="accent1" accent2="accent2" accent3="accent3" accent4="accent4" accent5="accent5" accent6="accent6" hlink="hlink" folHlink="folHlink"/>
  <p:sldLayoutIdLst>
    <p:sldLayoutId id="2147483793" r:id="rId1"/>
    <p:sldLayoutId id="2147483809" r:id="rId2"/>
    <p:sldLayoutId id="2147483808" r:id="rId3"/>
    <p:sldLayoutId id="2147483794" r:id="rId4"/>
    <p:sldLayoutId id="2147483812" r:id="rId5"/>
    <p:sldLayoutId id="2147483813" r:id="rId6"/>
    <p:sldLayoutId id="2147483810" r:id="rId7"/>
    <p:sldLayoutId id="2147483811" r:id="rId8"/>
    <p:sldLayoutId id="2147483795" r:id="rId9"/>
    <p:sldLayoutId id="2147483805" r:id="rId10"/>
    <p:sldLayoutId id="2147483806" r:id="rId11"/>
    <p:sldLayoutId id="2147483807" r:id="rId12"/>
    <p:sldLayoutId id="2147483796" r:id="rId13"/>
    <p:sldLayoutId id="2147483797" r:id="rId14"/>
    <p:sldLayoutId id="2147483798" r:id="rId15"/>
    <p:sldLayoutId id="2147483799" r:id="rId16"/>
    <p:sldLayoutId id="2147483800" r:id="rId17"/>
    <p:sldLayoutId id="2147483801" r:id="rId18"/>
    <p:sldLayoutId id="2147483804" r:id="rId19"/>
    <p:sldLayoutId id="2147483802" r:id="rId20"/>
    <p:sldLayoutId id="2147483803" r:id="rId21"/>
    <p:sldLayoutId id="2147483814" r:id="rId22"/>
    <p:sldLayoutId id="2147483815" r:id="rId23"/>
    <p:sldLayoutId id="2147483869" r:id="rId24"/>
  </p:sldLayoutIdLst>
  <p:hf hdr="0" ftr="0" dt="0"/>
  <p:txStyles>
    <p:title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4845" y="365127"/>
            <a:ext cx="1013895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4845" y="1825625"/>
            <a:ext cx="1013895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9133115" y="6356352"/>
            <a:ext cx="2743200" cy="365125"/>
          </a:xfrm>
          <a:prstGeom prst="rect">
            <a:avLst/>
          </a:prstGeom>
        </p:spPr>
        <p:txBody>
          <a:bodyPr/>
          <a:lstStyle>
            <a:lvl1pPr algn="r">
              <a:defRPr/>
            </a:lvl1pPr>
          </a:lstStyle>
          <a:p>
            <a:fld id="{3DCDEDF6-4B4F-4E32-8FB0-B8CCF2C115FC}" type="slidenum">
              <a:rPr lang="en-CA" smtClean="0"/>
              <a:pPr/>
              <a:t>‹#›</a:t>
            </a:fld>
            <a:endParaRPr lang="en-CA" dirty="0"/>
          </a:p>
        </p:txBody>
      </p:sp>
    </p:spTree>
    <p:extLst>
      <p:ext uri="{BB962C8B-B14F-4D97-AF65-F5344CB8AC3E}">
        <p14:creationId xmlns:p14="http://schemas.microsoft.com/office/powerpoint/2010/main" val="375167818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6" r:id="rId39"/>
    <p:sldLayoutId id="2147483857" r:id="rId40"/>
    <p:sldLayoutId id="2147483858" r:id="rId41"/>
    <p:sldLayoutId id="2147483859" r:id="rId42"/>
    <p:sldLayoutId id="2147483860" r:id="rId43"/>
    <p:sldLayoutId id="2147483861" r:id="rId44"/>
    <p:sldLayoutId id="2147483862" r:id="rId45"/>
    <p:sldLayoutId id="2147483863" r:id="rId46"/>
    <p:sldLayoutId id="2147483864" r:id="rId47"/>
    <p:sldLayoutId id="2147483865" r:id="rId48"/>
    <p:sldLayoutId id="2147483866" r:id="rId49"/>
    <p:sldLayoutId id="2147483867" r:id="rId50"/>
    <p:sldLayoutId id="2147483868" r:id="rId51"/>
  </p:sldLayoutIdLst>
  <p:hf hdr="0" ftr="0" dt="0"/>
  <p:txStyles>
    <p:titleStyle>
      <a:lvl1pPr algn="l" defTabSz="685800" rtl="0" eaLnBrk="1" latinLnBrk="0" hangingPunct="1">
        <a:lnSpc>
          <a:spcPct val="90000"/>
        </a:lnSpc>
        <a:spcBef>
          <a:spcPct val="0"/>
        </a:spcBef>
        <a:buNone/>
        <a:defRPr sz="3300" b="1" kern="1200" cap="sm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6.xml"/><Relationship Id="rId7" Type="http://schemas.openxmlformats.org/officeDocument/2006/relationships/slideLayout" Target="../slideLayouts/slideLayout2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44.xml"/><Relationship Id="rId7" Type="http://schemas.openxmlformats.org/officeDocument/2006/relationships/slideLayout" Target="../slideLayouts/slideLayout2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4.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6.xml"/><Relationship Id="rId5" Type="http://schemas.openxmlformats.org/officeDocument/2006/relationships/tags" Target="../tags/tag55.xml"/><Relationship Id="rId4"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56.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59.xml"/><Relationship Id="rId7" Type="http://schemas.openxmlformats.org/officeDocument/2006/relationships/notesSlide" Target="../notesSlides/notesSlide20.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3.xml"/><Relationship Id="rId5" Type="http://schemas.openxmlformats.org/officeDocument/2006/relationships/tags" Target="../tags/tag61.xml"/><Relationship Id="rId10" Type="http://schemas.openxmlformats.org/officeDocument/2006/relationships/image" Target="../media/image25.png"/><Relationship Id="rId4" Type="http://schemas.openxmlformats.org/officeDocument/2006/relationships/tags" Target="../tags/tag60.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3.xml"/><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6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68.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6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3.xml"/><Relationship Id="rId1" Type="http://schemas.openxmlformats.org/officeDocument/2006/relationships/tags" Target="../tags/tag8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5.xml"/><Relationship Id="rId1" Type="http://schemas.openxmlformats.org/officeDocument/2006/relationships/tags" Target="../tags/tag84.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88.xml"/><Relationship Id="rId7" Type="http://schemas.openxmlformats.org/officeDocument/2006/relationships/slideLayout" Target="../slideLayouts/slideLayout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hyperlink" Target="www.canada.ca/pension-avantages" TargetMode="External"/><Relationship Id="rId4" Type="http://schemas.openxmlformats.org/officeDocument/2006/relationships/tags" Target="../tags/tag89.xml"/><Relationship Id="rId9" Type="http://schemas.openxmlformats.org/officeDocument/2006/relationships/hyperlink" Target="https://www.tpsgc-pwgsc.gc.ca/remuneration-compensation/services-pension-services/pension/video/index-fra.html"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hyperlink" Target="https://www.canada.ca/fr/emploi-developpement-social/ministere/portefeuille/service-canada.html" TargetMode="External"/><Relationship Id="rId7" Type="http://schemas.openxmlformats.org/officeDocument/2006/relationships/hyperlink" Target="https://www.retraitesfederaux.ca/fr"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6" Type="http://schemas.openxmlformats.org/officeDocument/2006/relationships/hyperlink" Target="https://www.sunnet.sunlife.com/signin/csi/pdsp/f/home.wca" TargetMode="External"/><Relationship Id="rId5" Type="http://schemas.openxmlformats.org/officeDocument/2006/relationships/hyperlink" Target="https://my.canadalife.com/acceder?_ga=2.177716581.1990684846.1675865681-1604843956.1675865679&amp;_gl=1*k7jg5d*_ga*MTYwNDg0Mzk1Ni4xNjc1ODY1Njc5*_ga_3N56ECL87X*MTY3NTg2NTY3OS4xLjEuMTY3NTg2NTY4MS41OC4wLjA." TargetMode="External"/><Relationship Id="rId4" Type="http://schemas.openxmlformats.org/officeDocument/2006/relationships/hyperlink" Target="https://www.retraitequebec.gouv.qc.ca/fr/Pages/accueil.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retraitesfederaux.ca/fr"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24.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notesSlide" Target="../notesSlides/notesSlide8.xml"/><Relationship Id="rId5" Type="http://schemas.openxmlformats.org/officeDocument/2006/relationships/tags" Target="../tags/tag25.xml"/><Relationship Id="rId10" Type="http://schemas.openxmlformats.org/officeDocument/2006/relationships/slideLayout" Target="../slideLayouts/slideLayout29.xml"/><Relationship Id="rId4" Type="http://schemas.openxmlformats.org/officeDocument/2006/relationships/tags" Target="../tags/tag24.xml"/><Relationship Id="rId9" Type="http://schemas.openxmlformats.org/officeDocument/2006/relationships/tags" Target="../tags/tag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3187083" y="3293616"/>
            <a:ext cx="8194090" cy="1483103"/>
          </a:xfrm>
        </p:spPr>
        <p:txBody>
          <a:bodyPr/>
          <a:lstStyle/>
          <a:p>
            <a:r>
              <a:rPr lang="fr-FR" dirty="0">
                <a:solidFill>
                  <a:schemeClr val="accent1">
                    <a:lumMod val="75000"/>
                  </a:schemeClr>
                </a:solidFill>
              </a:rPr>
              <a:t>séance d’information pour les participants au régime - </a:t>
            </a:r>
            <a:r>
              <a:rPr lang="en-CA" dirty="0">
                <a:solidFill>
                  <a:schemeClr val="accent1">
                    <a:lumMod val="75000"/>
                  </a:schemeClr>
                </a:solidFill>
              </a:rPr>
              <a:t>APEX</a:t>
            </a:r>
            <a:endParaRPr lang="fr-CA" dirty="0">
              <a:solidFill>
                <a:schemeClr val="accent1">
                  <a:lumMod val="75000"/>
                </a:schemeClr>
              </a:solidFill>
            </a:endParaRPr>
          </a:p>
        </p:txBody>
      </p:sp>
      <p:sp>
        <p:nvSpPr>
          <p:cNvPr id="4" name="TextBox 3">
            <a:extLst>
              <a:ext uri="{FF2B5EF4-FFF2-40B4-BE49-F238E27FC236}">
                <a16:creationId xmlns:a16="http://schemas.microsoft.com/office/drawing/2014/main" id="{6BB4E0D5-4A64-47AA-B54C-62BC08B503EE}"/>
              </a:ext>
            </a:extLst>
          </p:cNvPr>
          <p:cNvSpPr txBox="1"/>
          <p:nvPr/>
        </p:nvSpPr>
        <p:spPr>
          <a:xfrm>
            <a:off x="1010411" y="6238103"/>
            <a:ext cx="1806977" cy="246221"/>
          </a:xfrm>
          <a:prstGeom prst="rect">
            <a:avLst/>
          </a:prstGeom>
          <a:noFill/>
        </p:spPr>
        <p:txBody>
          <a:bodyPr wrap="square" rtlCol="0">
            <a:spAutoFit/>
          </a:bodyPr>
          <a:lstStyle/>
          <a:p>
            <a:pPr fontAlgn="base">
              <a:spcBef>
                <a:spcPct val="0"/>
              </a:spcBef>
              <a:spcAft>
                <a:spcPct val="0"/>
              </a:spcAft>
            </a:pPr>
            <a:r>
              <a:rPr lang="en-CA" sz="1000" dirty="0"/>
              <a:t>Version 1 août 2023</a:t>
            </a:r>
          </a:p>
        </p:txBody>
      </p:sp>
    </p:spTree>
    <p:extLst>
      <p:ext uri="{BB962C8B-B14F-4D97-AF65-F5344CB8AC3E}">
        <p14:creationId xmlns:p14="http://schemas.microsoft.com/office/powerpoint/2010/main" val="145079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BB9F-412C-40CE-B945-FAA2615F8333}"/>
              </a:ext>
            </a:extLst>
          </p:cNvPr>
          <p:cNvSpPr>
            <a:spLocks noGrp="1"/>
          </p:cNvSpPr>
          <p:nvPr>
            <p:ph type="title"/>
            <p:custDataLst>
              <p:tags r:id="rId1"/>
            </p:custDataLst>
          </p:nvPr>
        </p:nvSpPr>
        <p:spPr>
          <a:xfrm>
            <a:off x="1600200" y="3033712"/>
            <a:ext cx="8991600" cy="790575"/>
          </a:xfrm>
        </p:spPr>
        <p:txBody>
          <a:bodyPr anchor="b">
            <a:noAutofit/>
          </a:bodyPr>
          <a:lstStyle/>
          <a:p>
            <a:r>
              <a:rPr lang="fr-CA" sz="5400" dirty="0"/>
              <a:t>Options de retraite anticipée</a:t>
            </a:r>
          </a:p>
        </p:txBody>
      </p:sp>
      <p:sp>
        <p:nvSpPr>
          <p:cNvPr id="5" name="Slide Number Placeholder 3">
            <a:extLst>
              <a:ext uri="{FF2B5EF4-FFF2-40B4-BE49-F238E27FC236}">
                <a16:creationId xmlns:a16="http://schemas.microsoft.com/office/drawing/2014/main" id="{0D703C0C-8EE9-4C12-B3DC-CAAD7C6B8294}"/>
              </a:ext>
            </a:extLst>
          </p:cNvPr>
          <p:cNvSpPr txBox="1">
            <a:spLocks/>
          </p:cNvSpPr>
          <p:nvPr>
            <p:custDataLst>
              <p:tags r:id="rId2"/>
            </p:custDataLst>
          </p:nvPr>
        </p:nvSpPr>
        <p:spPr>
          <a:xfrm>
            <a:off x="9049029" y="6482472"/>
            <a:ext cx="2743200" cy="365125"/>
          </a:xfrm>
          <a:prstGeom prst="rect">
            <a:avLst/>
          </a:prstGeom>
        </p:spPr>
        <p:txBody>
          <a:bodyPr/>
          <a:lstStyle>
            <a:defPPr>
              <a:defRPr lang="en-US"/>
            </a:defPPr>
            <a:lvl1pPr marL="0" algn="r" defTabSz="914400" rtl="0" eaLnBrk="1" latinLnBrk="0" hangingPunct="1">
              <a:defRPr sz="1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CDEDF6-4B4F-4E32-8FB0-B8CCF2C115FC}" type="slidenum">
              <a:rPr lang="en-CA" smtClean="0"/>
              <a:pPr/>
              <a:t>10</a:t>
            </a:fld>
            <a:endParaRPr lang="en-CA" dirty="0"/>
          </a:p>
        </p:txBody>
      </p:sp>
    </p:spTree>
    <p:extLst>
      <p:ext uri="{BB962C8B-B14F-4D97-AF65-F5344CB8AC3E}">
        <p14:creationId xmlns:p14="http://schemas.microsoft.com/office/powerpoint/2010/main" val="185983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5">
            <a:extLst>
              <a:ext uri="{FF2B5EF4-FFF2-40B4-BE49-F238E27FC236}">
                <a16:creationId xmlns:a16="http://schemas.microsoft.com/office/drawing/2014/main" id="{643B939E-C701-4235-87AF-489D6820B87B}"/>
              </a:ext>
            </a:extLst>
          </p:cNvPr>
          <p:cNvGraphicFramePr>
            <a:graphicFrameLocks/>
          </p:cNvGraphicFramePr>
          <p:nvPr>
            <p:extLst>
              <p:ext uri="{D42A27DB-BD31-4B8C-83A1-F6EECF244321}">
                <p14:modId xmlns:p14="http://schemas.microsoft.com/office/powerpoint/2010/main" val="1623817270"/>
              </p:ext>
            </p:extLst>
          </p:nvPr>
        </p:nvGraphicFramePr>
        <p:xfrm>
          <a:off x="1613193" y="2262909"/>
          <a:ext cx="8676117" cy="2945076"/>
        </p:xfrm>
        <a:graphic>
          <a:graphicData uri="http://schemas.openxmlformats.org/drawingml/2006/table">
            <a:tbl>
              <a:tblPr firstRow="1" bandRow="1">
                <a:tableStyleId>{93296810-A885-4BE3-A3E7-6D5BEEA58F35}</a:tableStyleId>
              </a:tblPr>
              <a:tblGrid>
                <a:gridCol w="2892039">
                  <a:extLst>
                    <a:ext uri="{9D8B030D-6E8A-4147-A177-3AD203B41FA5}">
                      <a16:colId xmlns:a16="http://schemas.microsoft.com/office/drawing/2014/main" val="2711901681"/>
                    </a:ext>
                  </a:extLst>
                </a:gridCol>
                <a:gridCol w="2892039">
                  <a:extLst>
                    <a:ext uri="{9D8B030D-6E8A-4147-A177-3AD203B41FA5}">
                      <a16:colId xmlns:a16="http://schemas.microsoft.com/office/drawing/2014/main" val="1855344892"/>
                    </a:ext>
                  </a:extLst>
                </a:gridCol>
                <a:gridCol w="2892039">
                  <a:extLst>
                    <a:ext uri="{9D8B030D-6E8A-4147-A177-3AD203B41FA5}">
                      <a16:colId xmlns:a16="http://schemas.microsoft.com/office/drawing/2014/main" val="1226947671"/>
                    </a:ext>
                  </a:extLst>
                </a:gridCol>
              </a:tblGrid>
              <a:tr h="886620">
                <a:tc>
                  <a:txBody>
                    <a:bodyPr/>
                    <a:lstStyle/>
                    <a:p>
                      <a:pPr algn="ctr"/>
                      <a:r>
                        <a:rPr lang="fr-CA" sz="2400" dirty="0"/>
                        <a:t>Âge</a:t>
                      </a:r>
                    </a:p>
                  </a:txBody>
                  <a:tcPr anchor="ctr"/>
                </a:tc>
                <a:tc>
                  <a:txBody>
                    <a:bodyPr/>
                    <a:lstStyle/>
                    <a:p>
                      <a:pPr algn="ctr"/>
                      <a:r>
                        <a:rPr lang="fr-CA" sz="2400" dirty="0"/>
                        <a:t>Service ouvrant droit à pension</a:t>
                      </a:r>
                    </a:p>
                  </a:txBody>
                  <a:tcPr anchor="ctr"/>
                </a:tc>
                <a:tc>
                  <a:txBody>
                    <a:bodyPr/>
                    <a:lstStyle/>
                    <a:p>
                      <a:pPr algn="ctr"/>
                      <a:r>
                        <a:rPr lang="fr-CA" sz="2400" dirty="0"/>
                        <a:t>Paiement forfaitaires</a:t>
                      </a:r>
                    </a:p>
                  </a:txBody>
                  <a:tcPr anchor="ctr"/>
                </a:tc>
                <a:extLst>
                  <a:ext uri="{0D108BD9-81ED-4DB2-BD59-A6C34878D82A}">
                    <a16:rowId xmlns:a16="http://schemas.microsoft.com/office/drawing/2014/main" val="2627318951"/>
                  </a:ext>
                </a:extLst>
              </a:tr>
              <a:tr h="1210856">
                <a:tc>
                  <a:txBody>
                    <a:bodyPr/>
                    <a:lstStyle/>
                    <a:p>
                      <a:pPr algn="ctr"/>
                      <a:r>
                        <a:rPr lang="fr-CA" sz="2000" dirty="0"/>
                        <a:t> Tout</a:t>
                      </a:r>
                    </a:p>
                  </a:txBody>
                  <a:tcPr anchor="ctr"/>
                </a:tc>
                <a:tc>
                  <a:txBody>
                    <a:bodyPr/>
                    <a:lstStyle/>
                    <a:p>
                      <a:pPr algn="ctr"/>
                      <a:r>
                        <a:rPr lang="fr-CA" sz="2000" dirty="0"/>
                        <a:t>Moins de 2 ans</a:t>
                      </a:r>
                    </a:p>
                  </a:txBody>
                  <a:tcPr anchor="ctr"/>
                </a:tc>
                <a:tc>
                  <a:txBody>
                    <a:bodyPr/>
                    <a:lstStyle/>
                    <a:p>
                      <a:pPr algn="ctr"/>
                      <a:r>
                        <a:rPr lang="fr-CA" sz="2000" dirty="0"/>
                        <a:t>Remboursement de cotisations</a:t>
                      </a:r>
                    </a:p>
                  </a:txBody>
                  <a:tcPr anchor="ctr"/>
                </a:tc>
                <a:extLst>
                  <a:ext uri="{0D108BD9-81ED-4DB2-BD59-A6C34878D82A}">
                    <a16:rowId xmlns:a16="http://schemas.microsoft.com/office/drawing/2014/main" val="568092063"/>
                  </a:ext>
                </a:extLst>
              </a:tr>
              <a:tr h="847600">
                <a:tc>
                  <a:txBody>
                    <a:bodyPr/>
                    <a:lstStyle/>
                    <a:p>
                      <a:pPr algn="ctr"/>
                      <a:r>
                        <a:rPr lang="fr-CA" sz="2000" dirty="0"/>
                        <a:t>Moins de 50 </a:t>
                      </a:r>
                    </a:p>
                    <a:p>
                      <a:pPr algn="ctr"/>
                      <a:r>
                        <a:rPr lang="fr-CA" sz="2000" dirty="0"/>
                        <a:t>(55 Gr 2)</a:t>
                      </a:r>
                    </a:p>
                  </a:txBody>
                  <a:tcPr anchor="ctr"/>
                </a:tc>
                <a:tc>
                  <a:txBody>
                    <a:bodyPr/>
                    <a:lstStyle/>
                    <a:p>
                      <a:pPr algn="ctr"/>
                      <a:r>
                        <a:rPr lang="fr-CA" sz="2000" dirty="0"/>
                        <a:t>Au moins 2 ans </a:t>
                      </a:r>
                    </a:p>
                  </a:txBody>
                  <a:tcPr anchor="ctr"/>
                </a:tc>
                <a:tc>
                  <a:txBody>
                    <a:bodyPr/>
                    <a:lstStyle/>
                    <a:p>
                      <a:pPr algn="ctr"/>
                      <a:r>
                        <a:rPr lang="fr-CA" sz="2000" dirty="0"/>
                        <a:t>Valeur de transfert</a:t>
                      </a:r>
                    </a:p>
                  </a:txBody>
                  <a:tcPr anchor="ctr"/>
                </a:tc>
                <a:extLst>
                  <a:ext uri="{0D108BD9-81ED-4DB2-BD59-A6C34878D82A}">
                    <a16:rowId xmlns:a16="http://schemas.microsoft.com/office/drawing/2014/main" val="1572022526"/>
                  </a:ext>
                </a:extLst>
              </a:tr>
            </a:tbl>
          </a:graphicData>
        </a:graphic>
      </p:graphicFrame>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9" y="572400"/>
            <a:ext cx="3668625" cy="599175"/>
          </a:xfrm>
          <a:solidFill>
            <a:schemeClr val="bg1"/>
          </a:solidFill>
        </p:spPr>
        <p:txBody>
          <a:bodyPr>
            <a:normAutofit/>
          </a:bodyPr>
          <a:lstStyle/>
          <a:p>
            <a:r>
              <a:rPr lang="fr-CA" sz="2800" dirty="0">
                <a:solidFill>
                  <a:schemeClr val="accent1"/>
                </a:solidFill>
              </a:rPr>
              <a:t>Paiements forfaitaires</a:t>
            </a:r>
            <a:endParaRPr lang="en-CA" sz="2800" dirty="0">
              <a:solidFill>
                <a:schemeClr val="accent1"/>
              </a:solidFill>
            </a:endParaRPr>
          </a:p>
        </p:txBody>
      </p:sp>
      <p:sp>
        <p:nvSpPr>
          <p:cNvPr id="5" name="Slide Number Placeholder 1">
            <a:extLst>
              <a:ext uri="{FF2B5EF4-FFF2-40B4-BE49-F238E27FC236}">
                <a16:creationId xmlns:a16="http://schemas.microsoft.com/office/drawing/2014/main" id="{7F4D028C-3009-4325-BB9E-6F17C9DCF8B7}"/>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11</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90142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9" y="572400"/>
            <a:ext cx="7202401" cy="812079"/>
          </a:xfrm>
          <a:solidFill>
            <a:schemeClr val="bg1"/>
          </a:solidFill>
        </p:spPr>
        <p:txBody>
          <a:bodyPr>
            <a:noAutofit/>
          </a:bodyPr>
          <a:lstStyle/>
          <a:p>
            <a:r>
              <a:rPr lang="fr-CA" sz="2800" dirty="0">
                <a:solidFill>
                  <a:schemeClr val="accent1"/>
                </a:solidFill>
              </a:rPr>
              <a:t>Valeur de transfert </a:t>
            </a:r>
            <a:br>
              <a:rPr lang="fr-CA" sz="2800" dirty="0">
                <a:solidFill>
                  <a:schemeClr val="accent1"/>
                </a:solidFill>
              </a:rPr>
            </a:br>
            <a:r>
              <a:rPr lang="fr-CA" sz="2800" dirty="0"/>
              <a:t>Cessation d’emploi avant 50 ans (55 Gr 2)</a:t>
            </a:r>
            <a:endParaRPr lang="en-CA" sz="2800" dirty="0"/>
          </a:p>
        </p:txBody>
      </p:sp>
      <p:sp>
        <p:nvSpPr>
          <p:cNvPr id="7" name="Content Placeholder 7">
            <a:extLst>
              <a:ext uri="{FF2B5EF4-FFF2-40B4-BE49-F238E27FC236}">
                <a16:creationId xmlns:a16="http://schemas.microsoft.com/office/drawing/2014/main" id="{B84EB268-EA19-474B-86F0-33C87826F93C}"/>
              </a:ext>
            </a:extLst>
          </p:cNvPr>
          <p:cNvSpPr txBox="1">
            <a:spLocks/>
          </p:cNvSpPr>
          <p:nvPr/>
        </p:nvSpPr>
        <p:spPr>
          <a:xfrm>
            <a:off x="955647" y="1506071"/>
            <a:ext cx="10124730" cy="4779529"/>
          </a:xfrm>
          <a:prstGeom prst="rect">
            <a:avLst/>
          </a:prstGeom>
        </p:spPr>
        <p:txBody>
          <a:bodyPr>
            <a:no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800"/>
              </a:spcAft>
              <a:buFont typeface="Arial" panose="020B0604020202020204" pitchFamily="34" charset="0"/>
              <a:buChar char="•"/>
            </a:pPr>
            <a:r>
              <a:rPr lang="fr-CA" sz="1700" dirty="0">
                <a:latin typeface="+mj-lt"/>
                <a:ea typeface="Calibri" panose="020F0502020204030204" pitchFamily="34" charset="0"/>
                <a:cs typeface="Times New Roman" panose="02020603050405020304" pitchFamily="18" charset="0"/>
              </a:rPr>
              <a:t>Une VALEUR DE TRANSFERT (VT) représente le montant projeté que vous devriez investir aujourd’hui pour obtenir une pension future semblable à celle que vous avez acquise à la fonction publique. </a:t>
            </a:r>
          </a:p>
          <a:p>
            <a:pPr marL="285750" indent="-285750">
              <a:lnSpc>
                <a:spcPct val="100000"/>
              </a:lnSpc>
              <a:spcBef>
                <a:spcPts val="0"/>
              </a:spcBef>
              <a:spcAft>
                <a:spcPts val="800"/>
              </a:spcAft>
              <a:buFont typeface="Arial" panose="020B0604020202020204" pitchFamily="34" charset="0"/>
              <a:buChar char="•"/>
            </a:pPr>
            <a:r>
              <a:rPr lang="fr-CA" sz="1700" dirty="0">
                <a:latin typeface="+mj-lt"/>
                <a:ea typeface="Calibri" panose="020F0502020204030204" pitchFamily="34" charset="0"/>
                <a:cs typeface="Times New Roman" panose="02020603050405020304" pitchFamily="18" charset="0"/>
              </a:rPr>
              <a:t>L’hypothèse est fondée sur le rendement des obligations à court et à long terme, plutôt que sur les taux d’intérêt liés à la consommation (taux appliqués aux prêts bancaires). </a:t>
            </a:r>
          </a:p>
          <a:p>
            <a:pPr marL="285750" indent="-285750">
              <a:lnSpc>
                <a:spcPct val="100000"/>
              </a:lnSpc>
              <a:spcBef>
                <a:spcPts val="0"/>
              </a:spcBef>
              <a:spcAft>
                <a:spcPts val="800"/>
              </a:spcAft>
              <a:buFont typeface="Arial" panose="020B0604020202020204" pitchFamily="34" charset="0"/>
              <a:buChar char="•"/>
            </a:pPr>
            <a:r>
              <a:rPr lang="fr-CA" sz="1700" dirty="0">
                <a:latin typeface="+mj-lt"/>
                <a:ea typeface="Calibri" panose="020F0502020204030204" pitchFamily="34" charset="0"/>
                <a:cs typeface="Times New Roman" panose="02020603050405020304" pitchFamily="18" charset="0"/>
              </a:rPr>
              <a:t>Lorsque les taux augmentent, le montant de la VT baisse : vous avez besoin d’un investissement initial moins important pour obtenir le montant de pension projeté. </a:t>
            </a:r>
          </a:p>
          <a:p>
            <a:pPr marL="285750" indent="-285750">
              <a:lnSpc>
                <a:spcPct val="100000"/>
              </a:lnSpc>
              <a:spcBef>
                <a:spcPts val="0"/>
              </a:spcBef>
              <a:spcAft>
                <a:spcPts val="800"/>
              </a:spcAft>
              <a:buFont typeface="Arial" panose="020B0604020202020204" pitchFamily="34" charset="0"/>
              <a:buChar char="•"/>
            </a:pPr>
            <a:r>
              <a:rPr lang="fr-CA" sz="1700" dirty="0">
                <a:latin typeface="+mj-lt"/>
                <a:ea typeface="Calibri" panose="020F0502020204030204" pitchFamily="34" charset="0"/>
                <a:cs typeface="Times New Roman" panose="02020603050405020304" pitchFamily="18" charset="0"/>
              </a:rPr>
              <a:t>Dans le même ordre d’idées, lorsque les taux baissent, le montant de la VT augmente : vous avez besoin d’un investissement initial plus important pour obtenir le même rendement au fil du temps.</a:t>
            </a:r>
            <a:r>
              <a:rPr lang="fr-CA" sz="1700" b="1" dirty="0">
                <a:latin typeface="+mj-lt"/>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tabLst>
                <a:tab pos="457200" algn="l"/>
              </a:tabLst>
            </a:pPr>
            <a:r>
              <a:rPr lang="fr-CA" sz="1700" dirty="0">
                <a:latin typeface="+mj-lt"/>
                <a:cs typeface="Times New Roman" panose="02020603050405020304" pitchFamily="18" charset="0"/>
              </a:rPr>
              <a:t>Dès la VT versée, vous assumez tous les risques liés à l’investissement et n’êtes plus admissible à une pension mensuelle future, aux prestations de survivant, aux régimes de soins de santé et dentaires, à la prestation supplémentaire de décès régulière ni à le Régime d’assurance‑vie à la retraite. </a:t>
            </a:r>
          </a:p>
          <a:p>
            <a:pPr marL="342900" indent="-342900">
              <a:lnSpc>
                <a:spcPct val="107000"/>
              </a:lnSpc>
              <a:spcBef>
                <a:spcPts val="0"/>
              </a:spcBef>
              <a:spcAft>
                <a:spcPts val="800"/>
              </a:spcAft>
              <a:buFont typeface="Arial" panose="020B0604020202020204" pitchFamily="34" charset="0"/>
              <a:buChar char="•"/>
              <a:tabLst>
                <a:tab pos="457200" algn="l"/>
              </a:tabLst>
            </a:pPr>
            <a:r>
              <a:rPr lang="fr-CA" sz="1700" dirty="0">
                <a:latin typeface="+mj-lt"/>
              </a:rPr>
              <a:t>Une fois exercée, cette option est irrévocable!                     </a:t>
            </a:r>
          </a:p>
        </p:txBody>
      </p:sp>
      <p:sp>
        <p:nvSpPr>
          <p:cNvPr id="5" name="Slide Number Placeholder 1">
            <a:extLst>
              <a:ext uri="{FF2B5EF4-FFF2-40B4-BE49-F238E27FC236}">
                <a16:creationId xmlns:a16="http://schemas.microsoft.com/office/drawing/2014/main" id="{4538EBC4-D46F-409A-A537-7851A6574572}"/>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12</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3933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7088102" cy="580125"/>
          </a:xfrm>
          <a:solidFill>
            <a:schemeClr val="bg1"/>
          </a:solidFill>
        </p:spPr>
        <p:txBody>
          <a:bodyPr>
            <a:noAutofit/>
          </a:bodyPr>
          <a:lstStyle/>
          <a:p>
            <a:r>
              <a:rPr lang="fr-CA" sz="2800" dirty="0">
                <a:solidFill>
                  <a:schemeClr val="accent1"/>
                </a:solidFill>
              </a:rPr>
              <a:t>Valeur de transfert </a:t>
            </a:r>
            <a:r>
              <a:rPr lang="fr-CA" sz="2800" dirty="0"/>
              <a:t>– options de paiement</a:t>
            </a:r>
            <a:endParaRPr lang="en-CA" sz="2800" dirty="0"/>
          </a:p>
        </p:txBody>
      </p:sp>
      <p:graphicFrame>
        <p:nvGraphicFramePr>
          <p:cNvPr id="5" name="Table 5">
            <a:extLst>
              <a:ext uri="{FF2B5EF4-FFF2-40B4-BE49-F238E27FC236}">
                <a16:creationId xmlns:a16="http://schemas.microsoft.com/office/drawing/2014/main" id="{5489ED4B-FBED-4075-89A2-B2F7A50D2389}"/>
              </a:ext>
            </a:extLst>
          </p:cNvPr>
          <p:cNvGraphicFramePr>
            <a:graphicFrameLocks/>
          </p:cNvGraphicFramePr>
          <p:nvPr>
            <p:extLst>
              <p:ext uri="{D42A27DB-BD31-4B8C-83A1-F6EECF244321}">
                <p14:modId xmlns:p14="http://schemas.microsoft.com/office/powerpoint/2010/main" val="66410508"/>
              </p:ext>
            </p:extLst>
          </p:nvPr>
        </p:nvGraphicFramePr>
        <p:xfrm>
          <a:off x="1102995" y="1617980"/>
          <a:ext cx="9841230" cy="4257040"/>
        </p:xfrm>
        <a:graphic>
          <a:graphicData uri="http://schemas.openxmlformats.org/drawingml/2006/table">
            <a:tbl>
              <a:tblPr firstRow="1" bandRow="1">
                <a:tableStyleId>{93296810-A885-4BE3-A3E7-6D5BEEA58F35}</a:tableStyleId>
              </a:tblPr>
              <a:tblGrid>
                <a:gridCol w="4920615">
                  <a:extLst>
                    <a:ext uri="{9D8B030D-6E8A-4147-A177-3AD203B41FA5}">
                      <a16:colId xmlns:a16="http://schemas.microsoft.com/office/drawing/2014/main" val="1543763925"/>
                    </a:ext>
                  </a:extLst>
                </a:gridCol>
                <a:gridCol w="4920615">
                  <a:extLst>
                    <a:ext uri="{9D8B030D-6E8A-4147-A177-3AD203B41FA5}">
                      <a16:colId xmlns:a16="http://schemas.microsoft.com/office/drawing/2014/main" val="2913387930"/>
                    </a:ext>
                  </a:extLst>
                </a:gridCol>
              </a:tblGrid>
              <a:tr h="438224">
                <a:tc>
                  <a:txBody>
                    <a:bodyPr/>
                    <a:lstStyle/>
                    <a:p>
                      <a:pPr algn="ctr"/>
                      <a:r>
                        <a:rPr lang="fr-CA" dirty="0"/>
                        <a:t>Montant dans la limite fiscale</a:t>
                      </a:r>
                    </a:p>
                  </a:txBody>
                  <a:tcPr anchor="ctr"/>
                </a:tc>
                <a:tc>
                  <a:txBody>
                    <a:bodyPr/>
                    <a:lstStyle/>
                    <a:p>
                      <a:pPr algn="ctr"/>
                      <a:r>
                        <a:rPr lang="fr-CA" dirty="0"/>
                        <a:t>Montant au-delà de la limite fiscale</a:t>
                      </a:r>
                    </a:p>
                  </a:txBody>
                  <a:tcPr anchor="ctr"/>
                </a:tc>
                <a:extLst>
                  <a:ext uri="{0D108BD9-81ED-4DB2-BD59-A6C34878D82A}">
                    <a16:rowId xmlns:a16="http://schemas.microsoft.com/office/drawing/2014/main" val="4214854757"/>
                  </a:ext>
                </a:extLst>
              </a:tr>
              <a:tr h="3818816">
                <a:tc>
                  <a:txBody>
                    <a:bodyPr/>
                    <a:lstStyle/>
                    <a:p>
                      <a:r>
                        <a:rPr lang="fr-CA" dirty="0"/>
                        <a:t>Transféré à:</a:t>
                      </a:r>
                    </a:p>
                    <a:p>
                      <a:endParaRPr lang="fr-CA" dirty="0"/>
                    </a:p>
                    <a:p>
                      <a:endParaRPr lang="en-US" sz="1000" dirty="0"/>
                    </a:p>
                    <a:p>
                      <a:pPr marL="285750" indent="-285750">
                        <a:buFont typeface="Arial" panose="020B0604020202020204" pitchFamily="34" charset="0"/>
                        <a:buChar char="•"/>
                      </a:pPr>
                      <a:r>
                        <a:rPr lang="fr-CA" dirty="0"/>
                        <a:t>REER immobilisé </a:t>
                      </a:r>
                    </a:p>
                    <a:p>
                      <a:pPr marL="285750" indent="-285750" algn="l" rtl="0">
                        <a:buFont typeface="Arial" panose="020B0604020202020204" pitchFamily="34" charset="0"/>
                        <a:buChar char="•"/>
                      </a:pPr>
                      <a:endParaRPr lang="en-US" sz="1000" dirty="0"/>
                    </a:p>
                    <a:p>
                      <a:pPr marL="285750" indent="-285750" algn="l" rtl="0">
                        <a:buFont typeface="Arial" panose="020B0604020202020204" pitchFamily="34" charset="0"/>
                        <a:buChar char="•"/>
                      </a:pPr>
                      <a:endParaRPr lang="en-US" sz="1000" dirty="0"/>
                    </a:p>
                    <a:p>
                      <a:pPr marL="0" indent="0">
                        <a:buFont typeface="Arial" panose="020B0604020202020204" pitchFamily="34" charset="0"/>
                        <a:buNone/>
                      </a:pPr>
                      <a:r>
                        <a:rPr lang="fr-CA" dirty="0"/>
                        <a:t>            ou</a:t>
                      </a:r>
                    </a:p>
                    <a:p>
                      <a:pPr marL="285750" indent="-285750" algn="l" rtl="0">
                        <a:buFont typeface="Arial" panose="020B0604020202020204" pitchFamily="34" charset="0"/>
                        <a:buChar char="•"/>
                      </a:pPr>
                      <a:endParaRPr lang="en-US" sz="1000" dirty="0"/>
                    </a:p>
                    <a:p>
                      <a:pPr marL="285750" indent="-285750" algn="l" rtl="0">
                        <a:buFont typeface="Arial" panose="020B0604020202020204" pitchFamily="34" charset="0"/>
                        <a:buChar char="•"/>
                      </a:pPr>
                      <a:endParaRPr lang="en-US" sz="1000" dirty="0"/>
                    </a:p>
                    <a:p>
                      <a:pPr marL="285750" indent="-285750">
                        <a:buFont typeface="Arial" panose="020B0604020202020204" pitchFamily="34" charset="0"/>
                        <a:buChar char="•"/>
                      </a:pPr>
                      <a:r>
                        <a:rPr lang="fr-CA" dirty="0"/>
                        <a:t>Régime de retraite agréé </a:t>
                      </a:r>
                    </a:p>
                    <a:p>
                      <a:pPr marL="285750" indent="-285750" algn="l" rtl="0">
                        <a:buFont typeface="Arial" panose="020B0604020202020204" pitchFamily="34" charset="0"/>
                        <a:buChar char="•"/>
                      </a:pPr>
                      <a:endParaRPr lang="en-US" sz="1000" dirty="0"/>
                    </a:p>
                    <a:p>
                      <a:pPr marL="285750" indent="-285750" algn="l" rtl="0">
                        <a:buFont typeface="Arial" panose="020B0604020202020204" pitchFamily="34" charset="0"/>
                        <a:buChar char="•"/>
                      </a:pPr>
                      <a:endParaRPr lang="en-US" sz="1000" dirty="0"/>
                    </a:p>
                    <a:p>
                      <a:pPr marL="0" indent="0">
                        <a:buFont typeface="Arial" panose="020B0604020202020204" pitchFamily="34" charset="0"/>
                        <a:buNone/>
                      </a:pPr>
                      <a:r>
                        <a:rPr lang="fr-CA" dirty="0"/>
                        <a:t>            et/ou</a:t>
                      </a:r>
                    </a:p>
                    <a:p>
                      <a:pPr marL="285750" indent="-285750" algn="l" rtl="0">
                        <a:buFont typeface="Arial" panose="020B0604020202020204" pitchFamily="34" charset="0"/>
                        <a:buChar char="•"/>
                      </a:pPr>
                      <a:endParaRPr lang="en-US" sz="1000" dirty="0"/>
                    </a:p>
                    <a:p>
                      <a:pPr marL="285750" indent="-285750" algn="l" rtl="0">
                        <a:buFont typeface="Arial" panose="020B0604020202020204" pitchFamily="34" charset="0"/>
                        <a:buChar char="•"/>
                      </a:pPr>
                      <a:endParaRPr lang="en-US" sz="1000" dirty="0"/>
                    </a:p>
                    <a:p>
                      <a:pPr marL="285750" indent="-285750">
                        <a:buFont typeface="Arial" panose="020B0604020202020204" pitchFamily="34" charset="0"/>
                        <a:buChar char="•"/>
                      </a:pPr>
                      <a:r>
                        <a:rPr lang="fr-CA" dirty="0"/>
                        <a:t>Achat d’une rente viagère</a:t>
                      </a:r>
                    </a:p>
                  </a:txBody>
                  <a:tcPr/>
                </a:tc>
                <a:tc>
                  <a:txBody>
                    <a:bodyPr/>
                    <a:lstStyle/>
                    <a:p>
                      <a:r>
                        <a:rPr lang="fr-CA" dirty="0"/>
                        <a:t>Paye à:</a:t>
                      </a:r>
                    </a:p>
                    <a:p>
                      <a:endParaRPr lang="en-US" sz="1000" dirty="0"/>
                    </a:p>
                    <a:p>
                      <a:pPr marL="285750" indent="-285750">
                        <a:buFont typeface="Arial" panose="020B0604020202020204" pitchFamily="34" charset="0"/>
                        <a:buChar char="•"/>
                      </a:pPr>
                      <a:r>
                        <a:rPr lang="fr-CA" dirty="0"/>
                        <a:t>Vous (impôts prélevés à la source) </a:t>
                      </a:r>
                    </a:p>
                    <a:p>
                      <a:pPr marL="0" indent="0">
                        <a:lnSpc>
                          <a:spcPct val="150000"/>
                        </a:lnSpc>
                        <a:buFont typeface="Arial" panose="020B0604020202020204" pitchFamily="34" charset="0"/>
                        <a:buNone/>
                      </a:pPr>
                      <a:r>
                        <a:rPr lang="fr-CA" dirty="0"/>
                        <a:t>                ou</a:t>
                      </a:r>
                    </a:p>
                    <a:p>
                      <a:pPr marL="285750" indent="-285750">
                        <a:buFont typeface="Arial" panose="020B0604020202020204" pitchFamily="34" charset="0"/>
                        <a:buChar char="•"/>
                      </a:pPr>
                      <a:r>
                        <a:rPr lang="fr-CA" dirty="0"/>
                        <a:t>Votre REER (si droits de cotisations suffisants) </a:t>
                      </a:r>
                    </a:p>
                    <a:p>
                      <a:pPr marL="0" indent="0">
                        <a:lnSpc>
                          <a:spcPct val="150000"/>
                        </a:lnSpc>
                        <a:buFont typeface="Arial" panose="020B0604020202020204" pitchFamily="34" charset="0"/>
                        <a:buNone/>
                      </a:pPr>
                      <a:r>
                        <a:rPr lang="fr-CA" dirty="0"/>
                        <a:t>                ou</a:t>
                      </a:r>
                    </a:p>
                    <a:p>
                      <a:pPr marL="285750" indent="-285750">
                        <a:buFont typeface="Arial" panose="020B0604020202020204" pitchFamily="34" charset="0"/>
                        <a:buChar char="•"/>
                      </a:pPr>
                      <a:r>
                        <a:rPr lang="fr-CA" dirty="0"/>
                        <a:t>Combinaison des deux</a:t>
                      </a:r>
                    </a:p>
                    <a:p>
                      <a:pPr marL="0" indent="0" algn="l" rtl="0">
                        <a:buFont typeface="Arial" panose="020B0604020202020204" pitchFamily="34" charset="0"/>
                        <a:buNone/>
                      </a:pPr>
                      <a:endParaRPr lang="en-US" sz="1000" dirty="0"/>
                    </a:p>
                    <a:p>
                      <a:pPr marL="285750" indent="-285750">
                        <a:buFont typeface="Arial" panose="020B0604020202020204" pitchFamily="34" charset="0"/>
                        <a:buChar char="•"/>
                      </a:pPr>
                      <a:r>
                        <a:rPr lang="fr-CA" dirty="0"/>
                        <a:t>La partie de la VT qui provient de la convention de retraite </a:t>
                      </a:r>
                      <a:r>
                        <a:rPr lang="fr-CA" b="1" dirty="0"/>
                        <a:t>doit</a:t>
                      </a:r>
                      <a:r>
                        <a:rPr lang="fr-CA" dirty="0"/>
                        <a:t> vous être versée directement, avec impôts prélevés à la source.</a:t>
                      </a:r>
                    </a:p>
                  </a:txBody>
                  <a:tcPr/>
                </a:tc>
                <a:extLst>
                  <a:ext uri="{0D108BD9-81ED-4DB2-BD59-A6C34878D82A}">
                    <a16:rowId xmlns:a16="http://schemas.microsoft.com/office/drawing/2014/main" val="1695842363"/>
                  </a:ext>
                </a:extLst>
              </a:tr>
            </a:tbl>
          </a:graphicData>
        </a:graphic>
      </p:graphicFrame>
      <p:sp>
        <p:nvSpPr>
          <p:cNvPr id="6" name="Slide Number Placeholder 1">
            <a:extLst>
              <a:ext uri="{FF2B5EF4-FFF2-40B4-BE49-F238E27FC236}">
                <a16:creationId xmlns:a16="http://schemas.microsoft.com/office/drawing/2014/main" id="{88944FE4-60C9-4B4B-8E6A-3621826D4BF9}"/>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13</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80280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6318481" cy="561075"/>
          </a:xfrm>
          <a:solidFill>
            <a:schemeClr val="bg1"/>
          </a:solidFill>
        </p:spPr>
        <p:txBody>
          <a:bodyPr>
            <a:noAutofit/>
          </a:bodyPr>
          <a:lstStyle/>
          <a:p>
            <a:r>
              <a:rPr lang="fr-CA" sz="2800" dirty="0">
                <a:solidFill>
                  <a:schemeClr val="accent1"/>
                </a:solidFill>
              </a:rPr>
              <a:t>Allocation annuelle (pension réduite) </a:t>
            </a:r>
            <a:r>
              <a:rPr lang="en-US" sz="2800" dirty="0">
                <a:solidFill>
                  <a:schemeClr val="accent1"/>
                </a:solidFill>
              </a:rPr>
              <a:t> </a:t>
            </a:r>
            <a:endParaRPr lang="en-CA" sz="2800" dirty="0">
              <a:solidFill>
                <a:schemeClr val="accent1"/>
              </a:solidFill>
            </a:endParaRPr>
          </a:p>
        </p:txBody>
      </p:sp>
      <p:graphicFrame>
        <p:nvGraphicFramePr>
          <p:cNvPr id="6" name="Table 5">
            <a:extLst>
              <a:ext uri="{FF2B5EF4-FFF2-40B4-BE49-F238E27FC236}">
                <a16:creationId xmlns:a16="http://schemas.microsoft.com/office/drawing/2014/main" id="{B36AC9D2-6901-4D09-98A5-E50D2338CA6B}"/>
              </a:ext>
            </a:extLst>
          </p:cNvPr>
          <p:cNvGraphicFramePr>
            <a:graphicFrameLocks/>
          </p:cNvGraphicFramePr>
          <p:nvPr>
            <p:extLst>
              <p:ext uri="{D42A27DB-BD31-4B8C-83A1-F6EECF244321}">
                <p14:modId xmlns:p14="http://schemas.microsoft.com/office/powerpoint/2010/main" val="3551863357"/>
              </p:ext>
            </p:extLst>
          </p:nvPr>
        </p:nvGraphicFramePr>
        <p:xfrm>
          <a:off x="1576199" y="2344978"/>
          <a:ext cx="8330101" cy="3683425"/>
        </p:xfrm>
        <a:graphic>
          <a:graphicData uri="http://schemas.openxmlformats.org/drawingml/2006/table">
            <a:tbl>
              <a:tblPr firstRow="1" bandRow="1">
                <a:tableStyleId>{5C22544A-7EE6-4342-B048-85BDC9FD1C3A}</a:tableStyleId>
              </a:tblPr>
              <a:tblGrid>
                <a:gridCol w="3383577">
                  <a:extLst>
                    <a:ext uri="{9D8B030D-6E8A-4147-A177-3AD203B41FA5}">
                      <a16:colId xmlns:a16="http://schemas.microsoft.com/office/drawing/2014/main" val="1879271127"/>
                    </a:ext>
                  </a:extLst>
                </a:gridCol>
                <a:gridCol w="4946524">
                  <a:extLst>
                    <a:ext uri="{9D8B030D-6E8A-4147-A177-3AD203B41FA5}">
                      <a16:colId xmlns:a16="http://schemas.microsoft.com/office/drawing/2014/main" val="2807184899"/>
                    </a:ext>
                  </a:extLst>
                </a:gridCol>
              </a:tblGrid>
              <a:tr h="436623">
                <a:tc>
                  <a:txBody>
                    <a:bodyPr/>
                    <a:lstStyle/>
                    <a:p>
                      <a:pPr algn="ctr"/>
                      <a:r>
                        <a:rPr lang="fr-CA" dirty="0"/>
                        <a:t>Âge à la retraite</a:t>
                      </a:r>
                    </a:p>
                  </a:txBody>
                  <a:tcPr anchor="ctr"/>
                </a:tc>
                <a:tc>
                  <a:txBody>
                    <a:bodyPr/>
                    <a:lstStyle/>
                    <a:p>
                      <a:pPr algn="ctr"/>
                      <a:r>
                        <a:rPr lang="fr-CA" dirty="0"/>
                        <a:t>Moment où la pension devient payable</a:t>
                      </a:r>
                    </a:p>
                  </a:txBody>
                  <a:tcPr anchor="ctr"/>
                </a:tc>
                <a:extLst>
                  <a:ext uri="{0D108BD9-81ED-4DB2-BD59-A6C34878D82A}">
                    <a16:rowId xmlns:a16="http://schemas.microsoft.com/office/drawing/2014/main" val="3936476919"/>
                  </a:ext>
                </a:extLst>
              </a:tr>
              <a:tr h="1555162">
                <a:tc>
                  <a:txBody>
                    <a:bodyPr/>
                    <a:lstStyle/>
                    <a:p>
                      <a:endParaRPr lang="fr-CA" dirty="0"/>
                    </a:p>
                    <a:p>
                      <a:r>
                        <a:rPr lang="fr-CA" dirty="0"/>
                        <a:t>Moins de 50 (55 Gr 2) </a:t>
                      </a:r>
                    </a:p>
                    <a:p>
                      <a:endParaRPr lang="en-US" dirty="0"/>
                    </a:p>
                  </a:txBody>
                  <a:tcPr anchor="ctr"/>
                </a:tc>
                <a:tc>
                  <a:txBody>
                    <a:bodyPr/>
                    <a:lstStyle/>
                    <a:p>
                      <a:r>
                        <a:rPr lang="fr-CA" dirty="0"/>
                        <a:t>La plus tardive de:</a:t>
                      </a:r>
                    </a:p>
                    <a:p>
                      <a:pPr marL="742950" lvl="1" indent="-285750">
                        <a:buFont typeface="Arial" panose="020B0604020202020204" pitchFamily="34" charset="0"/>
                        <a:buChar char="•"/>
                      </a:pPr>
                      <a:r>
                        <a:rPr lang="fr-CA" dirty="0"/>
                        <a:t>50 (55 Gr 2)</a:t>
                      </a:r>
                    </a:p>
                    <a:p>
                      <a:pPr marL="457200" lvl="1" indent="0">
                        <a:lnSpc>
                          <a:spcPct val="150000"/>
                        </a:lnSpc>
                        <a:buFont typeface="Arial" panose="020B0604020202020204" pitchFamily="34" charset="0"/>
                        <a:buNone/>
                      </a:pPr>
                      <a:r>
                        <a:rPr lang="fr-CA" dirty="0"/>
                        <a:t>             </a:t>
                      </a:r>
                      <a:r>
                        <a:rPr lang="fr-CA" b="1" dirty="0"/>
                        <a:t>ou</a:t>
                      </a:r>
                      <a:r>
                        <a:rPr lang="fr-CA" dirty="0"/>
                        <a:t> </a:t>
                      </a:r>
                    </a:p>
                    <a:p>
                      <a:pPr marL="742950" lvl="1" indent="-285750">
                        <a:buFont typeface="Arial" panose="020B0604020202020204" pitchFamily="34" charset="0"/>
                        <a:buChar char="•"/>
                      </a:pPr>
                      <a:r>
                        <a:rPr lang="fr-CA" dirty="0"/>
                        <a:t>date d’exercice d’option</a:t>
                      </a:r>
                    </a:p>
                  </a:txBody>
                  <a:tcPr anchor="ctr"/>
                </a:tc>
                <a:extLst>
                  <a:ext uri="{0D108BD9-81ED-4DB2-BD59-A6C34878D82A}">
                    <a16:rowId xmlns:a16="http://schemas.microsoft.com/office/drawing/2014/main" val="1894804184"/>
                  </a:ext>
                </a:extLst>
              </a:tr>
              <a:tr h="355466">
                <a:tc>
                  <a:txBody>
                    <a:bodyPr/>
                    <a:lstStyle/>
                    <a:p>
                      <a:endParaRPr lang="en-CA" dirty="0"/>
                    </a:p>
                  </a:txBody>
                  <a:tcPr anchor="ctr"/>
                </a:tc>
                <a:tc>
                  <a:txBody>
                    <a:bodyPr/>
                    <a:lstStyle/>
                    <a:p>
                      <a:endParaRPr lang="en-CA" dirty="0"/>
                    </a:p>
                  </a:txBody>
                  <a:tcPr anchor="ctr"/>
                </a:tc>
                <a:extLst>
                  <a:ext uri="{0D108BD9-81ED-4DB2-BD59-A6C34878D82A}">
                    <a16:rowId xmlns:a16="http://schemas.microsoft.com/office/drawing/2014/main" val="3570663410"/>
                  </a:ext>
                </a:extLst>
              </a:tr>
              <a:tr h="1288563">
                <a:tc>
                  <a:txBody>
                    <a:bodyPr/>
                    <a:lstStyle/>
                    <a:p>
                      <a:r>
                        <a:rPr lang="fr-CA" dirty="0"/>
                        <a:t>50 (55 Gr 2) ou plus</a:t>
                      </a:r>
                    </a:p>
                  </a:txBody>
                  <a:tcPr anchor="ctr"/>
                </a:tc>
                <a:tc>
                  <a:txBody>
                    <a:bodyPr/>
                    <a:lstStyle/>
                    <a:p>
                      <a:r>
                        <a:rPr lang="fr-CA" dirty="0"/>
                        <a:t>La plus tardive de:</a:t>
                      </a:r>
                    </a:p>
                    <a:p>
                      <a:pPr marL="742950" lvl="1" indent="-285750">
                        <a:buFont typeface="Arial" panose="020B0604020202020204" pitchFamily="34" charset="0"/>
                        <a:buChar char="•"/>
                      </a:pPr>
                      <a:r>
                        <a:rPr lang="fr-CA" dirty="0"/>
                        <a:t>date de cessation d’emploi </a:t>
                      </a:r>
                    </a:p>
                    <a:p>
                      <a:pPr lvl="1">
                        <a:lnSpc>
                          <a:spcPct val="150000"/>
                        </a:lnSpc>
                      </a:pPr>
                      <a:r>
                        <a:rPr lang="fr-CA" b="1" dirty="0"/>
                        <a:t>              ou </a:t>
                      </a:r>
                    </a:p>
                    <a:p>
                      <a:pPr marL="742950" lvl="1" indent="-285750">
                        <a:buFont typeface="Arial" panose="020B0604020202020204" pitchFamily="34" charset="0"/>
                        <a:buChar char="•"/>
                      </a:pPr>
                      <a:r>
                        <a:rPr lang="fr-CA" dirty="0"/>
                        <a:t>date d’exercice d’option</a:t>
                      </a:r>
                    </a:p>
                  </a:txBody>
                  <a:tcPr anchor="ctr"/>
                </a:tc>
                <a:extLst>
                  <a:ext uri="{0D108BD9-81ED-4DB2-BD59-A6C34878D82A}">
                    <a16:rowId xmlns:a16="http://schemas.microsoft.com/office/drawing/2014/main" val="3360881212"/>
                  </a:ext>
                </a:extLst>
              </a:tr>
            </a:tbl>
          </a:graphicData>
        </a:graphic>
      </p:graphicFrame>
      <p:sp>
        <p:nvSpPr>
          <p:cNvPr id="7" name="TextBox 6">
            <a:extLst>
              <a:ext uri="{FF2B5EF4-FFF2-40B4-BE49-F238E27FC236}">
                <a16:creationId xmlns:a16="http://schemas.microsoft.com/office/drawing/2014/main" id="{E63CCD9A-3F5B-406E-8646-68B1779E06D3}"/>
              </a:ext>
            </a:extLst>
          </p:cNvPr>
          <p:cNvSpPr txBox="1"/>
          <p:nvPr/>
        </p:nvSpPr>
        <p:spPr>
          <a:xfrm>
            <a:off x="403860" y="1268651"/>
            <a:ext cx="9784080" cy="646331"/>
          </a:xfrm>
          <a:prstGeom prst="rect">
            <a:avLst/>
          </a:prstGeom>
          <a:noFill/>
        </p:spPr>
        <p:txBody>
          <a:bodyPr wrap="square" rtlCol="0">
            <a:spAutoFit/>
          </a:bodyPr>
          <a:lstStyle/>
          <a:p>
            <a:r>
              <a:rPr lang="fr-CA" dirty="0"/>
              <a:t>Cette option est offerte aux participants qui comptent </a:t>
            </a:r>
            <a:r>
              <a:rPr lang="fr-CA" b="1" dirty="0"/>
              <a:t>au moins 2 ans de service ouvrant droit à pension</a:t>
            </a:r>
            <a:r>
              <a:rPr lang="fr-CA" dirty="0"/>
              <a:t> et qui souhaitent recevoir une </a:t>
            </a:r>
            <a:r>
              <a:rPr lang="fr-CA" b="1" dirty="0"/>
              <a:t>pension mensuelle</a:t>
            </a:r>
            <a:r>
              <a:rPr lang="fr-CA" dirty="0"/>
              <a:t>  </a:t>
            </a:r>
          </a:p>
        </p:txBody>
      </p:sp>
      <p:sp>
        <p:nvSpPr>
          <p:cNvPr id="8" name="Slide Number Placeholder 1">
            <a:extLst>
              <a:ext uri="{FF2B5EF4-FFF2-40B4-BE49-F238E27FC236}">
                <a16:creationId xmlns:a16="http://schemas.microsoft.com/office/drawing/2014/main" id="{6CC98267-1FD9-4779-B8E3-205B5704BE44}"/>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14</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85063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7484193A-D914-4EE8-9959-3FE817D4B769}"/>
              </a:ext>
            </a:extLst>
          </p:cNvPr>
          <p:cNvGraphicFramePr>
            <a:graphicFrameLocks/>
          </p:cNvGraphicFramePr>
          <p:nvPr>
            <p:custDataLst>
              <p:tags r:id="rId1"/>
            </p:custDataLst>
            <p:extLst>
              <p:ext uri="{D42A27DB-BD31-4B8C-83A1-F6EECF244321}">
                <p14:modId xmlns:p14="http://schemas.microsoft.com/office/powerpoint/2010/main" val="3074598206"/>
              </p:ext>
            </p:extLst>
          </p:nvPr>
        </p:nvGraphicFramePr>
        <p:xfrm>
          <a:off x="1170000" y="1342800"/>
          <a:ext cx="8610601" cy="4014392"/>
        </p:xfrm>
        <a:graphic>
          <a:graphicData uri="http://schemas.openxmlformats.org/drawingml/2006/table">
            <a:tbl>
              <a:tblPr firstRow="1" bandRow="1">
                <a:tableStyleId>{5C22544A-7EE6-4342-B048-85BDC9FD1C3A}</a:tableStyleId>
              </a:tblPr>
              <a:tblGrid>
                <a:gridCol w="4086226">
                  <a:extLst>
                    <a:ext uri="{9D8B030D-6E8A-4147-A177-3AD203B41FA5}">
                      <a16:colId xmlns:a16="http://schemas.microsoft.com/office/drawing/2014/main" val="1889497776"/>
                    </a:ext>
                  </a:extLst>
                </a:gridCol>
                <a:gridCol w="1000125">
                  <a:extLst>
                    <a:ext uri="{9D8B030D-6E8A-4147-A177-3AD203B41FA5}">
                      <a16:colId xmlns:a16="http://schemas.microsoft.com/office/drawing/2014/main" val="2274017938"/>
                    </a:ext>
                  </a:extLst>
                </a:gridCol>
                <a:gridCol w="3524250">
                  <a:extLst>
                    <a:ext uri="{9D8B030D-6E8A-4147-A177-3AD203B41FA5}">
                      <a16:colId xmlns:a16="http://schemas.microsoft.com/office/drawing/2014/main" val="1374354566"/>
                    </a:ext>
                  </a:extLst>
                </a:gridCol>
              </a:tblGrid>
              <a:tr h="483581">
                <a:tc>
                  <a:txBody>
                    <a:bodyPr/>
                    <a:lstStyle/>
                    <a:p>
                      <a:pPr algn="ctr"/>
                      <a:r>
                        <a:rPr lang="fr-CA" sz="2000" dirty="0"/>
                        <a:t>Service ouvrant droit à pension</a:t>
                      </a:r>
                    </a:p>
                  </a:txBody>
                  <a:tcPr/>
                </a:tc>
                <a:tc>
                  <a:txBody>
                    <a:bodyPr/>
                    <a:lstStyle/>
                    <a:p>
                      <a:pPr algn="ctr"/>
                      <a:r>
                        <a:rPr lang="fr-CA" sz="2000" dirty="0"/>
                        <a:t>Âge</a:t>
                      </a:r>
                    </a:p>
                  </a:txBody>
                  <a:tcPr/>
                </a:tc>
                <a:tc>
                  <a:txBody>
                    <a:bodyPr/>
                    <a:lstStyle/>
                    <a:p>
                      <a:pPr algn="ctr"/>
                      <a:r>
                        <a:rPr lang="fr-CA" sz="2000" dirty="0"/>
                        <a:t>Réduction</a:t>
                      </a:r>
                    </a:p>
                  </a:txBody>
                  <a:tcPr/>
                </a:tc>
                <a:extLst>
                  <a:ext uri="{0D108BD9-81ED-4DB2-BD59-A6C34878D82A}">
                    <a16:rowId xmlns:a16="http://schemas.microsoft.com/office/drawing/2014/main" val="991614153"/>
                  </a:ext>
                </a:extLst>
              </a:tr>
              <a:tr h="14291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t>Moins de 25 ans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b="1" u="sng" dirty="0"/>
                        <a:t>ou</a:t>
                      </a:r>
                    </a:p>
                    <a:p>
                      <a:pPr algn="ctr"/>
                      <a:r>
                        <a:rPr lang="fr-CA" sz="2000" dirty="0"/>
                        <a:t>Avant 50 ans</a:t>
                      </a:r>
                    </a:p>
                  </a:txBody>
                  <a:tcPr/>
                </a:tc>
                <a:tc>
                  <a:txBody>
                    <a:bodyPr/>
                    <a:lstStyle/>
                    <a:p>
                      <a:pPr algn="ctr"/>
                      <a:endParaRPr lang="fr-CA" sz="2000" dirty="0"/>
                    </a:p>
                    <a:p>
                      <a:pPr algn="ctr"/>
                      <a:endParaRPr lang="fr-CA" sz="2000" dirty="0"/>
                    </a:p>
                    <a:p>
                      <a:pPr algn="ctr"/>
                      <a:r>
                        <a:rPr lang="fr-CA" sz="2000" dirty="0"/>
                        <a:t>50-59</a:t>
                      </a:r>
                    </a:p>
                  </a:txBody>
                  <a:tcPr/>
                </a:tc>
                <a:tc>
                  <a:txBody>
                    <a:bodyPr/>
                    <a:lstStyle/>
                    <a:p>
                      <a:endParaRPr lang="fr-CA" sz="2000" dirty="0"/>
                    </a:p>
                    <a:p>
                      <a:r>
                        <a:rPr lang="fr-CA" sz="2000" dirty="0"/>
                        <a:t>      </a:t>
                      </a:r>
                    </a:p>
                    <a:p>
                      <a:pPr algn="ctr"/>
                      <a:r>
                        <a:rPr lang="fr-CA" sz="2000" dirty="0"/>
                        <a:t> 5 % × (60 - âge)</a:t>
                      </a:r>
                    </a:p>
                  </a:txBody>
                  <a:tcPr/>
                </a:tc>
                <a:extLst>
                  <a:ext uri="{0D108BD9-81ED-4DB2-BD59-A6C34878D82A}">
                    <a16:rowId xmlns:a16="http://schemas.microsoft.com/office/drawing/2014/main" val="592092241"/>
                  </a:ext>
                </a:extLst>
              </a:tr>
              <a:tr h="1050836">
                <a:tc rowSpan="2">
                  <a:txBody>
                    <a:bodyPr/>
                    <a:lstStyle/>
                    <a:p>
                      <a:endParaRPr lang="fr-CA" sz="2000" dirty="0"/>
                    </a:p>
                    <a:p>
                      <a:endParaRPr lang="en-US" sz="2000" dirty="0"/>
                    </a:p>
                    <a:p>
                      <a:pPr algn="ctr"/>
                      <a:endParaRPr lang="fr-CA" sz="2000" dirty="0"/>
                    </a:p>
                    <a:p>
                      <a:pPr algn="ctr"/>
                      <a:r>
                        <a:rPr lang="fr-CA" sz="2000" dirty="0"/>
                        <a:t>25 ans ou plus  </a:t>
                      </a:r>
                    </a:p>
                  </a:txBody>
                  <a:tcPr/>
                </a:tc>
                <a:tc>
                  <a:txBody>
                    <a:bodyPr/>
                    <a:lstStyle/>
                    <a:p>
                      <a:pPr algn="ctr"/>
                      <a:endParaRPr lang="fr-CA" sz="2000" dirty="0"/>
                    </a:p>
                    <a:p>
                      <a:pPr algn="ctr"/>
                      <a:r>
                        <a:rPr lang="fr-CA" sz="2000" dirty="0"/>
                        <a:t>50-54</a:t>
                      </a:r>
                    </a:p>
                  </a:txBody>
                  <a:tcPr/>
                </a:tc>
                <a:tc>
                  <a:txBody>
                    <a:bodyPr/>
                    <a:lstStyle/>
                    <a:p>
                      <a:r>
                        <a:rPr lang="fr-CA" sz="2000" dirty="0"/>
                        <a:t>Le plus élevé de:</a:t>
                      </a:r>
                    </a:p>
                    <a:p>
                      <a:pPr lvl="1"/>
                      <a:r>
                        <a:rPr lang="fr-CA" sz="2000" dirty="0"/>
                        <a:t>5 % × (55 - âge) </a:t>
                      </a:r>
                      <a:r>
                        <a:rPr lang="fr-CA" sz="2000" b="1" u="sng" dirty="0"/>
                        <a:t>ou</a:t>
                      </a:r>
                    </a:p>
                    <a:p>
                      <a:pPr lvl="1"/>
                      <a:r>
                        <a:rPr lang="fr-CA" sz="2000" dirty="0"/>
                        <a:t>5 % × (30 - service)</a:t>
                      </a:r>
                    </a:p>
                  </a:txBody>
                  <a:tcPr/>
                </a:tc>
                <a:extLst>
                  <a:ext uri="{0D108BD9-81ED-4DB2-BD59-A6C34878D82A}">
                    <a16:rowId xmlns:a16="http://schemas.microsoft.com/office/drawing/2014/main" val="2224238835"/>
                  </a:ext>
                </a:extLst>
              </a:tr>
              <a:tr h="1050836">
                <a:tc vMerge="1">
                  <a:txBody>
                    <a:bodyPr/>
                    <a:lstStyle/>
                    <a:p>
                      <a:endParaRPr lang="en-CA" dirty="0"/>
                    </a:p>
                  </a:txBody>
                  <a:tcPr/>
                </a:tc>
                <a:tc>
                  <a:txBody>
                    <a:bodyPr/>
                    <a:lstStyle/>
                    <a:p>
                      <a:pPr algn="ctr"/>
                      <a:endParaRPr lang="fr-CA" sz="2000" dirty="0"/>
                    </a:p>
                    <a:p>
                      <a:pPr algn="ctr"/>
                      <a:r>
                        <a:rPr lang="fr-CA" sz="2000" dirty="0"/>
                        <a:t>55-59</a:t>
                      </a:r>
                    </a:p>
                  </a:txBody>
                  <a:tcPr/>
                </a:tc>
                <a:tc>
                  <a:txBody>
                    <a:bodyPr/>
                    <a:lstStyle/>
                    <a:p>
                      <a:r>
                        <a:rPr lang="fr-CA" sz="2000" dirty="0"/>
                        <a:t>Le moins élevé de:</a:t>
                      </a:r>
                    </a:p>
                    <a:p>
                      <a:pPr lvl="1"/>
                      <a:r>
                        <a:rPr lang="fr-CA" sz="2000" dirty="0"/>
                        <a:t>5 % × (60 - âge) </a:t>
                      </a:r>
                      <a:r>
                        <a:rPr lang="fr-CA" sz="2000" b="1" u="sng" dirty="0"/>
                        <a:t>ou</a:t>
                      </a:r>
                    </a:p>
                    <a:p>
                      <a:pPr lvl="1"/>
                      <a:r>
                        <a:rPr lang="fr-CA" sz="2000" dirty="0"/>
                        <a:t>5 % × (30 - service)</a:t>
                      </a:r>
                    </a:p>
                  </a:txBody>
                  <a:tcPr/>
                </a:tc>
                <a:extLst>
                  <a:ext uri="{0D108BD9-81ED-4DB2-BD59-A6C34878D82A}">
                    <a16:rowId xmlns:a16="http://schemas.microsoft.com/office/drawing/2014/main" val="3617751128"/>
                  </a:ext>
                </a:extLst>
              </a:tr>
            </a:tbl>
          </a:graphicData>
        </a:graphic>
      </p:graphicFrame>
      <p:sp>
        <p:nvSpPr>
          <p:cNvPr id="9" name="Title 3">
            <a:extLst>
              <a:ext uri="{FF2B5EF4-FFF2-40B4-BE49-F238E27FC236}">
                <a16:creationId xmlns:a16="http://schemas.microsoft.com/office/drawing/2014/main" id="{BFEFD73D-E649-4553-8967-DD18B430D63A}"/>
              </a:ext>
            </a:extLst>
          </p:cNvPr>
          <p:cNvSpPr>
            <a:spLocks noGrp="1"/>
          </p:cNvSpPr>
          <p:nvPr>
            <p:ph type="title"/>
            <p:custDataLst>
              <p:tags r:id="rId2"/>
            </p:custDataLst>
          </p:nvPr>
        </p:nvSpPr>
        <p:spPr>
          <a:xfrm>
            <a:off x="417600" y="572400"/>
            <a:ext cx="3097125" cy="503925"/>
          </a:xfrm>
          <a:solidFill>
            <a:schemeClr val="bg1"/>
          </a:solidFill>
        </p:spPr>
        <p:txBody>
          <a:bodyPr>
            <a:normAutofit/>
          </a:bodyPr>
          <a:lstStyle/>
          <a:p>
            <a:r>
              <a:rPr lang="fr-CA" sz="2800" dirty="0">
                <a:solidFill>
                  <a:schemeClr val="accent1"/>
                </a:solidFill>
              </a:rPr>
              <a:t>Réduction – Gr 1</a:t>
            </a:r>
          </a:p>
        </p:txBody>
      </p:sp>
      <p:sp>
        <p:nvSpPr>
          <p:cNvPr id="5" name="Slide Number Placeholder 1">
            <a:extLst>
              <a:ext uri="{FF2B5EF4-FFF2-40B4-BE49-F238E27FC236}">
                <a16:creationId xmlns:a16="http://schemas.microsoft.com/office/drawing/2014/main" id="{8F067BF6-D4AC-457B-B42E-F73847544AE6}"/>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15</a:t>
            </a:fld>
            <a:endParaRPr lang="en-CA" sz="1350" dirty="0">
              <a:solidFill>
                <a:prstClr val="black"/>
              </a:solidFill>
              <a:latin typeface="Century Gothic" panose="020F0302020204030204"/>
            </a:endParaRPr>
          </a:p>
        </p:txBody>
      </p:sp>
      <p:sp>
        <p:nvSpPr>
          <p:cNvPr id="6" name="TextBox 5">
            <a:extLst>
              <a:ext uri="{FF2B5EF4-FFF2-40B4-BE49-F238E27FC236}">
                <a16:creationId xmlns:a16="http://schemas.microsoft.com/office/drawing/2014/main" id="{0E945317-E9BB-485F-9A8E-FF2B6E078480}"/>
              </a:ext>
            </a:extLst>
          </p:cNvPr>
          <p:cNvSpPr txBox="1"/>
          <p:nvPr/>
        </p:nvSpPr>
        <p:spPr>
          <a:xfrm>
            <a:off x="1281600" y="5716800"/>
            <a:ext cx="8510437" cy="369332"/>
          </a:xfrm>
          <a:prstGeom prst="rect">
            <a:avLst/>
          </a:prstGeom>
          <a:noFill/>
        </p:spPr>
        <p:txBody>
          <a:bodyPr wrap="square" rtlCol="0">
            <a:spAutoFit/>
          </a:bodyPr>
          <a:lstStyle/>
          <a:p>
            <a:r>
              <a:rPr lang="en-CA" dirty="0"/>
              <a:t>NOTE :</a:t>
            </a:r>
            <a:r>
              <a:rPr lang="en-CA" i="1" dirty="0"/>
              <a:t> </a:t>
            </a:r>
            <a:r>
              <a:rPr lang="en-CA" i="1" dirty="0" err="1"/>
              <a:t>l’âge</a:t>
            </a:r>
            <a:r>
              <a:rPr lang="en-CA" i="1" dirty="0"/>
              <a:t> et le service </a:t>
            </a:r>
            <a:r>
              <a:rPr lang="en-CA" i="1" dirty="0" err="1"/>
              <a:t>ouvrant</a:t>
            </a:r>
            <a:r>
              <a:rPr lang="en-CA" i="1" dirty="0"/>
              <a:t> droit à pension </a:t>
            </a:r>
            <a:r>
              <a:rPr lang="en-CA" i="1" dirty="0" err="1"/>
              <a:t>sont</a:t>
            </a:r>
            <a:r>
              <a:rPr lang="en-CA" i="1" dirty="0"/>
              <a:t> </a:t>
            </a:r>
            <a:r>
              <a:rPr lang="en-CA" i="1" dirty="0" err="1"/>
              <a:t>calculés</a:t>
            </a:r>
            <a:r>
              <a:rPr lang="en-CA" i="1" dirty="0"/>
              <a:t> au </a:t>
            </a:r>
            <a:r>
              <a:rPr lang="en-CA" i="1" dirty="0" err="1"/>
              <a:t>prorata</a:t>
            </a:r>
            <a:endParaRPr lang="en-CA" i="1" dirty="0"/>
          </a:p>
        </p:txBody>
      </p:sp>
    </p:spTree>
    <p:extLst>
      <p:ext uri="{BB962C8B-B14F-4D97-AF65-F5344CB8AC3E}">
        <p14:creationId xmlns:p14="http://schemas.microsoft.com/office/powerpoint/2010/main" val="81739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5">
            <a:extLst>
              <a:ext uri="{FF2B5EF4-FFF2-40B4-BE49-F238E27FC236}">
                <a16:creationId xmlns:a16="http://schemas.microsoft.com/office/drawing/2014/main" id="{BC0B63D3-7CE3-48D1-B71C-5BAA9F5354B8}"/>
              </a:ext>
            </a:extLst>
          </p:cNvPr>
          <p:cNvGraphicFramePr>
            <a:graphicFrameLocks/>
          </p:cNvGraphicFramePr>
          <p:nvPr>
            <p:custDataLst>
              <p:tags r:id="rId1"/>
            </p:custDataLst>
            <p:extLst>
              <p:ext uri="{D42A27DB-BD31-4B8C-83A1-F6EECF244321}">
                <p14:modId xmlns:p14="http://schemas.microsoft.com/office/powerpoint/2010/main" val="541074381"/>
              </p:ext>
            </p:extLst>
          </p:nvPr>
        </p:nvGraphicFramePr>
        <p:xfrm>
          <a:off x="892277" y="1385636"/>
          <a:ext cx="9372600" cy="4473395"/>
        </p:xfrm>
        <a:graphic>
          <a:graphicData uri="http://schemas.openxmlformats.org/drawingml/2006/table">
            <a:tbl>
              <a:tblPr firstRow="1" bandRow="1">
                <a:tableStyleId>{5C22544A-7EE6-4342-B048-85BDC9FD1C3A}</a:tableStyleId>
              </a:tblPr>
              <a:tblGrid>
                <a:gridCol w="1092769">
                  <a:extLst>
                    <a:ext uri="{9D8B030D-6E8A-4147-A177-3AD203B41FA5}">
                      <a16:colId xmlns:a16="http://schemas.microsoft.com/office/drawing/2014/main" val="344326356"/>
                    </a:ext>
                  </a:extLst>
                </a:gridCol>
                <a:gridCol w="1607631">
                  <a:extLst>
                    <a:ext uri="{9D8B030D-6E8A-4147-A177-3AD203B41FA5}">
                      <a16:colId xmlns:a16="http://schemas.microsoft.com/office/drawing/2014/main" val="3677885384"/>
                    </a:ext>
                  </a:extLst>
                </a:gridCol>
                <a:gridCol w="262685">
                  <a:extLst>
                    <a:ext uri="{9D8B030D-6E8A-4147-A177-3AD203B41FA5}">
                      <a16:colId xmlns:a16="http://schemas.microsoft.com/office/drawing/2014/main" val="2805829142"/>
                    </a:ext>
                  </a:extLst>
                </a:gridCol>
                <a:gridCol w="1418500">
                  <a:extLst>
                    <a:ext uri="{9D8B030D-6E8A-4147-A177-3AD203B41FA5}">
                      <a16:colId xmlns:a16="http://schemas.microsoft.com/office/drawing/2014/main" val="1811685093"/>
                    </a:ext>
                  </a:extLst>
                </a:gridCol>
                <a:gridCol w="262686">
                  <a:extLst>
                    <a:ext uri="{9D8B030D-6E8A-4147-A177-3AD203B41FA5}">
                      <a16:colId xmlns:a16="http://schemas.microsoft.com/office/drawing/2014/main" val="4198371613"/>
                    </a:ext>
                  </a:extLst>
                </a:gridCol>
                <a:gridCol w="1040232">
                  <a:extLst>
                    <a:ext uri="{9D8B030D-6E8A-4147-A177-3AD203B41FA5}">
                      <a16:colId xmlns:a16="http://schemas.microsoft.com/office/drawing/2014/main" val="1902112648"/>
                    </a:ext>
                  </a:extLst>
                </a:gridCol>
                <a:gridCol w="231163">
                  <a:extLst>
                    <a:ext uri="{9D8B030D-6E8A-4147-A177-3AD203B41FA5}">
                      <a16:colId xmlns:a16="http://schemas.microsoft.com/office/drawing/2014/main" val="1769498795"/>
                    </a:ext>
                  </a:extLst>
                </a:gridCol>
                <a:gridCol w="1744229">
                  <a:extLst>
                    <a:ext uri="{9D8B030D-6E8A-4147-A177-3AD203B41FA5}">
                      <a16:colId xmlns:a16="http://schemas.microsoft.com/office/drawing/2014/main" val="2016404723"/>
                    </a:ext>
                  </a:extLst>
                </a:gridCol>
                <a:gridCol w="643578">
                  <a:extLst>
                    <a:ext uri="{9D8B030D-6E8A-4147-A177-3AD203B41FA5}">
                      <a16:colId xmlns:a16="http://schemas.microsoft.com/office/drawing/2014/main" val="2564148958"/>
                    </a:ext>
                  </a:extLst>
                </a:gridCol>
                <a:gridCol w="1069127">
                  <a:extLst>
                    <a:ext uri="{9D8B030D-6E8A-4147-A177-3AD203B41FA5}">
                      <a16:colId xmlns:a16="http://schemas.microsoft.com/office/drawing/2014/main" val="311654110"/>
                    </a:ext>
                  </a:extLst>
                </a:gridCol>
              </a:tblGrid>
              <a:tr h="998675">
                <a:tc>
                  <a:txBody>
                    <a:bodyPr/>
                    <a:lstStyle/>
                    <a:p>
                      <a:pPr algn="ctr"/>
                      <a:r>
                        <a:rPr lang="fr-CA" sz="1400" dirty="0"/>
                        <a:t>Scénario</a:t>
                      </a:r>
                    </a:p>
                  </a:txBody>
                  <a:tcPr anchor="ctr"/>
                </a:tc>
                <a:tc>
                  <a:txBody>
                    <a:bodyPr/>
                    <a:lstStyle/>
                    <a:p>
                      <a:pPr algn="ctr"/>
                      <a:r>
                        <a:rPr lang="fr-CA" sz="1400" dirty="0"/>
                        <a:t>2 % (pension viagère + prestation de raccordement)</a:t>
                      </a:r>
                    </a:p>
                  </a:txBody>
                  <a:tcPr anchor="ctr"/>
                </a:tc>
                <a:tc>
                  <a:txBody>
                    <a:bodyPr/>
                    <a:lstStyle/>
                    <a:p>
                      <a:pPr algn="ctr"/>
                      <a:r>
                        <a:rPr lang="fr-CA" sz="1400" dirty="0"/>
                        <a:t>×</a:t>
                      </a:r>
                    </a:p>
                  </a:txBody>
                  <a:tcPr anchor="ctr"/>
                </a:tc>
                <a:tc>
                  <a:txBody>
                    <a:bodyPr/>
                    <a:lstStyle/>
                    <a:p>
                      <a:pPr algn="ctr"/>
                      <a:r>
                        <a:rPr lang="fr-CA" sz="1400" dirty="0"/>
                        <a:t>Service ouvrant droit à pension (années et jours)</a:t>
                      </a:r>
                    </a:p>
                  </a:txBody>
                  <a:tcPr anchor="ctr"/>
                </a:tc>
                <a:tc>
                  <a:txBody>
                    <a:bodyPr/>
                    <a:lstStyle/>
                    <a:p>
                      <a:pPr algn="ctr"/>
                      <a:r>
                        <a:rPr lang="fr-CA" sz="1400" dirty="0"/>
                        <a:t>×</a:t>
                      </a:r>
                    </a:p>
                  </a:txBody>
                  <a:tcPr anchor="ctr"/>
                </a:tc>
                <a:tc>
                  <a:txBody>
                    <a:bodyPr/>
                    <a:lstStyle/>
                    <a:p>
                      <a:pPr algn="ctr"/>
                      <a:r>
                        <a:rPr lang="fr-CA" sz="1400" dirty="0"/>
                        <a:t>Salaire moyen le plus élevé</a:t>
                      </a:r>
                    </a:p>
                  </a:txBody>
                  <a:tcPr anchor="ctr"/>
                </a:tc>
                <a:tc>
                  <a:txBody>
                    <a:bodyPr/>
                    <a:lstStyle/>
                    <a:p>
                      <a:pPr algn="ctr"/>
                      <a:r>
                        <a:rPr lang="fr-CA" sz="14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Réduction</a:t>
                      </a:r>
                    </a:p>
                    <a:p>
                      <a:pPr algn="l" rtl="0"/>
                      <a:endParaRPr lang="en-CA" sz="1400" dirty="0"/>
                    </a:p>
                  </a:txBody>
                  <a:tcPr anchor="ctr"/>
                </a:tc>
                <a:tc>
                  <a:txBody>
                    <a:bodyPr/>
                    <a:lstStyle/>
                    <a:p>
                      <a:pPr algn="ctr"/>
                      <a:r>
                        <a:rPr lang="fr-CA" sz="1400" dirty="0"/>
                        <a:t>/12 =</a:t>
                      </a:r>
                    </a:p>
                  </a:txBody>
                  <a:tcPr anchor="ctr"/>
                </a:tc>
                <a:tc>
                  <a:txBody>
                    <a:bodyPr/>
                    <a:lstStyle/>
                    <a:p>
                      <a:pPr algn="ctr"/>
                      <a:r>
                        <a:rPr lang="fr-CA" sz="1400" dirty="0"/>
                        <a:t>Prestation mensuelle</a:t>
                      </a:r>
                    </a:p>
                  </a:txBody>
                  <a:tcPr anchor="ctr"/>
                </a:tc>
                <a:extLst>
                  <a:ext uri="{0D108BD9-81ED-4DB2-BD59-A6C34878D82A}">
                    <a16:rowId xmlns:a16="http://schemas.microsoft.com/office/drawing/2014/main" val="3052113705"/>
                  </a:ext>
                </a:extLst>
              </a:tr>
              <a:tr h="998675">
                <a:tc>
                  <a:txBody>
                    <a:bodyPr/>
                    <a:lstStyle/>
                    <a:p>
                      <a:pPr algn="ctr"/>
                      <a:r>
                        <a:rPr lang="fr-CA" sz="1400" dirty="0"/>
                        <a:t>Retraite à </a:t>
                      </a:r>
                      <a:r>
                        <a:rPr lang="fr-CA" sz="1400" b="1" noProof="0" dirty="0"/>
                        <a:t>50 et 20 ans de service</a:t>
                      </a:r>
                    </a:p>
                  </a:txBody>
                  <a:tcPr anchor="ctr"/>
                </a:tc>
                <a:tc>
                  <a:txBody>
                    <a:bodyPr/>
                    <a:lstStyle/>
                    <a:p>
                      <a:pPr algn="ctr"/>
                      <a:r>
                        <a:rPr lang="fr-CA" sz="1400" dirty="0"/>
                        <a:t>2 %</a:t>
                      </a:r>
                    </a:p>
                  </a:txBody>
                  <a:tcPr anchor="ctr"/>
                </a:tc>
                <a:tc>
                  <a:txBody>
                    <a:bodyPr/>
                    <a:lstStyle/>
                    <a:p>
                      <a:pPr algn="ctr"/>
                      <a:r>
                        <a:rPr lang="fr-CA" sz="1400" dirty="0"/>
                        <a:t>×</a:t>
                      </a:r>
                    </a:p>
                  </a:txBody>
                  <a:tcPr anchor="ctr"/>
                </a:tc>
                <a:tc>
                  <a:txBody>
                    <a:bodyPr/>
                    <a:lstStyle/>
                    <a:p>
                      <a:pPr algn="ctr"/>
                      <a:r>
                        <a:rPr lang="fr-CA" sz="1400" dirty="0"/>
                        <a:t>20</a:t>
                      </a:r>
                    </a:p>
                  </a:txBody>
                  <a:tcPr anchor="ctr"/>
                </a:tc>
                <a:tc>
                  <a:txBody>
                    <a:bodyPr/>
                    <a:lstStyle/>
                    <a:p>
                      <a:pPr algn="ctr"/>
                      <a:r>
                        <a:rPr lang="fr-CA" sz="1400" dirty="0"/>
                        <a:t>×</a:t>
                      </a:r>
                    </a:p>
                  </a:txBody>
                  <a:tcPr anchor="ctr"/>
                </a:tc>
                <a:tc>
                  <a:txBody>
                    <a:bodyPr/>
                    <a:lstStyle/>
                    <a:p>
                      <a:pPr algn="ctr"/>
                      <a:r>
                        <a:rPr lang="fr-CA" sz="1400" dirty="0"/>
                        <a:t>150 131 $</a:t>
                      </a:r>
                    </a:p>
                  </a:txBody>
                  <a:tcPr anchor="ctr"/>
                </a:tc>
                <a:tc>
                  <a:txBody>
                    <a:bodyPr/>
                    <a:lstStyle/>
                    <a:p>
                      <a:pPr algn="ctr"/>
                      <a:r>
                        <a:rPr lang="fr-CA" sz="1400" dirty="0"/>
                        <a:t>-</a:t>
                      </a:r>
                    </a:p>
                  </a:txBody>
                  <a:tcPr anchor="ctr"/>
                </a:tc>
                <a:tc>
                  <a:txBody>
                    <a:bodyPr/>
                    <a:lstStyle/>
                    <a:p>
                      <a:pPr algn="ctr"/>
                      <a:r>
                        <a:rPr lang="fr-CA" sz="1400" dirty="0"/>
                        <a:t>5 % × (60 – 50)        </a:t>
                      </a:r>
                    </a:p>
                    <a:p>
                      <a:pPr algn="l" rtl="0"/>
                      <a:endParaRPr lang="fr-CA" sz="1400" dirty="0"/>
                    </a:p>
                    <a:p>
                      <a:pPr algn="ctr"/>
                      <a:r>
                        <a:rPr lang="fr-CA" sz="1400" dirty="0"/>
                        <a:t>= 50 %</a:t>
                      </a:r>
                    </a:p>
                  </a:txBody>
                  <a:tcPr anchor="ctr"/>
                </a:tc>
                <a:tc>
                  <a:txBody>
                    <a:bodyPr/>
                    <a:lstStyle/>
                    <a:p>
                      <a:pPr algn="ctr"/>
                      <a:r>
                        <a:rPr lang="fr-CA" sz="1400" dirty="0"/>
                        <a:t>/12 =</a:t>
                      </a:r>
                    </a:p>
                  </a:txBody>
                  <a:tcPr anchor="ctr"/>
                </a:tc>
                <a:tc>
                  <a:txBody>
                    <a:bodyPr/>
                    <a:lstStyle/>
                    <a:p>
                      <a:pPr algn="ctr"/>
                      <a:r>
                        <a:rPr lang="fr-CA" sz="1400" b="1" dirty="0"/>
                        <a:t>2 502 $</a:t>
                      </a:r>
                      <a:endParaRPr lang="fr-CA" sz="1400" dirty="0"/>
                    </a:p>
                  </a:txBody>
                  <a:tcPr anchor="ctr"/>
                </a:tc>
                <a:extLst>
                  <a:ext uri="{0D108BD9-81ED-4DB2-BD59-A6C34878D82A}">
                    <a16:rowId xmlns:a16="http://schemas.microsoft.com/office/drawing/2014/main" val="209984932"/>
                  </a:ext>
                </a:extLst>
              </a:tr>
              <a:tr h="998675">
                <a:tc>
                  <a:txBody>
                    <a:bodyPr/>
                    <a:lstStyle/>
                    <a:p>
                      <a:pPr algn="ctr"/>
                      <a:r>
                        <a:rPr lang="fr-CA" sz="1400" dirty="0"/>
                        <a:t>Retraite à </a:t>
                      </a:r>
                      <a:r>
                        <a:rPr lang="fr-CA" sz="1400" b="1" noProof="0" dirty="0"/>
                        <a:t>54 et 25 ans de service</a:t>
                      </a:r>
                    </a:p>
                  </a:txBody>
                  <a:tcPr anchor="ctr"/>
                </a:tc>
                <a:tc>
                  <a:txBody>
                    <a:bodyPr/>
                    <a:lstStyle/>
                    <a:p>
                      <a:pPr algn="ctr"/>
                      <a:r>
                        <a:rPr lang="fr-CA" sz="1400" dirty="0"/>
                        <a:t>2 %</a:t>
                      </a:r>
                    </a:p>
                  </a:txBody>
                  <a:tcPr anchor="ctr"/>
                </a:tc>
                <a:tc>
                  <a:txBody>
                    <a:bodyPr/>
                    <a:lstStyle/>
                    <a:p>
                      <a:pPr algn="ctr"/>
                      <a:r>
                        <a:rPr lang="fr-CA" sz="1400" dirty="0"/>
                        <a:t>×</a:t>
                      </a:r>
                    </a:p>
                  </a:txBody>
                  <a:tcPr anchor="ctr"/>
                </a:tc>
                <a:tc>
                  <a:txBody>
                    <a:bodyPr/>
                    <a:lstStyle/>
                    <a:p>
                      <a:pPr algn="ctr"/>
                      <a:r>
                        <a:rPr lang="fr-CA" sz="1400" dirty="0"/>
                        <a:t>25</a:t>
                      </a:r>
                    </a:p>
                  </a:txBody>
                  <a:tcPr anchor="ctr"/>
                </a:tc>
                <a:tc>
                  <a:txBody>
                    <a:bodyPr/>
                    <a:lstStyle/>
                    <a:p>
                      <a:pPr algn="ctr"/>
                      <a:r>
                        <a:rPr lang="fr-CA" sz="1400" dirty="0"/>
                        <a:t>×</a:t>
                      </a:r>
                    </a:p>
                  </a:txBody>
                  <a:tcPr anchor="ctr"/>
                </a:tc>
                <a:tc>
                  <a:txBody>
                    <a:bodyPr/>
                    <a:lstStyle/>
                    <a:p>
                      <a:pPr algn="ctr"/>
                      <a:r>
                        <a:rPr lang="fr-CA" sz="1400" dirty="0"/>
                        <a:t>150 131 $</a:t>
                      </a:r>
                    </a:p>
                  </a:txBody>
                  <a:tcPr anchor="ctr"/>
                </a:tc>
                <a:tc>
                  <a:txBody>
                    <a:bodyPr/>
                    <a:lstStyle/>
                    <a:p>
                      <a:pPr algn="ctr"/>
                      <a:r>
                        <a:rPr lang="fr-CA" sz="1400" dirty="0"/>
                        <a:t>-</a:t>
                      </a:r>
                    </a:p>
                  </a:txBody>
                  <a:tcPr anchor="ctr"/>
                </a:tc>
                <a:tc>
                  <a:txBody>
                    <a:bodyPr/>
                    <a:lstStyle/>
                    <a:p>
                      <a:pPr algn="ctr"/>
                      <a:r>
                        <a:rPr lang="fr-CA" sz="1400" dirty="0"/>
                        <a:t>Le plus élevé :</a:t>
                      </a:r>
                    </a:p>
                    <a:p>
                      <a:pPr algn="ctr"/>
                      <a:r>
                        <a:rPr lang="fr-CA" sz="1400" dirty="0"/>
                        <a:t>5 % × (55 – 54)</a:t>
                      </a:r>
                    </a:p>
                    <a:p>
                      <a:pPr algn="ctr"/>
                      <a:r>
                        <a:rPr lang="fr-CA" sz="1400" dirty="0"/>
                        <a:t>5 % × (30 – 25) </a:t>
                      </a:r>
                    </a:p>
                    <a:p>
                      <a:pPr algn="ctr"/>
                      <a:r>
                        <a:rPr lang="fr-CA" sz="1400" dirty="0"/>
                        <a:t> </a:t>
                      </a:r>
                    </a:p>
                    <a:p>
                      <a:pPr algn="ctr"/>
                      <a:r>
                        <a:rPr lang="fr-CA" sz="1400" dirty="0"/>
                        <a:t>= 25 %</a:t>
                      </a:r>
                    </a:p>
                  </a:txBody>
                  <a:tcPr anchor="ctr"/>
                </a:tc>
                <a:tc>
                  <a:txBody>
                    <a:bodyPr/>
                    <a:lstStyle/>
                    <a:p>
                      <a:pPr algn="ctr"/>
                      <a:r>
                        <a:rPr lang="fr-CA" sz="1400" dirty="0"/>
                        <a:t>/12 =</a:t>
                      </a:r>
                    </a:p>
                  </a:txBody>
                  <a:tcPr anchor="ctr"/>
                </a:tc>
                <a:tc>
                  <a:txBody>
                    <a:bodyPr/>
                    <a:lstStyle/>
                    <a:p>
                      <a:pPr algn="ctr"/>
                      <a:r>
                        <a:rPr lang="fr-CA" sz="1400" b="1" dirty="0"/>
                        <a:t>4 691 $</a:t>
                      </a:r>
                      <a:endParaRPr lang="fr-CA" sz="1400" dirty="0"/>
                    </a:p>
                  </a:txBody>
                  <a:tcPr anchor="ctr"/>
                </a:tc>
                <a:extLst>
                  <a:ext uri="{0D108BD9-81ED-4DB2-BD59-A6C34878D82A}">
                    <a16:rowId xmlns:a16="http://schemas.microsoft.com/office/drawing/2014/main" val="2528419872"/>
                  </a:ext>
                </a:extLst>
              </a:tr>
              <a:tr h="998675">
                <a:tc>
                  <a:txBody>
                    <a:bodyPr/>
                    <a:lstStyle/>
                    <a:p>
                      <a:pPr algn="ctr"/>
                      <a:r>
                        <a:rPr lang="fr-CA" sz="1400" dirty="0"/>
                        <a:t>Retraite à </a:t>
                      </a:r>
                      <a:r>
                        <a:rPr lang="fr-CA" sz="1400" b="1" dirty="0"/>
                        <a:t>59 et 25 ans de service</a:t>
                      </a:r>
                    </a:p>
                  </a:txBody>
                  <a:tcPr anchor="ctr"/>
                </a:tc>
                <a:tc>
                  <a:txBody>
                    <a:bodyPr/>
                    <a:lstStyle/>
                    <a:p>
                      <a:pPr algn="ctr"/>
                      <a:r>
                        <a:rPr lang="fr-CA" sz="1400" dirty="0"/>
                        <a:t>2 %</a:t>
                      </a:r>
                    </a:p>
                  </a:txBody>
                  <a:tcPr anchor="ctr"/>
                </a:tc>
                <a:tc>
                  <a:txBody>
                    <a:bodyPr/>
                    <a:lstStyle/>
                    <a:p>
                      <a:pPr algn="ctr"/>
                      <a:r>
                        <a:rPr lang="fr-CA" sz="1400" dirty="0"/>
                        <a:t>×</a:t>
                      </a:r>
                    </a:p>
                  </a:txBody>
                  <a:tcPr anchor="ctr"/>
                </a:tc>
                <a:tc>
                  <a:txBody>
                    <a:bodyPr/>
                    <a:lstStyle/>
                    <a:p>
                      <a:pPr algn="ctr"/>
                      <a:r>
                        <a:rPr lang="fr-CA" sz="1400" dirty="0"/>
                        <a:t>25</a:t>
                      </a:r>
                    </a:p>
                  </a:txBody>
                  <a:tcPr anchor="ctr"/>
                </a:tc>
                <a:tc>
                  <a:txBody>
                    <a:bodyPr/>
                    <a:lstStyle/>
                    <a:p>
                      <a:pPr algn="ctr"/>
                      <a:r>
                        <a:rPr lang="fr-CA" sz="1400" dirty="0"/>
                        <a:t>×</a:t>
                      </a:r>
                    </a:p>
                  </a:txBody>
                  <a:tcPr anchor="ctr"/>
                </a:tc>
                <a:tc>
                  <a:txBody>
                    <a:bodyPr/>
                    <a:lstStyle/>
                    <a:p>
                      <a:pPr algn="ctr"/>
                      <a:r>
                        <a:rPr lang="fr-CA" sz="1400" dirty="0"/>
                        <a:t>150 131 $</a:t>
                      </a:r>
                    </a:p>
                  </a:txBody>
                  <a:tcPr anchor="ctr"/>
                </a:tc>
                <a:tc>
                  <a:txBody>
                    <a:bodyPr/>
                    <a:lstStyle/>
                    <a:p>
                      <a:pPr algn="ctr"/>
                      <a:r>
                        <a:rPr lang="fr-CA" sz="1400" dirty="0"/>
                        <a:t>-</a:t>
                      </a:r>
                    </a:p>
                  </a:txBody>
                  <a:tcPr anchor="ctr"/>
                </a:tc>
                <a:tc>
                  <a:txBody>
                    <a:bodyPr/>
                    <a:lstStyle/>
                    <a:p>
                      <a:pPr algn="ctr"/>
                      <a:r>
                        <a:rPr lang="fr-CA" sz="1400" dirty="0"/>
                        <a:t>Le moins élevé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5 % × (60 – 59) </a:t>
                      </a:r>
                    </a:p>
                    <a:p>
                      <a:pPr algn="ctr"/>
                      <a:r>
                        <a:rPr lang="fr-CA" sz="1400" dirty="0"/>
                        <a:t>5 % × (30 – 25)</a:t>
                      </a:r>
                    </a:p>
                    <a:p>
                      <a:pPr algn="l" rtl="0"/>
                      <a:endParaRPr lang="en-CA" sz="1400" dirty="0"/>
                    </a:p>
                    <a:p>
                      <a:pPr algn="ctr"/>
                      <a:r>
                        <a:rPr lang="fr-CA" sz="1400" dirty="0"/>
                        <a:t>= 5 %</a:t>
                      </a:r>
                    </a:p>
                  </a:txBody>
                  <a:tcPr anchor="ctr"/>
                </a:tc>
                <a:tc>
                  <a:txBody>
                    <a:bodyPr/>
                    <a:lstStyle/>
                    <a:p>
                      <a:pPr algn="ctr"/>
                      <a:r>
                        <a:rPr lang="fr-CA" sz="1400" dirty="0"/>
                        <a:t>/12 =</a:t>
                      </a:r>
                    </a:p>
                  </a:txBody>
                  <a:tcPr anchor="ctr"/>
                </a:tc>
                <a:tc>
                  <a:txBody>
                    <a:bodyPr/>
                    <a:lstStyle/>
                    <a:p>
                      <a:pPr algn="ctr"/>
                      <a:r>
                        <a:rPr lang="fr-CA" sz="1400" b="1" dirty="0"/>
                        <a:t>5 942 $</a:t>
                      </a:r>
                      <a:endParaRPr lang="fr-CA" sz="1400" dirty="0"/>
                    </a:p>
                  </a:txBody>
                  <a:tcPr anchor="ctr"/>
                </a:tc>
                <a:extLst>
                  <a:ext uri="{0D108BD9-81ED-4DB2-BD59-A6C34878D82A}">
                    <a16:rowId xmlns:a16="http://schemas.microsoft.com/office/drawing/2014/main" val="646140572"/>
                  </a:ext>
                </a:extLst>
              </a:tr>
            </a:tbl>
          </a:graphicData>
        </a:graphic>
      </p:graphicFrame>
      <p:sp>
        <p:nvSpPr>
          <p:cNvPr id="10" name="Title 3">
            <a:extLst>
              <a:ext uri="{FF2B5EF4-FFF2-40B4-BE49-F238E27FC236}">
                <a16:creationId xmlns:a16="http://schemas.microsoft.com/office/drawing/2014/main" id="{B71FD753-42E8-4E63-9BEB-B236C32333CC}"/>
              </a:ext>
            </a:extLst>
          </p:cNvPr>
          <p:cNvSpPr>
            <a:spLocks noGrp="1"/>
          </p:cNvSpPr>
          <p:nvPr>
            <p:ph type="title"/>
            <p:custDataLst>
              <p:tags r:id="rId2"/>
            </p:custDataLst>
          </p:nvPr>
        </p:nvSpPr>
        <p:spPr>
          <a:xfrm>
            <a:off x="417600" y="572400"/>
            <a:ext cx="6643278" cy="444596"/>
          </a:xfrm>
          <a:solidFill>
            <a:schemeClr val="bg1"/>
          </a:solidFill>
        </p:spPr>
        <p:txBody>
          <a:bodyPr>
            <a:normAutofit fontScale="90000"/>
          </a:bodyPr>
          <a:lstStyle/>
          <a:p>
            <a:r>
              <a:rPr lang="fr-CA" sz="2800" dirty="0">
                <a:solidFill>
                  <a:schemeClr val="accent1"/>
                </a:solidFill>
              </a:rPr>
              <a:t>Calcul de pension réduite - Gr1</a:t>
            </a:r>
          </a:p>
        </p:txBody>
      </p:sp>
      <p:sp>
        <p:nvSpPr>
          <p:cNvPr id="11" name="TextBox 10">
            <a:extLst>
              <a:ext uri="{FF2B5EF4-FFF2-40B4-BE49-F238E27FC236}">
                <a16:creationId xmlns:a16="http://schemas.microsoft.com/office/drawing/2014/main" id="{01FB3DEE-F41A-416E-860F-261763416F1D}"/>
              </a:ext>
            </a:extLst>
          </p:cNvPr>
          <p:cNvSpPr txBox="1"/>
          <p:nvPr>
            <p:custDataLst>
              <p:tags r:id="rId3"/>
            </p:custDataLst>
          </p:nvPr>
        </p:nvSpPr>
        <p:spPr>
          <a:xfrm>
            <a:off x="2637140" y="6089760"/>
            <a:ext cx="7340143" cy="646331"/>
          </a:xfrm>
          <a:prstGeom prst="rect">
            <a:avLst/>
          </a:prstGeom>
          <a:noFill/>
        </p:spPr>
        <p:txBody>
          <a:bodyPr wrap="square" rtlCol="0">
            <a:spAutoFit/>
          </a:bodyPr>
          <a:lstStyle/>
          <a:p>
            <a:r>
              <a:rPr lang="fr-CA" dirty="0"/>
              <a:t>REMARQUE :</a:t>
            </a:r>
            <a:r>
              <a:rPr lang="fr-CA" i="1" dirty="0"/>
              <a:t> Toute période d’emploi à temps partiel a une incidence sur le calcul.</a:t>
            </a:r>
          </a:p>
        </p:txBody>
      </p:sp>
      <p:sp>
        <p:nvSpPr>
          <p:cNvPr id="12" name="Rectangle 11">
            <a:extLst>
              <a:ext uri="{FF2B5EF4-FFF2-40B4-BE49-F238E27FC236}">
                <a16:creationId xmlns:a16="http://schemas.microsoft.com/office/drawing/2014/main" id="{6466613E-D777-40FF-876E-7B9388465044}"/>
              </a:ext>
            </a:extLst>
          </p:cNvPr>
          <p:cNvSpPr/>
          <p:nvPr>
            <p:custDataLst>
              <p:tags r:id="rId4"/>
            </p:custDataLst>
          </p:nvPr>
        </p:nvSpPr>
        <p:spPr>
          <a:xfrm>
            <a:off x="2217202" y="3729836"/>
            <a:ext cx="4328624" cy="7235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0D548CF3-28E4-4535-9D9C-EB7F2C076FCB}"/>
              </a:ext>
            </a:extLst>
          </p:cNvPr>
          <p:cNvSpPr/>
          <p:nvPr>
            <p:custDataLst>
              <p:tags r:id="rId5"/>
            </p:custDataLst>
          </p:nvPr>
        </p:nvSpPr>
        <p:spPr>
          <a:xfrm>
            <a:off x="2217202" y="4888934"/>
            <a:ext cx="4328624" cy="6808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38100">
                <a:solidFill>
                  <a:schemeClr val="tx1"/>
                </a:solidFill>
              </a:ln>
              <a:noFill/>
            </a:endParaRPr>
          </a:p>
        </p:txBody>
      </p:sp>
      <p:sp>
        <p:nvSpPr>
          <p:cNvPr id="14" name="Rectangle 13">
            <a:extLst>
              <a:ext uri="{FF2B5EF4-FFF2-40B4-BE49-F238E27FC236}">
                <a16:creationId xmlns:a16="http://schemas.microsoft.com/office/drawing/2014/main" id="{2B92E7F3-EE10-4F12-A7E4-261FC4DCF6B9}"/>
              </a:ext>
            </a:extLst>
          </p:cNvPr>
          <p:cNvSpPr/>
          <p:nvPr>
            <p:custDataLst>
              <p:tags r:id="rId6"/>
            </p:custDataLst>
          </p:nvPr>
        </p:nvSpPr>
        <p:spPr>
          <a:xfrm>
            <a:off x="2217202" y="2677238"/>
            <a:ext cx="4328624" cy="6808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tx1"/>
              </a:solidFill>
              <a:effectLst>
                <a:outerShdw blurRad="38100" dist="19050" dir="2700000" algn="tl" rotWithShape="0">
                  <a:schemeClr val="dk1">
                    <a:alpha val="40000"/>
                  </a:schemeClr>
                </a:outerShdw>
              </a:effectLst>
            </a:endParaRPr>
          </a:p>
        </p:txBody>
      </p:sp>
      <p:sp>
        <p:nvSpPr>
          <p:cNvPr id="9" name="Slide Number Placeholder 1">
            <a:extLst>
              <a:ext uri="{FF2B5EF4-FFF2-40B4-BE49-F238E27FC236}">
                <a16:creationId xmlns:a16="http://schemas.microsoft.com/office/drawing/2014/main" id="{A93132CD-178E-46A1-B1F8-C118C1064B59}"/>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16</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21105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FEFD73D-E649-4553-8967-DD18B430D63A}"/>
              </a:ext>
            </a:extLst>
          </p:cNvPr>
          <p:cNvSpPr>
            <a:spLocks noGrp="1"/>
          </p:cNvSpPr>
          <p:nvPr>
            <p:ph type="title"/>
            <p:custDataLst>
              <p:tags r:id="rId1"/>
            </p:custDataLst>
          </p:nvPr>
        </p:nvSpPr>
        <p:spPr>
          <a:xfrm>
            <a:off x="417600" y="572401"/>
            <a:ext cx="3201900" cy="507257"/>
          </a:xfrm>
          <a:solidFill>
            <a:schemeClr val="bg1"/>
          </a:solidFill>
        </p:spPr>
        <p:txBody>
          <a:bodyPr>
            <a:noAutofit/>
          </a:bodyPr>
          <a:lstStyle/>
          <a:p>
            <a:r>
              <a:rPr lang="fr-CA" sz="2800" dirty="0">
                <a:solidFill>
                  <a:schemeClr val="accent1"/>
                </a:solidFill>
              </a:rPr>
              <a:t>Réduction – Gr 2</a:t>
            </a:r>
          </a:p>
        </p:txBody>
      </p:sp>
      <p:graphicFrame>
        <p:nvGraphicFramePr>
          <p:cNvPr id="5" name="Table 5">
            <a:extLst>
              <a:ext uri="{FF2B5EF4-FFF2-40B4-BE49-F238E27FC236}">
                <a16:creationId xmlns:a16="http://schemas.microsoft.com/office/drawing/2014/main" id="{336A3E5D-8468-4202-A56F-24881EFA9BA6}"/>
              </a:ext>
            </a:extLst>
          </p:cNvPr>
          <p:cNvGraphicFramePr>
            <a:graphicFrameLocks/>
          </p:cNvGraphicFramePr>
          <p:nvPr>
            <p:custDataLst>
              <p:tags r:id="rId2"/>
            </p:custDataLst>
            <p:extLst>
              <p:ext uri="{D42A27DB-BD31-4B8C-83A1-F6EECF244321}">
                <p14:modId xmlns:p14="http://schemas.microsoft.com/office/powerpoint/2010/main" val="1052158415"/>
              </p:ext>
            </p:extLst>
          </p:nvPr>
        </p:nvGraphicFramePr>
        <p:xfrm>
          <a:off x="1171574" y="1341120"/>
          <a:ext cx="8648702" cy="4023360"/>
        </p:xfrm>
        <a:graphic>
          <a:graphicData uri="http://schemas.openxmlformats.org/drawingml/2006/table">
            <a:tbl>
              <a:tblPr firstRow="1" bandRow="1">
                <a:tableStyleId>{F5AB1C69-6EDB-4FF4-983F-18BD219EF322}</a:tableStyleId>
              </a:tblPr>
              <a:tblGrid>
                <a:gridCol w="4208387">
                  <a:extLst>
                    <a:ext uri="{9D8B030D-6E8A-4147-A177-3AD203B41FA5}">
                      <a16:colId xmlns:a16="http://schemas.microsoft.com/office/drawing/2014/main" val="2014160552"/>
                    </a:ext>
                  </a:extLst>
                </a:gridCol>
                <a:gridCol w="1001789">
                  <a:extLst>
                    <a:ext uri="{9D8B030D-6E8A-4147-A177-3AD203B41FA5}">
                      <a16:colId xmlns:a16="http://schemas.microsoft.com/office/drawing/2014/main" val="3842673914"/>
                    </a:ext>
                  </a:extLst>
                </a:gridCol>
                <a:gridCol w="3438526">
                  <a:extLst>
                    <a:ext uri="{9D8B030D-6E8A-4147-A177-3AD203B41FA5}">
                      <a16:colId xmlns:a16="http://schemas.microsoft.com/office/drawing/2014/main" val="1731666601"/>
                    </a:ext>
                  </a:extLst>
                </a:gridCol>
              </a:tblGrid>
              <a:tr h="351152">
                <a:tc>
                  <a:txBody>
                    <a:bodyPr/>
                    <a:lstStyle/>
                    <a:p>
                      <a:pPr algn="ctr"/>
                      <a:r>
                        <a:rPr lang="fr-CA" sz="2000" dirty="0"/>
                        <a:t>Service ouvrant droit à pension</a:t>
                      </a:r>
                    </a:p>
                  </a:txBody>
                  <a:tcPr/>
                </a:tc>
                <a:tc>
                  <a:txBody>
                    <a:bodyPr/>
                    <a:lstStyle/>
                    <a:p>
                      <a:pPr algn="ctr"/>
                      <a:r>
                        <a:rPr lang="fr-CA" sz="2000" dirty="0"/>
                        <a:t>Âge</a:t>
                      </a:r>
                    </a:p>
                  </a:txBody>
                  <a:tcPr/>
                </a:tc>
                <a:tc>
                  <a:txBody>
                    <a:bodyPr/>
                    <a:lstStyle/>
                    <a:p>
                      <a:pPr algn="ctr"/>
                      <a:r>
                        <a:rPr lang="fr-CA" sz="2000" dirty="0"/>
                        <a:t>Réduction</a:t>
                      </a:r>
                    </a:p>
                  </a:txBody>
                  <a:tcPr/>
                </a:tc>
                <a:extLst>
                  <a:ext uri="{0D108BD9-81ED-4DB2-BD59-A6C34878D82A}">
                    <a16:rowId xmlns:a16="http://schemas.microsoft.com/office/drawing/2014/main" val="122571013"/>
                  </a:ext>
                </a:extLst>
              </a:tr>
              <a:tr h="1431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t>Moins de 25 ans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b="1" u="none" dirty="0"/>
                        <a:t>ou</a:t>
                      </a:r>
                    </a:p>
                    <a:p>
                      <a:pPr algn="ctr"/>
                      <a:r>
                        <a:rPr lang="fr-CA" sz="2000" dirty="0"/>
                        <a:t>Avant 55 ans</a:t>
                      </a:r>
                    </a:p>
                  </a:txBody>
                  <a:tcPr/>
                </a:tc>
                <a:tc>
                  <a:txBody>
                    <a:bodyPr/>
                    <a:lstStyle/>
                    <a:p>
                      <a:pPr algn="ctr"/>
                      <a:endParaRPr lang="fr-CA" sz="2000" b="0" dirty="0"/>
                    </a:p>
                    <a:p>
                      <a:pPr algn="ctr"/>
                      <a:endParaRPr lang="fr-CA" sz="2000" b="0" dirty="0"/>
                    </a:p>
                    <a:p>
                      <a:pPr algn="ctr"/>
                      <a:r>
                        <a:rPr lang="fr-CA" sz="2000" b="0" dirty="0"/>
                        <a:t> 55-64</a:t>
                      </a:r>
                    </a:p>
                  </a:txBody>
                  <a:tcPr/>
                </a:tc>
                <a:tc>
                  <a:txBody>
                    <a:bodyPr/>
                    <a:lstStyle/>
                    <a:p>
                      <a:endParaRPr lang="fr-CA" sz="2000" dirty="0"/>
                    </a:p>
                    <a:p>
                      <a:endParaRPr lang="fr-CA" sz="2000" dirty="0"/>
                    </a:p>
                    <a:p>
                      <a:r>
                        <a:rPr lang="fr-CA" sz="2000" dirty="0"/>
                        <a:t>      5 % × (65 – âge)</a:t>
                      </a:r>
                    </a:p>
                    <a:p>
                      <a:endParaRPr lang="fr-CA" sz="2000" dirty="0"/>
                    </a:p>
                    <a:p>
                      <a:endParaRPr lang="fr-CA" sz="2000" dirty="0"/>
                    </a:p>
                  </a:txBody>
                  <a:tcPr/>
                </a:tc>
                <a:extLst>
                  <a:ext uri="{0D108BD9-81ED-4DB2-BD59-A6C34878D82A}">
                    <a16:rowId xmlns:a16="http://schemas.microsoft.com/office/drawing/2014/main" val="1236449254"/>
                  </a:ext>
                </a:extLst>
              </a:tr>
              <a:tr h="900267">
                <a:tc rowSpan="2">
                  <a:txBody>
                    <a:bodyPr/>
                    <a:lstStyle/>
                    <a:p>
                      <a:endParaRPr lang="en-US" sz="2000" dirty="0"/>
                    </a:p>
                    <a:p>
                      <a:pPr algn="ctr"/>
                      <a:endParaRPr lang="fr-CA" sz="2000" dirty="0"/>
                    </a:p>
                    <a:p>
                      <a:pPr algn="ctr"/>
                      <a:endParaRPr lang="fr-CA" sz="2000" dirty="0"/>
                    </a:p>
                    <a:p>
                      <a:pPr algn="ctr"/>
                      <a:r>
                        <a:rPr lang="fr-CA" sz="2000" dirty="0"/>
                        <a:t>25 ans ou plus</a:t>
                      </a:r>
                    </a:p>
                  </a:txBody>
                  <a:tcPr/>
                </a:tc>
                <a:tc>
                  <a:txBody>
                    <a:bodyPr/>
                    <a:lstStyle/>
                    <a:p>
                      <a:pPr algn="ctr"/>
                      <a:endParaRPr lang="fr-CA" b="0" dirty="0"/>
                    </a:p>
                    <a:p>
                      <a:pPr algn="ctr"/>
                      <a:r>
                        <a:rPr lang="fr-CA" sz="2000" b="0" dirty="0"/>
                        <a:t>55-59</a:t>
                      </a:r>
                    </a:p>
                  </a:txBody>
                  <a:tcPr/>
                </a:tc>
                <a:tc>
                  <a:txBody>
                    <a:bodyPr/>
                    <a:lstStyle/>
                    <a:p>
                      <a:r>
                        <a:rPr lang="fr-CA" sz="2000" dirty="0"/>
                        <a:t>Le plus élevé :</a:t>
                      </a:r>
                      <a:endParaRPr lang="en-US" sz="2000" dirty="0"/>
                    </a:p>
                    <a:p>
                      <a:pPr lvl="1"/>
                      <a:r>
                        <a:rPr lang="fr-CA" sz="2000" dirty="0"/>
                        <a:t>5 % × (60 – âge) </a:t>
                      </a:r>
                      <a:r>
                        <a:rPr lang="fr-CA" sz="2000" b="1" u="sng" dirty="0"/>
                        <a:t>ou</a:t>
                      </a:r>
                    </a:p>
                    <a:p>
                      <a:pPr lvl="1"/>
                      <a:r>
                        <a:rPr lang="fr-CA" sz="2000" dirty="0"/>
                        <a:t>5 % × (30 – service)</a:t>
                      </a:r>
                    </a:p>
                  </a:txBody>
                  <a:tcPr/>
                </a:tc>
                <a:extLst>
                  <a:ext uri="{0D108BD9-81ED-4DB2-BD59-A6C34878D82A}">
                    <a16:rowId xmlns:a16="http://schemas.microsoft.com/office/drawing/2014/main" val="456774917"/>
                  </a:ext>
                </a:extLst>
              </a:tr>
              <a:tr h="900267">
                <a:tc vMerge="1">
                  <a:txBody>
                    <a:bodyPr/>
                    <a:lstStyle/>
                    <a:p>
                      <a:endParaRPr lang="en-CA" dirty="0"/>
                    </a:p>
                  </a:txBody>
                  <a:tcPr/>
                </a:tc>
                <a:tc>
                  <a:txBody>
                    <a:bodyPr/>
                    <a:lstStyle/>
                    <a:p>
                      <a:pPr algn="ctr"/>
                      <a:endParaRPr lang="fr-CA" b="0" dirty="0"/>
                    </a:p>
                    <a:p>
                      <a:pPr algn="ctr"/>
                      <a:r>
                        <a:rPr lang="fr-CA" sz="2000" b="0" dirty="0"/>
                        <a:t>60-64</a:t>
                      </a:r>
                    </a:p>
                  </a:txBody>
                  <a:tcPr/>
                </a:tc>
                <a:tc>
                  <a:txBody>
                    <a:bodyPr/>
                    <a:lstStyle/>
                    <a:p>
                      <a:r>
                        <a:rPr lang="fr-CA" sz="2000" dirty="0"/>
                        <a:t>Le moins élevé :</a:t>
                      </a:r>
                      <a:endParaRPr lang="en-US" sz="2000" dirty="0"/>
                    </a:p>
                    <a:p>
                      <a:pPr lvl="1"/>
                      <a:r>
                        <a:rPr lang="fr-CA" sz="2000" dirty="0"/>
                        <a:t>5 % × (65 – âge) </a:t>
                      </a:r>
                      <a:r>
                        <a:rPr lang="fr-CA" sz="2000" b="1" u="sng" dirty="0"/>
                        <a:t>ou</a:t>
                      </a:r>
                    </a:p>
                    <a:p>
                      <a:pPr lvl="1"/>
                      <a:r>
                        <a:rPr lang="fr-CA" sz="2000" dirty="0"/>
                        <a:t>5 % × (30 – service)</a:t>
                      </a:r>
                    </a:p>
                  </a:txBody>
                  <a:tcPr/>
                </a:tc>
                <a:extLst>
                  <a:ext uri="{0D108BD9-81ED-4DB2-BD59-A6C34878D82A}">
                    <a16:rowId xmlns:a16="http://schemas.microsoft.com/office/drawing/2014/main" val="1731102094"/>
                  </a:ext>
                </a:extLst>
              </a:tr>
            </a:tbl>
          </a:graphicData>
        </a:graphic>
      </p:graphicFrame>
      <p:sp>
        <p:nvSpPr>
          <p:cNvPr id="6" name="Slide Number Placeholder 1">
            <a:extLst>
              <a:ext uri="{FF2B5EF4-FFF2-40B4-BE49-F238E27FC236}">
                <a16:creationId xmlns:a16="http://schemas.microsoft.com/office/drawing/2014/main" id="{60C212C0-7C38-480D-AFF3-0080C4A958A8}"/>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17</a:t>
            </a:fld>
            <a:endParaRPr lang="en-CA" sz="1350" dirty="0">
              <a:solidFill>
                <a:prstClr val="black"/>
              </a:solidFill>
              <a:latin typeface="Century Gothic" panose="020F0302020204030204"/>
            </a:endParaRPr>
          </a:p>
        </p:txBody>
      </p:sp>
      <p:sp>
        <p:nvSpPr>
          <p:cNvPr id="7" name="TextBox 6">
            <a:extLst>
              <a:ext uri="{FF2B5EF4-FFF2-40B4-BE49-F238E27FC236}">
                <a16:creationId xmlns:a16="http://schemas.microsoft.com/office/drawing/2014/main" id="{0F201E52-7BDF-4556-9D0D-440D5426A0E6}"/>
              </a:ext>
            </a:extLst>
          </p:cNvPr>
          <p:cNvSpPr txBox="1"/>
          <p:nvPr/>
        </p:nvSpPr>
        <p:spPr>
          <a:xfrm>
            <a:off x="1281264" y="5715341"/>
            <a:ext cx="8510437" cy="369332"/>
          </a:xfrm>
          <a:prstGeom prst="rect">
            <a:avLst/>
          </a:prstGeom>
          <a:noFill/>
        </p:spPr>
        <p:txBody>
          <a:bodyPr wrap="square" rtlCol="0">
            <a:spAutoFit/>
          </a:bodyPr>
          <a:lstStyle/>
          <a:p>
            <a:r>
              <a:rPr lang="en-CA" dirty="0"/>
              <a:t>NOTE :</a:t>
            </a:r>
            <a:r>
              <a:rPr lang="en-CA" i="1" dirty="0"/>
              <a:t> </a:t>
            </a:r>
            <a:r>
              <a:rPr lang="en-CA" i="1" dirty="0" err="1"/>
              <a:t>l’âge</a:t>
            </a:r>
            <a:r>
              <a:rPr lang="en-CA" i="1" dirty="0"/>
              <a:t> et le service </a:t>
            </a:r>
            <a:r>
              <a:rPr lang="en-CA" i="1" dirty="0" err="1"/>
              <a:t>ouvrant</a:t>
            </a:r>
            <a:r>
              <a:rPr lang="en-CA" i="1" dirty="0"/>
              <a:t> droit à pension </a:t>
            </a:r>
            <a:r>
              <a:rPr lang="en-CA" i="1" dirty="0" err="1"/>
              <a:t>sont</a:t>
            </a:r>
            <a:r>
              <a:rPr lang="en-CA" i="1" dirty="0"/>
              <a:t> </a:t>
            </a:r>
            <a:r>
              <a:rPr lang="en-CA" i="1" dirty="0" err="1"/>
              <a:t>calculés</a:t>
            </a:r>
            <a:r>
              <a:rPr lang="en-CA" i="1" dirty="0"/>
              <a:t> au </a:t>
            </a:r>
            <a:r>
              <a:rPr lang="en-CA" i="1" dirty="0" err="1"/>
              <a:t>prorata</a:t>
            </a:r>
            <a:endParaRPr lang="en-CA" i="1" dirty="0"/>
          </a:p>
        </p:txBody>
      </p:sp>
    </p:spTree>
    <p:extLst>
      <p:ext uri="{BB962C8B-B14F-4D97-AF65-F5344CB8AC3E}">
        <p14:creationId xmlns:p14="http://schemas.microsoft.com/office/powerpoint/2010/main" val="124725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71FD753-42E8-4E63-9BEB-B236C32333CC}"/>
              </a:ext>
            </a:extLst>
          </p:cNvPr>
          <p:cNvSpPr>
            <a:spLocks noGrp="1"/>
          </p:cNvSpPr>
          <p:nvPr>
            <p:ph type="title"/>
            <p:custDataLst>
              <p:tags r:id="rId1"/>
            </p:custDataLst>
          </p:nvPr>
        </p:nvSpPr>
        <p:spPr>
          <a:xfrm>
            <a:off x="417600" y="572400"/>
            <a:ext cx="4821150" cy="444596"/>
          </a:xfrm>
          <a:solidFill>
            <a:schemeClr val="bg1"/>
          </a:solidFill>
        </p:spPr>
        <p:txBody>
          <a:bodyPr>
            <a:normAutofit fontScale="90000"/>
          </a:bodyPr>
          <a:lstStyle/>
          <a:p>
            <a:r>
              <a:rPr lang="fr-CA" sz="2800" dirty="0">
                <a:solidFill>
                  <a:schemeClr val="accent1"/>
                </a:solidFill>
              </a:rPr>
              <a:t>Calcul de pension réduite - Gr 2</a:t>
            </a:r>
          </a:p>
        </p:txBody>
      </p:sp>
      <p:sp>
        <p:nvSpPr>
          <p:cNvPr id="11" name="TextBox 10">
            <a:extLst>
              <a:ext uri="{FF2B5EF4-FFF2-40B4-BE49-F238E27FC236}">
                <a16:creationId xmlns:a16="http://schemas.microsoft.com/office/drawing/2014/main" id="{01FB3DEE-F41A-416E-860F-261763416F1D}"/>
              </a:ext>
            </a:extLst>
          </p:cNvPr>
          <p:cNvSpPr txBox="1"/>
          <p:nvPr>
            <p:custDataLst>
              <p:tags r:id="rId2"/>
            </p:custDataLst>
          </p:nvPr>
        </p:nvSpPr>
        <p:spPr>
          <a:xfrm>
            <a:off x="2637140" y="6089760"/>
            <a:ext cx="7340143" cy="646331"/>
          </a:xfrm>
          <a:prstGeom prst="rect">
            <a:avLst/>
          </a:prstGeom>
          <a:noFill/>
        </p:spPr>
        <p:txBody>
          <a:bodyPr wrap="square" rtlCol="0">
            <a:spAutoFit/>
          </a:bodyPr>
          <a:lstStyle/>
          <a:p>
            <a:r>
              <a:rPr lang="fr-CA" dirty="0"/>
              <a:t>REMARQUE :</a:t>
            </a:r>
            <a:r>
              <a:rPr lang="fr-CA" i="1" dirty="0"/>
              <a:t> Toute période d’emploi à temps partiel a une incidence sur le calcul.</a:t>
            </a:r>
          </a:p>
        </p:txBody>
      </p:sp>
      <p:graphicFrame>
        <p:nvGraphicFramePr>
          <p:cNvPr id="9" name="Table 5">
            <a:extLst>
              <a:ext uri="{FF2B5EF4-FFF2-40B4-BE49-F238E27FC236}">
                <a16:creationId xmlns:a16="http://schemas.microsoft.com/office/drawing/2014/main" id="{A94E2629-3A68-4508-90D2-BF447457D426}"/>
              </a:ext>
            </a:extLst>
          </p:cNvPr>
          <p:cNvGraphicFramePr>
            <a:graphicFrameLocks/>
          </p:cNvGraphicFramePr>
          <p:nvPr>
            <p:custDataLst>
              <p:tags r:id="rId3"/>
            </p:custDataLst>
            <p:extLst>
              <p:ext uri="{D42A27DB-BD31-4B8C-83A1-F6EECF244321}">
                <p14:modId xmlns:p14="http://schemas.microsoft.com/office/powerpoint/2010/main" val="2996236087"/>
              </p:ext>
            </p:extLst>
          </p:nvPr>
        </p:nvGraphicFramePr>
        <p:xfrm>
          <a:off x="1008728" y="1503214"/>
          <a:ext cx="9206990" cy="4473395"/>
        </p:xfrm>
        <a:graphic>
          <a:graphicData uri="http://schemas.openxmlformats.org/drawingml/2006/table">
            <a:tbl>
              <a:tblPr firstRow="1" bandRow="1">
                <a:tableStyleId>{5C22544A-7EE6-4342-B048-85BDC9FD1C3A}</a:tableStyleId>
              </a:tblPr>
              <a:tblGrid>
                <a:gridCol w="1114748">
                  <a:extLst>
                    <a:ext uri="{9D8B030D-6E8A-4147-A177-3AD203B41FA5}">
                      <a16:colId xmlns:a16="http://schemas.microsoft.com/office/drawing/2014/main" val="344326356"/>
                    </a:ext>
                  </a:extLst>
                </a:gridCol>
                <a:gridCol w="1599870">
                  <a:extLst>
                    <a:ext uri="{9D8B030D-6E8A-4147-A177-3AD203B41FA5}">
                      <a16:colId xmlns:a16="http://schemas.microsoft.com/office/drawing/2014/main" val="3677885384"/>
                    </a:ext>
                  </a:extLst>
                </a:gridCol>
                <a:gridCol w="258043">
                  <a:extLst>
                    <a:ext uri="{9D8B030D-6E8A-4147-A177-3AD203B41FA5}">
                      <a16:colId xmlns:a16="http://schemas.microsoft.com/office/drawing/2014/main" val="2805829142"/>
                    </a:ext>
                  </a:extLst>
                </a:gridCol>
                <a:gridCol w="1362469">
                  <a:extLst>
                    <a:ext uri="{9D8B030D-6E8A-4147-A177-3AD203B41FA5}">
                      <a16:colId xmlns:a16="http://schemas.microsoft.com/office/drawing/2014/main" val="1811685093"/>
                    </a:ext>
                  </a:extLst>
                </a:gridCol>
                <a:gridCol w="268365">
                  <a:extLst>
                    <a:ext uri="{9D8B030D-6E8A-4147-A177-3AD203B41FA5}">
                      <a16:colId xmlns:a16="http://schemas.microsoft.com/office/drawing/2014/main" val="4198371613"/>
                    </a:ext>
                  </a:extLst>
                </a:gridCol>
                <a:gridCol w="1021852">
                  <a:extLst>
                    <a:ext uri="{9D8B030D-6E8A-4147-A177-3AD203B41FA5}">
                      <a16:colId xmlns:a16="http://schemas.microsoft.com/office/drawing/2014/main" val="1902112648"/>
                    </a:ext>
                  </a:extLst>
                </a:gridCol>
                <a:gridCol w="227079">
                  <a:extLst>
                    <a:ext uri="{9D8B030D-6E8A-4147-A177-3AD203B41FA5}">
                      <a16:colId xmlns:a16="http://schemas.microsoft.com/office/drawing/2014/main" val="1769498795"/>
                    </a:ext>
                  </a:extLst>
                </a:gridCol>
                <a:gridCol w="1583419">
                  <a:extLst>
                    <a:ext uri="{9D8B030D-6E8A-4147-A177-3AD203B41FA5}">
                      <a16:colId xmlns:a16="http://schemas.microsoft.com/office/drawing/2014/main" val="2016404723"/>
                    </a:ext>
                  </a:extLst>
                </a:gridCol>
                <a:gridCol w="632752">
                  <a:extLst>
                    <a:ext uri="{9D8B030D-6E8A-4147-A177-3AD203B41FA5}">
                      <a16:colId xmlns:a16="http://schemas.microsoft.com/office/drawing/2014/main" val="2564148958"/>
                    </a:ext>
                  </a:extLst>
                </a:gridCol>
                <a:gridCol w="1138393">
                  <a:extLst>
                    <a:ext uri="{9D8B030D-6E8A-4147-A177-3AD203B41FA5}">
                      <a16:colId xmlns:a16="http://schemas.microsoft.com/office/drawing/2014/main" val="311654110"/>
                    </a:ext>
                  </a:extLst>
                </a:gridCol>
              </a:tblGrid>
              <a:tr h="998675">
                <a:tc>
                  <a:txBody>
                    <a:bodyPr/>
                    <a:lstStyle/>
                    <a:p>
                      <a:pPr algn="ctr"/>
                      <a:r>
                        <a:rPr lang="fr-CA" sz="1400" dirty="0"/>
                        <a:t>Scénario</a:t>
                      </a:r>
                    </a:p>
                  </a:txBody>
                  <a:tcPr anchor="ctr">
                    <a:solidFill>
                      <a:schemeClr val="accent3"/>
                    </a:solidFill>
                  </a:tcPr>
                </a:tc>
                <a:tc>
                  <a:txBody>
                    <a:bodyPr/>
                    <a:lstStyle/>
                    <a:p>
                      <a:pPr algn="ctr"/>
                      <a:r>
                        <a:rPr lang="fr-CA" sz="1400" dirty="0"/>
                        <a:t>2 % (pension viagère + prestation de raccordement)</a:t>
                      </a:r>
                    </a:p>
                  </a:txBody>
                  <a:tcPr anchor="ctr">
                    <a:solidFill>
                      <a:schemeClr val="accent3"/>
                    </a:solidFill>
                  </a:tcPr>
                </a:tc>
                <a:tc>
                  <a:txBody>
                    <a:bodyPr/>
                    <a:lstStyle/>
                    <a:p>
                      <a:pPr algn="ctr"/>
                      <a:r>
                        <a:rPr lang="fr-CA" sz="1400" dirty="0"/>
                        <a:t>×</a:t>
                      </a:r>
                    </a:p>
                  </a:txBody>
                  <a:tcPr anchor="ctr">
                    <a:solidFill>
                      <a:schemeClr val="accent3"/>
                    </a:solidFill>
                  </a:tcPr>
                </a:tc>
                <a:tc>
                  <a:txBody>
                    <a:bodyPr/>
                    <a:lstStyle/>
                    <a:p>
                      <a:pPr algn="ctr"/>
                      <a:r>
                        <a:rPr lang="fr-CA" sz="1400" dirty="0"/>
                        <a:t>Service ouvrant droit à pension (années et jours)</a:t>
                      </a:r>
                    </a:p>
                  </a:txBody>
                  <a:tcPr anchor="ctr">
                    <a:solidFill>
                      <a:schemeClr val="accent3"/>
                    </a:solidFill>
                  </a:tcPr>
                </a:tc>
                <a:tc>
                  <a:txBody>
                    <a:bodyPr/>
                    <a:lstStyle/>
                    <a:p>
                      <a:pPr algn="ctr"/>
                      <a:r>
                        <a:rPr lang="fr-CA" sz="1400" dirty="0"/>
                        <a:t>×</a:t>
                      </a:r>
                    </a:p>
                  </a:txBody>
                  <a:tcPr anchor="ctr">
                    <a:solidFill>
                      <a:schemeClr val="accent3"/>
                    </a:solidFill>
                  </a:tcPr>
                </a:tc>
                <a:tc>
                  <a:txBody>
                    <a:bodyPr/>
                    <a:lstStyle/>
                    <a:p>
                      <a:pPr algn="ctr"/>
                      <a:r>
                        <a:rPr lang="fr-CA" sz="1400" dirty="0"/>
                        <a:t>Salaire moyen le plus élevé</a:t>
                      </a:r>
                    </a:p>
                  </a:txBody>
                  <a:tcPr anchor="ctr">
                    <a:solidFill>
                      <a:schemeClr val="accent3"/>
                    </a:solidFill>
                  </a:tcPr>
                </a:tc>
                <a:tc>
                  <a:txBody>
                    <a:bodyPr/>
                    <a:lstStyle/>
                    <a:p>
                      <a:pPr algn="ctr"/>
                      <a:r>
                        <a:rPr lang="fr-CA" sz="1400" dirty="0"/>
                        <a:t>-</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Réduction</a:t>
                      </a:r>
                    </a:p>
                    <a:p>
                      <a:pPr algn="l" rtl="0"/>
                      <a:endParaRPr lang="en-CA" sz="1400" dirty="0"/>
                    </a:p>
                  </a:txBody>
                  <a:tcPr anchor="ctr">
                    <a:solidFill>
                      <a:schemeClr val="accent3"/>
                    </a:solidFill>
                  </a:tcPr>
                </a:tc>
                <a:tc>
                  <a:txBody>
                    <a:bodyPr/>
                    <a:lstStyle/>
                    <a:p>
                      <a:pPr algn="ctr"/>
                      <a:r>
                        <a:rPr lang="fr-CA" sz="1400" dirty="0"/>
                        <a:t>/12 =</a:t>
                      </a:r>
                    </a:p>
                  </a:txBody>
                  <a:tcPr anchor="ctr">
                    <a:solidFill>
                      <a:schemeClr val="accent3"/>
                    </a:solidFill>
                  </a:tcPr>
                </a:tc>
                <a:tc>
                  <a:txBody>
                    <a:bodyPr/>
                    <a:lstStyle/>
                    <a:p>
                      <a:pPr algn="ctr"/>
                      <a:r>
                        <a:rPr lang="fr-CA" sz="1400" dirty="0"/>
                        <a:t>Prestation mensuelle</a:t>
                      </a:r>
                    </a:p>
                  </a:txBody>
                  <a:tcPr anchor="ctr">
                    <a:solidFill>
                      <a:schemeClr val="accent3"/>
                    </a:solidFill>
                  </a:tcPr>
                </a:tc>
                <a:extLst>
                  <a:ext uri="{0D108BD9-81ED-4DB2-BD59-A6C34878D82A}">
                    <a16:rowId xmlns:a16="http://schemas.microsoft.com/office/drawing/2014/main" val="3052113705"/>
                  </a:ext>
                </a:extLst>
              </a:tr>
              <a:tr h="998675">
                <a:tc>
                  <a:txBody>
                    <a:bodyPr/>
                    <a:lstStyle/>
                    <a:p>
                      <a:pPr marL="0" algn="ctr" defTabSz="914400" rtl="0" eaLnBrk="1" latinLnBrk="0" hangingPunct="1"/>
                      <a:r>
                        <a:rPr lang="fr-CA" sz="1400" kern="1200" dirty="0">
                          <a:solidFill>
                            <a:schemeClr val="dk1"/>
                          </a:solidFill>
                          <a:latin typeface="+mn-lt"/>
                          <a:ea typeface="+mn-ea"/>
                          <a:cs typeface="+mn-cs"/>
                        </a:rPr>
                        <a:t>Retraite à </a:t>
                      </a:r>
                      <a:r>
                        <a:rPr lang="fr-CA" sz="1400" b="1" kern="1200" noProof="0" dirty="0">
                          <a:solidFill>
                            <a:schemeClr val="dk1"/>
                          </a:solidFill>
                          <a:latin typeface="+mn-lt"/>
                          <a:ea typeface="+mn-ea"/>
                          <a:cs typeface="+mn-cs"/>
                        </a:rPr>
                        <a:t>55 ans, 20 ans de service</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2 %</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20</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150 131 $</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5 % × (65 – 55)</a:t>
                      </a:r>
                    </a:p>
                    <a:p>
                      <a:pPr marL="0" algn="ctr" defTabSz="914400" rtl="0" eaLnBrk="1" latinLnBrk="0" hangingPunct="1"/>
                      <a:r>
                        <a:rPr lang="fr-CA" sz="1400" kern="1200" dirty="0">
                          <a:solidFill>
                            <a:schemeClr val="dk1"/>
                          </a:solidFill>
                          <a:latin typeface="+mn-lt"/>
                          <a:ea typeface="+mn-ea"/>
                          <a:cs typeface="+mn-cs"/>
                        </a:rPr>
                        <a:t>      </a:t>
                      </a:r>
                    </a:p>
                    <a:p>
                      <a:pPr marL="0" algn="ctr" defTabSz="914400" rtl="0" eaLnBrk="1" latinLnBrk="0" hangingPunct="1"/>
                      <a:r>
                        <a:rPr lang="fr-CA" sz="1400" kern="1200" dirty="0">
                          <a:solidFill>
                            <a:schemeClr val="dk1"/>
                          </a:solidFill>
                          <a:latin typeface="+mn-lt"/>
                          <a:ea typeface="+mn-ea"/>
                          <a:cs typeface="+mn-cs"/>
                        </a:rPr>
                        <a:t>= 50 %</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/12 =</a:t>
                      </a:r>
                    </a:p>
                  </a:txBody>
                  <a:tcPr anchor="ctr">
                    <a:solidFill>
                      <a:schemeClr val="accent3">
                        <a:lumMod val="40000"/>
                        <a:lumOff val="60000"/>
                      </a:schemeClr>
                    </a:solidFill>
                  </a:tcPr>
                </a:tc>
                <a:tc>
                  <a:txBody>
                    <a:bodyPr/>
                    <a:lstStyle/>
                    <a:p>
                      <a:pPr marL="0" algn="ctr" defTabSz="914400" rtl="0" eaLnBrk="1" latinLnBrk="0" hangingPunct="1"/>
                      <a:r>
                        <a:rPr lang="fr-CA" sz="1400" b="1" kern="1200" dirty="0">
                          <a:solidFill>
                            <a:schemeClr val="dk1"/>
                          </a:solidFill>
                          <a:latin typeface="+mn-lt"/>
                          <a:ea typeface="+mn-ea"/>
                          <a:cs typeface="+mn-cs"/>
                        </a:rPr>
                        <a:t>2 502 $ </a:t>
                      </a:r>
                      <a:endParaRPr lang="fr-CA" sz="1400" kern="1200" dirty="0">
                        <a:solidFill>
                          <a:schemeClr val="dk1"/>
                        </a:solidFill>
                        <a:latin typeface="+mn-lt"/>
                        <a:ea typeface="+mn-ea"/>
                        <a:cs typeface="+mn-cs"/>
                      </a:endParaRPr>
                    </a:p>
                  </a:txBody>
                  <a:tcPr anchor="ctr">
                    <a:solidFill>
                      <a:schemeClr val="accent3">
                        <a:lumMod val="40000"/>
                        <a:lumOff val="60000"/>
                      </a:schemeClr>
                    </a:solidFill>
                  </a:tcPr>
                </a:tc>
                <a:extLst>
                  <a:ext uri="{0D108BD9-81ED-4DB2-BD59-A6C34878D82A}">
                    <a16:rowId xmlns:a16="http://schemas.microsoft.com/office/drawing/2014/main" val="209984932"/>
                  </a:ext>
                </a:extLst>
              </a:tr>
              <a:tr h="998675">
                <a:tc>
                  <a:txBody>
                    <a:bodyPr/>
                    <a:lstStyle/>
                    <a:p>
                      <a:pPr algn="ctr"/>
                      <a:r>
                        <a:rPr lang="fr-CA" sz="1400" dirty="0"/>
                        <a:t>Retraite à </a:t>
                      </a:r>
                      <a:r>
                        <a:rPr lang="fr-CA" sz="1400" b="1" noProof="0" dirty="0"/>
                        <a:t>59 ans, 25 ans de service</a:t>
                      </a:r>
                    </a:p>
                  </a:txBody>
                  <a:tcPr anchor="ctr">
                    <a:solidFill>
                      <a:schemeClr val="accent3">
                        <a:lumMod val="20000"/>
                        <a:lumOff val="80000"/>
                      </a:schemeClr>
                    </a:solidFill>
                  </a:tcPr>
                </a:tc>
                <a:tc>
                  <a:txBody>
                    <a:bodyPr/>
                    <a:lstStyle/>
                    <a:p>
                      <a:pPr algn="ctr"/>
                      <a:r>
                        <a:rPr lang="fr-CA" sz="1400" dirty="0"/>
                        <a:t>2 %</a:t>
                      </a:r>
                    </a:p>
                  </a:txBody>
                  <a:tcPr anchor="ctr">
                    <a:solidFill>
                      <a:schemeClr val="accent3">
                        <a:lumMod val="20000"/>
                        <a:lumOff val="80000"/>
                      </a:schemeClr>
                    </a:solidFill>
                  </a:tcPr>
                </a:tc>
                <a:tc>
                  <a:txBody>
                    <a:bodyPr/>
                    <a:lstStyle/>
                    <a:p>
                      <a:pPr algn="ctr"/>
                      <a:r>
                        <a:rPr lang="fr-CA" sz="1400" dirty="0"/>
                        <a:t>×</a:t>
                      </a:r>
                    </a:p>
                  </a:txBody>
                  <a:tcPr anchor="ctr">
                    <a:solidFill>
                      <a:schemeClr val="accent3">
                        <a:lumMod val="20000"/>
                        <a:lumOff val="80000"/>
                      </a:schemeClr>
                    </a:solidFill>
                  </a:tcPr>
                </a:tc>
                <a:tc>
                  <a:txBody>
                    <a:bodyPr/>
                    <a:lstStyle/>
                    <a:p>
                      <a:pPr algn="ctr"/>
                      <a:r>
                        <a:rPr lang="fr-CA" sz="1400" dirty="0"/>
                        <a:t>25</a:t>
                      </a:r>
                    </a:p>
                  </a:txBody>
                  <a:tcPr anchor="ctr">
                    <a:solidFill>
                      <a:schemeClr val="accent3">
                        <a:lumMod val="20000"/>
                        <a:lumOff val="80000"/>
                      </a:schemeClr>
                    </a:solidFill>
                  </a:tcPr>
                </a:tc>
                <a:tc>
                  <a:txBody>
                    <a:bodyPr/>
                    <a:lstStyle/>
                    <a:p>
                      <a:pPr algn="ctr"/>
                      <a:r>
                        <a:rPr lang="fr-CA" sz="1400" dirty="0"/>
                        <a:t>×</a:t>
                      </a:r>
                    </a:p>
                  </a:txBody>
                  <a:tcPr anchor="ctr">
                    <a:solidFill>
                      <a:schemeClr val="accent3">
                        <a:lumMod val="20000"/>
                        <a:lumOff val="80000"/>
                      </a:schemeClr>
                    </a:solidFill>
                  </a:tcPr>
                </a:tc>
                <a:tc>
                  <a:txBody>
                    <a:bodyPr/>
                    <a:lstStyle/>
                    <a:p>
                      <a:pPr algn="ctr"/>
                      <a:r>
                        <a:rPr lang="fr-CA" sz="1400" dirty="0"/>
                        <a:t>150 131 $</a:t>
                      </a:r>
                    </a:p>
                  </a:txBody>
                  <a:tcPr anchor="ctr">
                    <a:solidFill>
                      <a:schemeClr val="accent3">
                        <a:lumMod val="20000"/>
                        <a:lumOff val="80000"/>
                      </a:schemeClr>
                    </a:solidFill>
                  </a:tcPr>
                </a:tc>
                <a:tc>
                  <a:txBody>
                    <a:bodyPr/>
                    <a:lstStyle/>
                    <a:p>
                      <a:pPr algn="ctr"/>
                      <a:r>
                        <a:rPr lang="fr-CA" sz="1400" dirty="0"/>
                        <a:t>-</a:t>
                      </a:r>
                    </a:p>
                  </a:txBody>
                  <a:tcPr anchor="ctr">
                    <a:solidFill>
                      <a:schemeClr val="accent3">
                        <a:lumMod val="20000"/>
                        <a:lumOff val="80000"/>
                      </a:schemeClr>
                    </a:solidFill>
                  </a:tcPr>
                </a:tc>
                <a:tc>
                  <a:txBody>
                    <a:bodyPr/>
                    <a:lstStyle/>
                    <a:p>
                      <a:pPr algn="ctr"/>
                      <a:r>
                        <a:rPr lang="fr-CA" sz="1400" dirty="0"/>
                        <a:t>Le plus élevé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5 % × (60 – 59) </a:t>
                      </a:r>
                    </a:p>
                    <a:p>
                      <a:pPr algn="ctr"/>
                      <a:r>
                        <a:rPr lang="fr-CA" sz="1400" dirty="0"/>
                        <a:t>5 % × (30 – 25) </a:t>
                      </a:r>
                    </a:p>
                    <a:p>
                      <a:pPr algn="ctr"/>
                      <a:r>
                        <a:rPr lang="fr-CA" sz="1400" dirty="0"/>
                        <a:t> </a:t>
                      </a:r>
                    </a:p>
                    <a:p>
                      <a:pPr algn="ctr"/>
                      <a:r>
                        <a:rPr lang="fr-CA" sz="1400" dirty="0"/>
                        <a:t>= 25 %</a:t>
                      </a:r>
                    </a:p>
                  </a:txBody>
                  <a:tcPr anchor="ctr">
                    <a:solidFill>
                      <a:schemeClr val="accent3">
                        <a:lumMod val="20000"/>
                        <a:lumOff val="8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/12 =</a:t>
                      </a:r>
                    </a:p>
                  </a:txBody>
                  <a:tcPr anchor="ctr">
                    <a:solidFill>
                      <a:schemeClr val="accent3">
                        <a:lumMod val="20000"/>
                        <a:lumOff val="80000"/>
                      </a:schemeClr>
                    </a:solidFill>
                  </a:tcPr>
                </a:tc>
                <a:tc>
                  <a:txBody>
                    <a:bodyPr/>
                    <a:lstStyle/>
                    <a:p>
                      <a:pPr algn="ctr"/>
                      <a:r>
                        <a:rPr lang="fr-CA" sz="1400" b="1" dirty="0"/>
                        <a:t>4 691 $</a:t>
                      </a:r>
                      <a:r>
                        <a:rPr lang="fr-CA" sz="1400" dirty="0"/>
                        <a:t> </a:t>
                      </a:r>
                    </a:p>
                  </a:txBody>
                  <a:tcPr anchor="ctr">
                    <a:solidFill>
                      <a:schemeClr val="accent3">
                        <a:lumMod val="20000"/>
                        <a:lumOff val="80000"/>
                      </a:schemeClr>
                    </a:solidFill>
                  </a:tcPr>
                </a:tc>
                <a:extLst>
                  <a:ext uri="{0D108BD9-81ED-4DB2-BD59-A6C34878D82A}">
                    <a16:rowId xmlns:a16="http://schemas.microsoft.com/office/drawing/2014/main" val="2528419872"/>
                  </a:ext>
                </a:extLst>
              </a:tr>
              <a:tr h="998675">
                <a:tc>
                  <a:txBody>
                    <a:bodyPr/>
                    <a:lstStyle/>
                    <a:p>
                      <a:pPr algn="ctr"/>
                      <a:r>
                        <a:rPr lang="fr-CA" sz="1400" dirty="0"/>
                        <a:t>Retraite à </a:t>
                      </a:r>
                      <a:r>
                        <a:rPr lang="fr-CA" sz="1400" b="1" dirty="0"/>
                        <a:t>64 ans, 25 ans de service</a:t>
                      </a:r>
                    </a:p>
                  </a:txBody>
                  <a:tcPr anchor="ctr">
                    <a:solidFill>
                      <a:schemeClr val="accent3">
                        <a:lumMod val="40000"/>
                        <a:lumOff val="60000"/>
                      </a:schemeClr>
                    </a:solidFill>
                  </a:tcPr>
                </a:tc>
                <a:tc>
                  <a:txBody>
                    <a:bodyPr/>
                    <a:lstStyle/>
                    <a:p>
                      <a:pPr algn="ctr"/>
                      <a:r>
                        <a:rPr lang="fr-CA" sz="1400" dirty="0"/>
                        <a:t>2 %</a:t>
                      </a:r>
                    </a:p>
                  </a:txBody>
                  <a:tcPr anchor="ctr">
                    <a:solidFill>
                      <a:schemeClr val="accent3">
                        <a:lumMod val="40000"/>
                        <a:lumOff val="60000"/>
                      </a:schemeClr>
                    </a:solidFill>
                  </a:tcPr>
                </a:tc>
                <a:tc>
                  <a:txBody>
                    <a:bodyPr/>
                    <a:lstStyle/>
                    <a:p>
                      <a:pPr algn="ctr"/>
                      <a:r>
                        <a:rPr lang="fr-CA" sz="1400" dirty="0"/>
                        <a:t>×</a:t>
                      </a:r>
                    </a:p>
                  </a:txBody>
                  <a:tcPr anchor="ctr">
                    <a:solidFill>
                      <a:schemeClr val="accent3">
                        <a:lumMod val="40000"/>
                        <a:lumOff val="60000"/>
                      </a:schemeClr>
                    </a:solidFill>
                  </a:tcPr>
                </a:tc>
                <a:tc>
                  <a:txBody>
                    <a:bodyPr/>
                    <a:lstStyle/>
                    <a:p>
                      <a:pPr algn="ctr"/>
                      <a:r>
                        <a:rPr lang="fr-CA" sz="1400" dirty="0"/>
                        <a:t>25</a:t>
                      </a:r>
                    </a:p>
                  </a:txBody>
                  <a:tcPr anchor="ctr">
                    <a:solidFill>
                      <a:schemeClr val="accent3">
                        <a:lumMod val="40000"/>
                        <a:lumOff val="60000"/>
                      </a:schemeClr>
                    </a:solidFill>
                  </a:tcPr>
                </a:tc>
                <a:tc>
                  <a:txBody>
                    <a:bodyPr/>
                    <a:lstStyle/>
                    <a:p>
                      <a:pPr algn="ctr"/>
                      <a:r>
                        <a:rPr lang="fr-CA" sz="1400" dirty="0"/>
                        <a:t>×</a:t>
                      </a:r>
                    </a:p>
                  </a:txBody>
                  <a:tcPr anchor="ctr">
                    <a:solidFill>
                      <a:schemeClr val="accent3">
                        <a:lumMod val="40000"/>
                        <a:lumOff val="60000"/>
                      </a:schemeClr>
                    </a:solidFill>
                  </a:tcPr>
                </a:tc>
                <a:tc>
                  <a:txBody>
                    <a:bodyPr/>
                    <a:lstStyle/>
                    <a:p>
                      <a:pPr algn="ctr"/>
                      <a:r>
                        <a:rPr lang="fr-CA" sz="1400" dirty="0"/>
                        <a:t>150 131 $</a:t>
                      </a:r>
                    </a:p>
                  </a:txBody>
                  <a:tcPr anchor="ctr">
                    <a:solidFill>
                      <a:schemeClr val="accent3">
                        <a:lumMod val="40000"/>
                        <a:lumOff val="60000"/>
                      </a:schemeClr>
                    </a:solidFill>
                  </a:tcPr>
                </a:tc>
                <a:tc>
                  <a:txBody>
                    <a:bodyPr/>
                    <a:lstStyle/>
                    <a:p>
                      <a:pPr algn="ctr"/>
                      <a:r>
                        <a:rPr lang="fr-CA" sz="1400" dirty="0"/>
                        <a:t>-</a:t>
                      </a:r>
                    </a:p>
                  </a:txBody>
                  <a:tcPr anchor="ctr">
                    <a:solidFill>
                      <a:schemeClr val="accent3">
                        <a:lumMod val="40000"/>
                        <a:lumOff val="60000"/>
                      </a:schemeClr>
                    </a:solidFill>
                  </a:tcPr>
                </a:tc>
                <a:tc>
                  <a:txBody>
                    <a:bodyPr/>
                    <a:lstStyle/>
                    <a:p>
                      <a:pPr algn="ctr"/>
                      <a:r>
                        <a:rPr lang="fr-CA" sz="1400" dirty="0"/>
                        <a:t>Le moins élevé :</a:t>
                      </a:r>
                    </a:p>
                    <a:p>
                      <a:pPr algn="ctr"/>
                      <a:r>
                        <a:rPr lang="fr-CA" sz="1400" dirty="0"/>
                        <a:t>5 % × (65 – 64)</a:t>
                      </a:r>
                    </a:p>
                    <a:p>
                      <a:pPr algn="ctr"/>
                      <a:r>
                        <a:rPr lang="fr-CA" sz="1400" dirty="0"/>
                        <a:t>5 % × (30 – 25) </a:t>
                      </a:r>
                    </a:p>
                    <a:p>
                      <a:pPr algn="l" rtl="0"/>
                      <a:endParaRPr lang="en-CA" sz="1400" dirty="0"/>
                    </a:p>
                    <a:p>
                      <a:pPr algn="ctr"/>
                      <a:r>
                        <a:rPr lang="fr-CA" sz="1400" dirty="0"/>
                        <a:t>= 5 %</a:t>
                      </a:r>
                    </a:p>
                  </a:txBody>
                  <a:tcPr anchor="ctr">
                    <a:solidFill>
                      <a:schemeClr val="accent3">
                        <a:lumMod val="40000"/>
                        <a:lumOff val="60000"/>
                      </a:schemeClr>
                    </a:solidFill>
                  </a:tcPr>
                </a:tc>
                <a:tc>
                  <a:txBody>
                    <a:bodyPr/>
                    <a:lstStyle/>
                    <a:p>
                      <a:pPr marL="0" algn="ctr" defTabSz="914400" rtl="0" eaLnBrk="1" latinLnBrk="0" hangingPunct="1"/>
                      <a:r>
                        <a:rPr lang="fr-CA" sz="1400" kern="1200" dirty="0">
                          <a:solidFill>
                            <a:schemeClr val="dk1"/>
                          </a:solidFill>
                          <a:latin typeface="+mn-lt"/>
                          <a:ea typeface="+mn-ea"/>
                          <a:cs typeface="+mn-cs"/>
                        </a:rPr>
                        <a:t>/12 =</a:t>
                      </a:r>
                    </a:p>
                  </a:txBody>
                  <a:tcPr anchor="ctr">
                    <a:solidFill>
                      <a:schemeClr val="accent3">
                        <a:lumMod val="40000"/>
                        <a:lumOff val="60000"/>
                      </a:schemeClr>
                    </a:solidFill>
                  </a:tcPr>
                </a:tc>
                <a:tc>
                  <a:txBody>
                    <a:bodyPr/>
                    <a:lstStyle/>
                    <a:p>
                      <a:pPr algn="ctr"/>
                      <a:r>
                        <a:rPr lang="fr-CA" sz="1400" b="1" dirty="0"/>
                        <a:t>5 942 $</a:t>
                      </a:r>
                      <a:r>
                        <a:rPr lang="fr-CA" sz="1400" dirty="0"/>
                        <a:t> </a:t>
                      </a:r>
                    </a:p>
                  </a:txBody>
                  <a:tcPr anchor="ctr">
                    <a:solidFill>
                      <a:schemeClr val="accent3">
                        <a:lumMod val="40000"/>
                        <a:lumOff val="60000"/>
                      </a:schemeClr>
                    </a:solidFill>
                  </a:tcPr>
                </a:tc>
                <a:extLst>
                  <a:ext uri="{0D108BD9-81ED-4DB2-BD59-A6C34878D82A}">
                    <a16:rowId xmlns:a16="http://schemas.microsoft.com/office/drawing/2014/main" val="646140572"/>
                  </a:ext>
                </a:extLst>
              </a:tr>
            </a:tbl>
          </a:graphicData>
        </a:graphic>
      </p:graphicFrame>
      <p:sp>
        <p:nvSpPr>
          <p:cNvPr id="15" name="Rectangle 14">
            <a:extLst>
              <a:ext uri="{FF2B5EF4-FFF2-40B4-BE49-F238E27FC236}">
                <a16:creationId xmlns:a16="http://schemas.microsoft.com/office/drawing/2014/main" id="{C411695E-71E7-4278-B84A-837720B8E96D}"/>
              </a:ext>
            </a:extLst>
          </p:cNvPr>
          <p:cNvSpPr/>
          <p:nvPr>
            <p:custDataLst>
              <p:tags r:id="rId4"/>
            </p:custDataLst>
          </p:nvPr>
        </p:nvSpPr>
        <p:spPr>
          <a:xfrm>
            <a:off x="2316419" y="3932201"/>
            <a:ext cx="4286864" cy="678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F0D35252-0AD1-42D0-9869-4C4AFCC37742}"/>
              </a:ext>
            </a:extLst>
          </p:cNvPr>
          <p:cNvSpPr/>
          <p:nvPr>
            <p:custDataLst>
              <p:tags r:id="rId5"/>
            </p:custDataLst>
          </p:nvPr>
        </p:nvSpPr>
        <p:spPr>
          <a:xfrm>
            <a:off x="2316419" y="5045143"/>
            <a:ext cx="4286864" cy="678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38100">
                <a:solidFill>
                  <a:schemeClr val="tx1"/>
                </a:solidFill>
              </a:ln>
              <a:noFill/>
            </a:endParaRPr>
          </a:p>
        </p:txBody>
      </p:sp>
      <p:sp>
        <p:nvSpPr>
          <p:cNvPr id="17" name="Rectangle 16">
            <a:extLst>
              <a:ext uri="{FF2B5EF4-FFF2-40B4-BE49-F238E27FC236}">
                <a16:creationId xmlns:a16="http://schemas.microsoft.com/office/drawing/2014/main" id="{F78E02B1-68C9-426B-B8E7-EDCBC992F403}"/>
              </a:ext>
            </a:extLst>
          </p:cNvPr>
          <p:cNvSpPr/>
          <p:nvPr>
            <p:custDataLst>
              <p:tags r:id="rId6"/>
            </p:custDataLst>
          </p:nvPr>
        </p:nvSpPr>
        <p:spPr>
          <a:xfrm>
            <a:off x="2316419" y="2803115"/>
            <a:ext cx="4286864" cy="678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tx1"/>
              </a:solidFill>
              <a:effectLst>
                <a:outerShdw blurRad="38100" dist="19050" dir="2700000" algn="tl" rotWithShape="0">
                  <a:schemeClr val="dk1">
                    <a:alpha val="40000"/>
                  </a:schemeClr>
                </a:outerShdw>
              </a:effectLst>
            </a:endParaRPr>
          </a:p>
        </p:txBody>
      </p:sp>
      <p:sp>
        <p:nvSpPr>
          <p:cNvPr id="12" name="Slide Number Placeholder 1">
            <a:extLst>
              <a:ext uri="{FF2B5EF4-FFF2-40B4-BE49-F238E27FC236}">
                <a16:creationId xmlns:a16="http://schemas.microsoft.com/office/drawing/2014/main" id="{F1E68962-EB80-4874-BAFA-3FDFC81A9EB0}"/>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18</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99100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1"/>
            <a:ext cx="6087978" cy="389624"/>
          </a:xfrm>
          <a:solidFill>
            <a:schemeClr val="bg1"/>
          </a:solidFill>
        </p:spPr>
        <p:txBody>
          <a:bodyPr>
            <a:noAutofit/>
          </a:bodyPr>
          <a:lstStyle/>
          <a:p>
            <a:r>
              <a:rPr lang="fr-CA" sz="2800" dirty="0">
                <a:solidFill>
                  <a:schemeClr val="accent1"/>
                </a:solidFill>
              </a:rPr>
              <a:t>Pension différée (pension mensuelle)</a:t>
            </a:r>
            <a:endParaRPr lang="en-CA" sz="2800" dirty="0">
              <a:solidFill>
                <a:schemeClr val="accent1"/>
              </a:solidFill>
            </a:endParaRPr>
          </a:p>
        </p:txBody>
      </p:sp>
      <p:sp>
        <p:nvSpPr>
          <p:cNvPr id="6" name="Content Placeholder 1">
            <a:extLst>
              <a:ext uri="{FF2B5EF4-FFF2-40B4-BE49-F238E27FC236}">
                <a16:creationId xmlns:a16="http://schemas.microsoft.com/office/drawing/2014/main" id="{21A2D98E-B34E-4514-85B9-49841465D411}"/>
              </a:ext>
            </a:extLst>
          </p:cNvPr>
          <p:cNvSpPr txBox="1">
            <a:spLocks/>
          </p:cNvSpPr>
          <p:nvPr>
            <p:custDataLst>
              <p:tags r:id="rId1"/>
            </p:custDataLst>
          </p:nvPr>
        </p:nvSpPr>
        <p:spPr>
          <a:xfrm>
            <a:off x="1285875" y="1466850"/>
            <a:ext cx="8972550" cy="4648200"/>
          </a:xfrm>
          <a:prstGeom prst="rect">
            <a:avLst/>
          </a:prstGeom>
        </p:spPr>
        <p:txBody>
          <a:bodyPr>
            <a:no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t>Cette option permet de </a:t>
            </a:r>
            <a:r>
              <a:rPr lang="fr-CA" sz="2000" b="1" dirty="0"/>
              <a:t>reporter le versement de votre pension mensuelle</a:t>
            </a:r>
            <a:r>
              <a:rPr lang="fr-CA" sz="2000" dirty="0"/>
              <a:t> au moment où vous aurez droit à une pension non réduite à 60 ans (65 Gr 2)</a:t>
            </a:r>
          </a:p>
          <a:p>
            <a:pPr marL="0" indent="0">
              <a:buNone/>
            </a:pPr>
            <a:r>
              <a:rPr lang="fr-CA" sz="2000" dirty="0"/>
              <a:t>Ex: retraite à 52 avec 28 ans de service avec option exercée en faveur d’une pension différée :</a:t>
            </a:r>
          </a:p>
          <a:p>
            <a:pPr marL="1143000" lvl="1" indent="-457200">
              <a:buFont typeface="Arial" panose="020B0604020202020204" pitchFamily="34" charset="0"/>
              <a:buChar char="•"/>
            </a:pPr>
            <a:r>
              <a:rPr lang="fr-CA" sz="2000" dirty="0"/>
              <a:t>Calcul de la pension mensuelle : </a:t>
            </a:r>
          </a:p>
          <a:p>
            <a:pPr lvl="2" indent="0">
              <a:buFont typeface="Wingdings 2" panose="05020102010507070707" pitchFamily="18" charset="2"/>
              <a:buNone/>
            </a:pPr>
            <a:r>
              <a:rPr lang="fr-CA" dirty="0"/>
              <a:t>2 % x 28 ans x salaire moyen des 5 meilleures années = pension annuelle/12</a:t>
            </a:r>
          </a:p>
          <a:p>
            <a:pPr marL="1143000" lvl="1" indent="-457200">
              <a:buFont typeface="Arial" panose="020B0604020202020204" pitchFamily="34" charset="0"/>
              <a:buChar char="•"/>
            </a:pPr>
            <a:r>
              <a:rPr lang="fr-CA" sz="2000" dirty="0"/>
              <a:t>Une pension non réduite devient payable à l’âge de 60 ans (65 Gr 2).</a:t>
            </a:r>
          </a:p>
          <a:p>
            <a:pPr lvl="1" indent="0">
              <a:buNone/>
            </a:pPr>
            <a:endParaRPr lang="fr-CA" sz="2000" dirty="0"/>
          </a:p>
          <a:p>
            <a:pPr marL="0" indent="0">
              <a:buNone/>
            </a:pPr>
            <a:r>
              <a:rPr lang="fr-CA" sz="2000" dirty="0"/>
              <a:t>Régime de soins de santé de la fonction publique (min. de 6 ans de service ouvrant droit à pension) et Régime de services dentaires pour les pensionnés sont disponible lorsque la pension devient payable.</a:t>
            </a:r>
          </a:p>
        </p:txBody>
      </p:sp>
      <p:sp>
        <p:nvSpPr>
          <p:cNvPr id="5" name="Slide Number Placeholder 1">
            <a:extLst>
              <a:ext uri="{FF2B5EF4-FFF2-40B4-BE49-F238E27FC236}">
                <a16:creationId xmlns:a16="http://schemas.microsoft.com/office/drawing/2014/main" id="{E55A2DBD-47FD-49C8-8777-73128F95AB0E}"/>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19</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166263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custDataLst>
              <p:tags r:id="rId1"/>
            </p:custDataLst>
          </p:nvPr>
        </p:nvSpPr>
        <p:spPr>
          <a:xfrm>
            <a:off x="417600" y="572400"/>
            <a:ext cx="6084629" cy="387798"/>
          </a:xfrm>
          <a:prstGeom prst="rect">
            <a:avLst/>
          </a:prstGeom>
        </p:spPr>
        <p:txBody>
          <a:bodyPr vert="horz" wrap="square" lIns="68580" tIns="0" rIns="6858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a:spcBef>
                <a:spcPts val="0"/>
              </a:spcBef>
            </a:pPr>
            <a:r>
              <a:rPr lang="fr-CA" sz="2800" cap="none" dirty="0">
                <a:solidFill>
                  <a:schemeClr val="accent1"/>
                </a:solidFill>
                <a:cs typeface="Arial" charset="0"/>
              </a:rPr>
              <a:t>Sujets abordés aujourd’hui</a:t>
            </a:r>
          </a:p>
        </p:txBody>
      </p:sp>
      <p:sp>
        <p:nvSpPr>
          <p:cNvPr id="2" name="Slide Number Placeholder 1"/>
          <p:cNvSpPr>
            <a:spLocks noGrp="1"/>
          </p:cNvSpPr>
          <p:nvPr>
            <p:ph type="sldNum" sz="quarter" idx="4294967295"/>
            <p:custDataLst>
              <p:tags r:id="rId2"/>
            </p:custDataLst>
          </p:nvPr>
        </p:nvSpPr>
        <p:spPr>
          <a:xfrm>
            <a:off x="8610600" y="5769769"/>
            <a:ext cx="2057400" cy="273844"/>
          </a:xfrm>
        </p:spPr>
        <p:txBody>
          <a:bodyPr/>
          <a:lstStyle/>
          <a:p>
            <a:fld id="{3DCDEDF6-4B4F-4E32-8FB0-B8CCF2C115FC}" type="slidenum">
              <a:rPr lang="en-CA" smtClean="0"/>
              <a:pPr/>
              <a:t>2</a:t>
            </a:fld>
            <a:endParaRPr lang="en-CA"/>
          </a:p>
        </p:txBody>
      </p:sp>
      <p:sp>
        <p:nvSpPr>
          <p:cNvPr id="13" name="Content Placeholder 8"/>
          <p:cNvSpPr txBox="1">
            <a:spLocks/>
          </p:cNvSpPr>
          <p:nvPr>
            <p:custDataLst>
              <p:tags r:id="rId3"/>
            </p:custDataLst>
          </p:nvPr>
        </p:nvSpPr>
        <p:spPr>
          <a:xfrm>
            <a:off x="552450" y="2433600"/>
            <a:ext cx="5949779" cy="1887696"/>
          </a:xfrm>
          <a:prstGeom prst="rect">
            <a:avLst/>
          </a:prstGeom>
          <a:noFill/>
          <a:ln>
            <a:noFill/>
          </a:ln>
        </p:spPr>
        <p:txBody>
          <a:bodyPr wrap="square" rtlCol="0">
            <a:sp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spcAft>
                <a:spcPts val="338"/>
              </a:spcAft>
              <a:buFont typeface="Arial" panose="020B0604020202020204" pitchFamily="34" charset="0"/>
              <a:buChar char="•"/>
            </a:pPr>
            <a:r>
              <a:rPr lang="fr-CA" dirty="0"/>
              <a:t> Régime de pensions de la fonction publique</a:t>
            </a:r>
          </a:p>
          <a:p>
            <a:pPr marL="0" lvl="2">
              <a:spcAft>
                <a:spcPts val="338"/>
              </a:spcAft>
              <a:buFont typeface="Arial" panose="020B0604020202020204" pitchFamily="34" charset="0"/>
              <a:buChar char="•"/>
            </a:pPr>
            <a:r>
              <a:rPr lang="fr-CA" dirty="0"/>
              <a:t> Calcul des prestations et options</a:t>
            </a:r>
          </a:p>
          <a:p>
            <a:pPr marL="0" lvl="2">
              <a:spcAft>
                <a:spcPts val="338"/>
              </a:spcAft>
              <a:buFont typeface="Arial" panose="020B0604020202020204" pitchFamily="34" charset="0"/>
              <a:buChar char="•"/>
            </a:pPr>
            <a:r>
              <a:rPr lang="fr-CA" dirty="0"/>
              <a:t> Retenues</a:t>
            </a:r>
          </a:p>
          <a:p>
            <a:pPr marL="0" lvl="2">
              <a:spcAft>
                <a:spcPts val="338"/>
              </a:spcAft>
              <a:buFont typeface="Arial" panose="020B0604020202020204" pitchFamily="34" charset="0"/>
              <a:buChar char="•"/>
            </a:pPr>
            <a:r>
              <a:rPr lang="fr-CA" dirty="0"/>
              <a:t> Indexation</a:t>
            </a:r>
          </a:p>
          <a:p>
            <a:pPr marL="0" lvl="2">
              <a:spcAft>
                <a:spcPts val="338"/>
              </a:spcAft>
              <a:buFont typeface="Arial" panose="020B0604020202020204" pitchFamily="34" charset="0"/>
              <a:buChar char="•"/>
            </a:pPr>
            <a:r>
              <a:rPr lang="fr-CA" dirty="0"/>
              <a:t> Prestations de survivant</a:t>
            </a:r>
          </a:p>
        </p:txBody>
      </p:sp>
      <p:sp>
        <p:nvSpPr>
          <p:cNvPr id="14" name="Content Placeholder 8"/>
          <p:cNvSpPr txBox="1">
            <a:spLocks/>
          </p:cNvSpPr>
          <p:nvPr>
            <p:custDataLst>
              <p:tags r:id="rId4"/>
            </p:custDataLst>
          </p:nvPr>
        </p:nvSpPr>
        <p:spPr>
          <a:xfrm>
            <a:off x="6532950" y="2433600"/>
            <a:ext cx="4821900" cy="1887696"/>
          </a:xfrm>
          <a:prstGeom prst="rect">
            <a:avLst/>
          </a:prstGeom>
          <a:noFill/>
          <a:ln>
            <a:noFill/>
          </a:ln>
        </p:spPr>
        <p:txBody>
          <a:bodyPr wrap="square" rtlCol="0">
            <a:sp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spcAft>
                <a:spcPts val="338"/>
              </a:spcAft>
              <a:buFont typeface="Arial" panose="020B0604020202020204" pitchFamily="34" charset="0"/>
              <a:buChar char="•"/>
            </a:pPr>
            <a:r>
              <a:rPr lang="fr-CA" dirty="0"/>
              <a:t>Régimes d’assurance collective</a:t>
            </a:r>
          </a:p>
          <a:p>
            <a:pPr marL="0" lvl="2">
              <a:spcAft>
                <a:spcPts val="338"/>
              </a:spcAft>
              <a:buFont typeface="Arial" panose="020B0604020202020204" pitchFamily="34" charset="0"/>
              <a:buChar char="•"/>
            </a:pPr>
            <a:r>
              <a:rPr lang="fr-CA" dirty="0"/>
              <a:t>Congés non payés </a:t>
            </a:r>
          </a:p>
          <a:p>
            <a:pPr marL="0" lvl="2">
              <a:spcAft>
                <a:spcPts val="338"/>
              </a:spcAft>
              <a:buFont typeface="Arial" panose="020B0604020202020204" pitchFamily="34" charset="0"/>
              <a:buChar char="•"/>
            </a:pPr>
            <a:r>
              <a:rPr lang="fr-CA" dirty="0"/>
              <a:t>Rachat de service</a:t>
            </a:r>
          </a:p>
          <a:p>
            <a:pPr marL="0" lvl="2">
              <a:spcAft>
                <a:spcPts val="338"/>
              </a:spcAft>
              <a:buFont typeface="Arial" panose="020B0604020202020204" pitchFamily="34" charset="0"/>
              <a:buChar char="•"/>
            </a:pPr>
            <a:r>
              <a:rPr lang="fr-CA" dirty="0"/>
              <a:t>Processus lié au départ à la retraite</a:t>
            </a:r>
          </a:p>
          <a:p>
            <a:pPr marL="0" lvl="2">
              <a:spcAft>
                <a:spcPts val="338"/>
              </a:spcAft>
              <a:buFont typeface="Arial" panose="020B0604020202020204" pitchFamily="34" charset="0"/>
              <a:buChar char="•"/>
            </a:pPr>
            <a:r>
              <a:rPr lang="fr-CA" dirty="0"/>
              <a:t>Ressources</a:t>
            </a:r>
          </a:p>
        </p:txBody>
      </p:sp>
      <p:sp>
        <p:nvSpPr>
          <p:cNvPr id="6" name="Slide Number Placeholder 1">
            <a:extLst>
              <a:ext uri="{FF2B5EF4-FFF2-40B4-BE49-F238E27FC236}">
                <a16:creationId xmlns:a16="http://schemas.microsoft.com/office/drawing/2014/main" id="{D5DE68AA-AB49-40F5-B9E3-1BEA64871EF3}"/>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01831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62AABA7-FBA7-4A0E-8B59-CBEB0F534B85}"/>
              </a:ext>
            </a:extLst>
          </p:cNvPr>
          <p:cNvGraphicFramePr>
            <a:graphicFrameLocks noGrp="1"/>
          </p:cNvGraphicFramePr>
          <p:nvPr>
            <p:ph idx="1"/>
            <p:custDataLst>
              <p:tags r:id="rId1"/>
            </p:custDataLst>
            <p:extLst>
              <p:ext uri="{D42A27DB-BD31-4B8C-83A1-F6EECF244321}">
                <p14:modId xmlns:p14="http://schemas.microsoft.com/office/powerpoint/2010/main" val="2068096639"/>
              </p:ext>
            </p:extLst>
          </p:nvPr>
        </p:nvGraphicFramePr>
        <p:xfrm>
          <a:off x="2151529" y="1256400"/>
          <a:ext cx="7840197" cy="5029200"/>
        </p:xfrm>
        <a:graphic>
          <a:graphicData uri="http://schemas.openxmlformats.org/drawingml/2006/table">
            <a:tbl>
              <a:tblPr firstRow="1" bandRow="1">
                <a:tableStyleId>{93296810-A885-4BE3-A3E7-6D5BEEA58F35}</a:tableStyleId>
              </a:tblPr>
              <a:tblGrid>
                <a:gridCol w="2429436">
                  <a:extLst>
                    <a:ext uri="{9D8B030D-6E8A-4147-A177-3AD203B41FA5}">
                      <a16:colId xmlns:a16="http://schemas.microsoft.com/office/drawing/2014/main" val="1443233426"/>
                    </a:ext>
                  </a:extLst>
                </a:gridCol>
                <a:gridCol w="2411506">
                  <a:extLst>
                    <a:ext uri="{9D8B030D-6E8A-4147-A177-3AD203B41FA5}">
                      <a16:colId xmlns:a16="http://schemas.microsoft.com/office/drawing/2014/main" val="1456160025"/>
                    </a:ext>
                  </a:extLst>
                </a:gridCol>
                <a:gridCol w="2999255">
                  <a:extLst>
                    <a:ext uri="{9D8B030D-6E8A-4147-A177-3AD203B41FA5}">
                      <a16:colId xmlns:a16="http://schemas.microsoft.com/office/drawing/2014/main" val="382165072"/>
                    </a:ext>
                  </a:extLst>
                </a:gridCol>
              </a:tblGrid>
              <a:tr h="638205">
                <a:tc>
                  <a:txBody>
                    <a:bodyPr/>
                    <a:lstStyle/>
                    <a:p>
                      <a:pPr algn="ctr"/>
                      <a:r>
                        <a:rPr lang="fr-CA" dirty="0"/>
                        <a:t>Âge</a:t>
                      </a:r>
                    </a:p>
                  </a:txBody>
                  <a:tcPr/>
                </a:tc>
                <a:tc>
                  <a:txBody>
                    <a:bodyPr/>
                    <a:lstStyle/>
                    <a:p>
                      <a:pPr algn="ctr"/>
                      <a:r>
                        <a:rPr lang="fr-CA" dirty="0"/>
                        <a:t>Service ouvrant droit à pension</a:t>
                      </a:r>
                    </a:p>
                  </a:txBody>
                  <a:tcPr/>
                </a:tc>
                <a:tc>
                  <a:txBody>
                    <a:bodyPr/>
                    <a:lstStyle/>
                    <a:p>
                      <a:pPr algn="ctr"/>
                      <a:r>
                        <a:rPr lang="fr-CA" dirty="0"/>
                        <a:t>Option</a:t>
                      </a:r>
                    </a:p>
                  </a:txBody>
                  <a:tcPr/>
                </a:tc>
                <a:extLst>
                  <a:ext uri="{0D108BD9-81ED-4DB2-BD59-A6C34878D82A}">
                    <a16:rowId xmlns:a16="http://schemas.microsoft.com/office/drawing/2014/main" val="1196717843"/>
                  </a:ext>
                </a:extLst>
              </a:tr>
              <a:tr h="638205">
                <a:tc>
                  <a:txBody>
                    <a:bodyPr/>
                    <a:lstStyle/>
                    <a:p>
                      <a:pPr algn="l"/>
                      <a:r>
                        <a:rPr lang="fr-CA" dirty="0"/>
                        <a:t>Tout</a:t>
                      </a:r>
                    </a:p>
                  </a:txBody>
                  <a:tcPr>
                    <a:solidFill>
                      <a:schemeClr val="accent6">
                        <a:lumMod val="40000"/>
                        <a:lumOff val="60000"/>
                      </a:schemeClr>
                    </a:solidFill>
                  </a:tcPr>
                </a:tc>
                <a:tc>
                  <a:txBody>
                    <a:bodyPr/>
                    <a:lstStyle/>
                    <a:p>
                      <a:r>
                        <a:rPr lang="fr-CA" dirty="0"/>
                        <a:t>Moins de 2 ans</a:t>
                      </a:r>
                    </a:p>
                  </a:txBody>
                  <a:tcPr>
                    <a:solidFill>
                      <a:schemeClr val="accent6">
                        <a:lumMod val="40000"/>
                        <a:lumOff val="60000"/>
                      </a:schemeClr>
                    </a:solidFill>
                  </a:tcPr>
                </a:tc>
                <a:tc>
                  <a:txBody>
                    <a:bodyPr/>
                    <a:lstStyle/>
                    <a:p>
                      <a:pPr marL="285750" indent="-285750">
                        <a:buFont typeface="Arial" panose="020B0604020202020204" pitchFamily="34" charset="0"/>
                        <a:buChar char="•"/>
                      </a:pPr>
                      <a:r>
                        <a:rPr lang="fr-CA" dirty="0"/>
                        <a:t>Remboursement de cotisations</a:t>
                      </a:r>
                    </a:p>
                  </a:txBody>
                  <a:tcPr>
                    <a:solidFill>
                      <a:schemeClr val="accent6">
                        <a:lumMod val="40000"/>
                        <a:lumOff val="60000"/>
                      </a:schemeClr>
                    </a:solidFill>
                  </a:tcPr>
                </a:tc>
                <a:extLst>
                  <a:ext uri="{0D108BD9-81ED-4DB2-BD59-A6C34878D82A}">
                    <a16:rowId xmlns:a16="http://schemas.microsoft.com/office/drawing/2014/main" val="3613069901"/>
                  </a:ext>
                </a:extLst>
              </a:tr>
              <a:tr h="1185237">
                <a:tc>
                  <a:txBody>
                    <a:bodyPr/>
                    <a:lstStyle/>
                    <a:p>
                      <a:endParaRPr lang="fr-CA" dirty="0"/>
                    </a:p>
                    <a:p>
                      <a:r>
                        <a:rPr lang="fr-CA" dirty="0"/>
                        <a:t>Moins de 50 Gr 1</a:t>
                      </a:r>
                    </a:p>
                    <a:p>
                      <a:r>
                        <a:rPr lang="fr-CA" dirty="0"/>
                        <a:t>Moins de 55 Gr 2</a:t>
                      </a:r>
                    </a:p>
                  </a:txBody>
                  <a:tcPr>
                    <a:solidFill>
                      <a:schemeClr val="accent6">
                        <a:lumMod val="20000"/>
                        <a:lumOff val="80000"/>
                      </a:schemeClr>
                    </a:solidFill>
                  </a:tcPr>
                </a:tc>
                <a:tc>
                  <a:txBody>
                    <a:bodyPr/>
                    <a:lstStyle/>
                    <a:p>
                      <a:endParaRPr lang="fr-CA" dirty="0"/>
                    </a:p>
                    <a:p>
                      <a:r>
                        <a:rPr lang="fr-CA" dirty="0"/>
                        <a:t>2 ans ou plus</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fr-CA" dirty="0"/>
                        <a:t>Valeur de transfert</a:t>
                      </a:r>
                    </a:p>
                    <a:p>
                      <a:pPr marL="285750" indent="-285750">
                        <a:buFont typeface="Arial" panose="020B0604020202020204" pitchFamily="34" charset="0"/>
                        <a:buChar char="•"/>
                      </a:pPr>
                      <a:r>
                        <a:rPr lang="fr-CA" dirty="0"/>
                        <a:t>Allocation annuelle (réduite)</a:t>
                      </a:r>
                    </a:p>
                    <a:p>
                      <a:pPr marL="285750" indent="-285750">
                        <a:buFont typeface="Arial" panose="020B0604020202020204" pitchFamily="34" charset="0"/>
                        <a:buChar char="•"/>
                      </a:pPr>
                      <a:r>
                        <a:rPr lang="fr-CA" dirty="0"/>
                        <a:t>Pension différée </a:t>
                      </a:r>
                    </a:p>
                  </a:txBody>
                  <a:tcPr>
                    <a:solidFill>
                      <a:schemeClr val="accent6">
                        <a:lumMod val="20000"/>
                        <a:lumOff val="80000"/>
                      </a:schemeClr>
                    </a:solidFill>
                  </a:tcPr>
                </a:tc>
                <a:extLst>
                  <a:ext uri="{0D108BD9-81ED-4DB2-BD59-A6C34878D82A}">
                    <a16:rowId xmlns:a16="http://schemas.microsoft.com/office/drawing/2014/main" val="3539147706"/>
                  </a:ext>
                </a:extLst>
              </a:tr>
              <a:tr h="638205">
                <a:tc>
                  <a:txBody>
                    <a:bodyPr/>
                    <a:lstStyle/>
                    <a:p>
                      <a:r>
                        <a:rPr lang="fr-CA" dirty="0"/>
                        <a:t>50-59 Gr 1</a:t>
                      </a:r>
                    </a:p>
                    <a:p>
                      <a:r>
                        <a:rPr lang="fr-CA" dirty="0"/>
                        <a:t>55-64 Gr 2</a:t>
                      </a:r>
                    </a:p>
                  </a:txBody>
                  <a:tcPr>
                    <a:solidFill>
                      <a:schemeClr val="accent6">
                        <a:lumMod val="40000"/>
                        <a:lumOff val="60000"/>
                      </a:schemeClr>
                    </a:solidFill>
                  </a:tcPr>
                </a:tc>
                <a:tc>
                  <a:txBody>
                    <a:bodyPr/>
                    <a:lstStyle/>
                    <a:p>
                      <a:r>
                        <a:rPr lang="fr-CA" dirty="0"/>
                        <a:t>2-29 ans</a:t>
                      </a:r>
                    </a:p>
                  </a:txBody>
                  <a:tcPr>
                    <a:solidFill>
                      <a:schemeClr val="accent6">
                        <a:lumMod val="40000"/>
                        <a:lumOff val="60000"/>
                      </a:schemeClr>
                    </a:solidFill>
                  </a:tcPr>
                </a:tc>
                <a:tc rowSpan="2">
                  <a:txBody>
                    <a:bodyPr/>
                    <a:lstStyle/>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Allocation annuelle (réduite)</a:t>
                      </a:r>
                    </a:p>
                    <a:p>
                      <a:pPr marL="285750" indent="-285750">
                        <a:buFont typeface="Arial" panose="020B0604020202020204" pitchFamily="34" charset="0"/>
                        <a:buChar char="•"/>
                      </a:pPr>
                      <a:r>
                        <a:rPr lang="fr-CA" dirty="0"/>
                        <a:t>Pension différée</a:t>
                      </a:r>
                    </a:p>
                  </a:txBody>
                  <a:tcPr>
                    <a:solidFill>
                      <a:schemeClr val="accent6">
                        <a:lumMod val="40000"/>
                        <a:lumOff val="60000"/>
                      </a:schemeClr>
                    </a:solidFill>
                  </a:tcPr>
                </a:tc>
                <a:extLst>
                  <a:ext uri="{0D108BD9-81ED-4DB2-BD59-A6C34878D82A}">
                    <a16:rowId xmlns:a16="http://schemas.microsoft.com/office/drawing/2014/main" val="212935505"/>
                  </a:ext>
                </a:extLst>
              </a:tr>
              <a:tr h="638205">
                <a:tc>
                  <a:txBody>
                    <a:bodyPr/>
                    <a:lstStyle/>
                    <a:p>
                      <a:pPr marL="0" algn="l" defTabSz="914400" rtl="0" eaLnBrk="1" latinLnBrk="0" hangingPunct="1"/>
                      <a:r>
                        <a:rPr lang="fr-CA" sz="1800" dirty="0">
                          <a:solidFill>
                            <a:schemeClr val="dk1"/>
                          </a:solidFill>
                          <a:latin typeface="+mn-lt"/>
                          <a:ea typeface="+mn-ea"/>
                          <a:cs typeface="+mn-cs"/>
                        </a:rPr>
                        <a:t>50-54 Gr 1</a:t>
                      </a:r>
                    </a:p>
                    <a:p>
                      <a:pPr marL="0" algn="l" defTabSz="914400" rtl="0" eaLnBrk="1" latinLnBrk="0" hangingPunct="1"/>
                      <a:r>
                        <a:rPr lang="fr-CA" sz="1800" dirty="0">
                          <a:solidFill>
                            <a:schemeClr val="dk1"/>
                          </a:solidFill>
                          <a:latin typeface="+mn-lt"/>
                          <a:ea typeface="+mn-ea"/>
                          <a:cs typeface="+mn-cs"/>
                        </a:rPr>
                        <a:t>55-59 Gr 2</a:t>
                      </a:r>
                    </a:p>
                  </a:txBody>
                  <a:tcPr>
                    <a:solidFill>
                      <a:schemeClr val="accent6">
                        <a:lumMod val="40000"/>
                        <a:lumOff val="60000"/>
                      </a:schemeClr>
                    </a:solidFill>
                  </a:tcPr>
                </a:tc>
                <a:tc>
                  <a:txBody>
                    <a:bodyPr/>
                    <a:lstStyle/>
                    <a:p>
                      <a:pPr marL="0" algn="l" defTabSz="914400" rtl="0" eaLnBrk="1" latinLnBrk="0" hangingPunct="1"/>
                      <a:r>
                        <a:rPr lang="fr-CA" sz="1800" dirty="0">
                          <a:solidFill>
                            <a:schemeClr val="dk1"/>
                          </a:solidFill>
                          <a:latin typeface="+mn-lt"/>
                          <a:ea typeface="+mn-ea"/>
                          <a:cs typeface="+mn-cs"/>
                        </a:rPr>
                        <a:t>30 ans ou plus</a:t>
                      </a:r>
                    </a:p>
                  </a:txBody>
                  <a:tcPr>
                    <a:solidFill>
                      <a:schemeClr val="accent6">
                        <a:lumMod val="40000"/>
                        <a:lumOff val="60000"/>
                      </a:schemeClr>
                    </a:solidFill>
                  </a:tcPr>
                </a:tc>
                <a:tc vMerge="1">
                  <a:txBody>
                    <a:bodyPr/>
                    <a:lstStyle/>
                    <a:p>
                      <a:endParaRPr lang="en-CA" dirty="0"/>
                    </a:p>
                  </a:txBody>
                  <a:tcPr/>
                </a:tc>
                <a:extLst>
                  <a:ext uri="{0D108BD9-81ED-4DB2-BD59-A6C34878D82A}">
                    <a16:rowId xmlns:a16="http://schemas.microsoft.com/office/drawing/2014/main" val="3192390903"/>
                  </a:ext>
                </a:extLst>
              </a:tr>
              <a:tr h="638205">
                <a:tc>
                  <a:txBody>
                    <a:bodyPr/>
                    <a:lstStyle/>
                    <a:p>
                      <a:r>
                        <a:rPr lang="fr-CA" dirty="0"/>
                        <a:t>55 ou plus Gr 1</a:t>
                      </a:r>
                    </a:p>
                    <a:p>
                      <a:r>
                        <a:rPr lang="fr-CA" dirty="0"/>
                        <a:t>60 ou plus </a:t>
                      </a:r>
                      <a:r>
                        <a:rPr lang="fr-CA" sz="1800" dirty="0">
                          <a:solidFill>
                            <a:schemeClr val="dk1"/>
                          </a:solidFill>
                          <a:latin typeface="+mn-lt"/>
                          <a:ea typeface="+mn-ea"/>
                          <a:cs typeface="+mn-cs"/>
                        </a:rPr>
                        <a:t>Gr 2</a:t>
                      </a:r>
                      <a:endParaRPr lang="fr-CA" dirty="0"/>
                    </a:p>
                  </a:txBody>
                  <a:tcPr>
                    <a:solidFill>
                      <a:schemeClr val="accent6">
                        <a:lumMod val="20000"/>
                        <a:lumOff val="80000"/>
                      </a:schemeClr>
                    </a:solidFill>
                  </a:tcPr>
                </a:tc>
                <a:tc>
                  <a:txBody>
                    <a:bodyPr/>
                    <a:lstStyle/>
                    <a:p>
                      <a:r>
                        <a:rPr lang="fr-CA" dirty="0"/>
                        <a:t>30 ans ou plus</a:t>
                      </a:r>
                    </a:p>
                  </a:txBody>
                  <a:tcPr>
                    <a:solidFill>
                      <a:schemeClr val="accent6">
                        <a:lumMod val="20000"/>
                        <a:lumOff val="80000"/>
                      </a:schemeClr>
                    </a:solidFill>
                  </a:tcPr>
                </a:tc>
                <a:tc rowSpan="2">
                  <a:txBody>
                    <a:bodyPr/>
                    <a:lstStyle/>
                    <a:p>
                      <a:endParaRPr lang="fr-CA" dirty="0"/>
                    </a:p>
                    <a:p>
                      <a:pPr marL="285750" indent="-285750">
                        <a:buFont typeface="Arial" panose="020B0604020202020204" pitchFamily="34" charset="0"/>
                        <a:buChar char="•"/>
                      </a:pPr>
                      <a:r>
                        <a:rPr lang="fr-CA" dirty="0"/>
                        <a:t>Pension immédiate </a:t>
                      </a:r>
                    </a:p>
                    <a:p>
                      <a:endParaRPr lang="fr-CA" dirty="0"/>
                    </a:p>
                  </a:txBody>
                  <a:tcPr>
                    <a:solidFill>
                      <a:schemeClr val="accent6">
                        <a:lumMod val="20000"/>
                        <a:lumOff val="80000"/>
                      </a:schemeClr>
                    </a:solidFill>
                  </a:tcPr>
                </a:tc>
                <a:extLst>
                  <a:ext uri="{0D108BD9-81ED-4DB2-BD59-A6C34878D82A}">
                    <a16:rowId xmlns:a16="http://schemas.microsoft.com/office/drawing/2014/main" val="2234147187"/>
                  </a:ext>
                </a:extLst>
              </a:tr>
              <a:tr h="638205">
                <a:tc>
                  <a:txBody>
                    <a:bodyPr/>
                    <a:lstStyle/>
                    <a:p>
                      <a:r>
                        <a:rPr lang="fr-CA" dirty="0"/>
                        <a:t>60 ou plus Gr 1</a:t>
                      </a:r>
                    </a:p>
                    <a:p>
                      <a:r>
                        <a:rPr lang="fr-CA" dirty="0"/>
                        <a:t>65 ou plus </a:t>
                      </a:r>
                      <a:r>
                        <a:rPr lang="fr-CA" sz="1800" dirty="0">
                          <a:solidFill>
                            <a:schemeClr val="dk1"/>
                          </a:solidFill>
                          <a:latin typeface="+mn-lt"/>
                          <a:ea typeface="+mn-ea"/>
                          <a:cs typeface="+mn-cs"/>
                        </a:rPr>
                        <a:t>Gr 2</a:t>
                      </a:r>
                      <a:endParaRPr lang="fr-CA" dirty="0"/>
                    </a:p>
                  </a:txBody>
                  <a:tcPr>
                    <a:solidFill>
                      <a:schemeClr val="accent6">
                        <a:lumMod val="20000"/>
                        <a:lumOff val="80000"/>
                      </a:schemeClr>
                    </a:solidFill>
                  </a:tcPr>
                </a:tc>
                <a:tc>
                  <a:txBody>
                    <a:bodyPr/>
                    <a:lstStyle/>
                    <a:p>
                      <a:r>
                        <a:rPr lang="fr-CA" dirty="0"/>
                        <a:t>2 ans ou plus</a:t>
                      </a:r>
                    </a:p>
                  </a:txBody>
                  <a:tcPr>
                    <a:solidFill>
                      <a:schemeClr val="accent6">
                        <a:lumMod val="20000"/>
                        <a:lumOff val="80000"/>
                      </a:schemeClr>
                    </a:solidFill>
                  </a:tcPr>
                </a:tc>
                <a:tc vMerge="1">
                  <a:txBody>
                    <a:bodyPr/>
                    <a:lstStyle/>
                    <a:p>
                      <a:endParaRPr lang="en-CA" dirty="0"/>
                    </a:p>
                  </a:txBody>
                  <a:tcPr/>
                </a:tc>
                <a:extLst>
                  <a:ext uri="{0D108BD9-81ED-4DB2-BD59-A6C34878D82A}">
                    <a16:rowId xmlns:a16="http://schemas.microsoft.com/office/drawing/2014/main" val="1458211186"/>
                  </a:ext>
                </a:extLst>
              </a:tr>
            </a:tbl>
          </a:graphicData>
        </a:graphic>
      </p:graphicFrame>
      <p:sp>
        <p:nvSpPr>
          <p:cNvPr id="4" name="Title 3">
            <a:extLst>
              <a:ext uri="{FF2B5EF4-FFF2-40B4-BE49-F238E27FC236}">
                <a16:creationId xmlns:a16="http://schemas.microsoft.com/office/drawing/2014/main" id="{820A6E12-C4E8-4CE0-AF6C-38A62B639B67}"/>
              </a:ext>
            </a:extLst>
          </p:cNvPr>
          <p:cNvSpPr>
            <a:spLocks noGrp="1"/>
          </p:cNvSpPr>
          <p:nvPr>
            <p:ph type="title"/>
            <p:custDataLst>
              <p:tags r:id="rId2"/>
            </p:custDataLst>
          </p:nvPr>
        </p:nvSpPr>
        <p:spPr>
          <a:xfrm>
            <a:off x="417600" y="572400"/>
            <a:ext cx="3201900" cy="510998"/>
          </a:xfrm>
        </p:spPr>
        <p:txBody>
          <a:bodyPr>
            <a:normAutofit/>
          </a:bodyPr>
          <a:lstStyle/>
          <a:p>
            <a:r>
              <a:rPr lang="fr-CA" sz="2800" dirty="0">
                <a:solidFill>
                  <a:schemeClr val="accent1"/>
                </a:solidFill>
              </a:rPr>
              <a:t>Options: Sommaire</a:t>
            </a:r>
          </a:p>
        </p:txBody>
      </p:sp>
      <p:sp>
        <p:nvSpPr>
          <p:cNvPr id="6" name="Slide Number Placeholder 1">
            <a:extLst>
              <a:ext uri="{FF2B5EF4-FFF2-40B4-BE49-F238E27FC236}">
                <a16:creationId xmlns:a16="http://schemas.microsoft.com/office/drawing/2014/main" id="{791CC109-BF6D-4A9B-84FF-A1EC4265F865}"/>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20</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42465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A6E12-C4E8-4CE0-AF6C-38A62B639B67}"/>
              </a:ext>
            </a:extLst>
          </p:cNvPr>
          <p:cNvSpPr>
            <a:spLocks noGrp="1"/>
          </p:cNvSpPr>
          <p:nvPr>
            <p:ph type="title"/>
            <p:custDataLst>
              <p:tags r:id="rId1"/>
            </p:custDataLst>
          </p:nvPr>
        </p:nvSpPr>
        <p:spPr>
          <a:xfrm>
            <a:off x="417601" y="572400"/>
            <a:ext cx="1544550" cy="510998"/>
          </a:xfrm>
        </p:spPr>
        <p:txBody>
          <a:bodyPr>
            <a:normAutofit/>
          </a:bodyPr>
          <a:lstStyle/>
          <a:p>
            <a:r>
              <a:rPr lang="fr-CA" sz="2800" dirty="0">
                <a:solidFill>
                  <a:schemeClr val="accent1"/>
                </a:solidFill>
              </a:rPr>
              <a:t>Retenues</a:t>
            </a:r>
          </a:p>
        </p:txBody>
      </p:sp>
      <p:sp>
        <p:nvSpPr>
          <p:cNvPr id="7" name="Arrow: Right 6">
            <a:extLst>
              <a:ext uri="{FF2B5EF4-FFF2-40B4-BE49-F238E27FC236}">
                <a16:creationId xmlns:a16="http://schemas.microsoft.com/office/drawing/2014/main" id="{63A61EB7-0F74-4984-BFA4-0A4C1A123487}"/>
              </a:ext>
            </a:extLst>
          </p:cNvPr>
          <p:cNvSpPr/>
          <p:nvPr>
            <p:custDataLst>
              <p:tags r:id="rId2"/>
            </p:custDataLst>
          </p:nvPr>
        </p:nvSpPr>
        <p:spPr>
          <a:xfrm>
            <a:off x="786346" y="598671"/>
            <a:ext cx="5376330" cy="3128700"/>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b="1" u="sng" dirty="0"/>
              <a:t>Se poursuivent</a:t>
            </a:r>
          </a:p>
          <a:p>
            <a:pPr marL="285750" indent="-285750">
              <a:buFont typeface="Wingdings" panose="05000000000000000000" pitchFamily="2" charset="2"/>
              <a:buChar char="ü"/>
            </a:pPr>
            <a:r>
              <a:rPr lang="fr-CA" sz="1600" dirty="0"/>
              <a:t>Impôt sur le revenu</a:t>
            </a:r>
          </a:p>
          <a:p>
            <a:pPr marL="285750" indent="-285750">
              <a:buFont typeface="Wingdings" panose="05000000000000000000" pitchFamily="2" charset="2"/>
              <a:buChar char="ü"/>
            </a:pPr>
            <a:r>
              <a:rPr lang="fr-CA" sz="1600" dirty="0"/>
              <a:t>Versements au titre d’un rachat de service</a:t>
            </a:r>
          </a:p>
          <a:p>
            <a:pPr marL="285750" indent="-285750">
              <a:buFont typeface="Wingdings" panose="05000000000000000000" pitchFamily="2" charset="2"/>
              <a:buChar char="ü"/>
            </a:pPr>
            <a:r>
              <a:rPr lang="fr-CA" sz="1600" dirty="0"/>
              <a:t>Arriérés découlant de congés non payés</a:t>
            </a:r>
          </a:p>
          <a:p>
            <a:pPr marL="285750" indent="-285750">
              <a:buFont typeface="Wingdings" panose="05000000000000000000" pitchFamily="2" charset="2"/>
              <a:buChar char="ü"/>
            </a:pPr>
            <a:r>
              <a:rPr lang="fr-CA" sz="1600" dirty="0"/>
              <a:t>Dettes envers l’État</a:t>
            </a:r>
          </a:p>
        </p:txBody>
      </p:sp>
      <p:sp>
        <p:nvSpPr>
          <p:cNvPr id="8" name="Cloud 7">
            <a:extLst>
              <a:ext uri="{FF2B5EF4-FFF2-40B4-BE49-F238E27FC236}">
                <a16:creationId xmlns:a16="http://schemas.microsoft.com/office/drawing/2014/main" id="{F4EFADEB-01DA-48D0-995F-0CDB42A9F55D}"/>
              </a:ext>
            </a:extLst>
          </p:cNvPr>
          <p:cNvSpPr/>
          <p:nvPr>
            <p:custDataLst>
              <p:tags r:id="rId3"/>
            </p:custDataLst>
          </p:nvPr>
        </p:nvSpPr>
        <p:spPr>
          <a:xfrm>
            <a:off x="5580284" y="2163021"/>
            <a:ext cx="6459316" cy="3128700"/>
          </a:xfrm>
          <a:prstGeom prst="clou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u="sng" dirty="0"/>
              <a:t>Facultatif</a:t>
            </a:r>
          </a:p>
          <a:p>
            <a:pPr marL="285750" indent="-285750">
              <a:buFont typeface="Century Gothic" panose="020B0502020202020204" pitchFamily="34" charset="0"/>
              <a:buChar char="?"/>
            </a:pPr>
            <a:r>
              <a:rPr lang="fr-CA" sz="1600" dirty="0"/>
              <a:t>Prestation supplémentaire de décès*</a:t>
            </a:r>
          </a:p>
          <a:p>
            <a:pPr marL="285750" indent="-285750">
              <a:buFont typeface="Century Gothic" panose="020B0502020202020204" pitchFamily="34" charset="0"/>
              <a:buChar char="?"/>
            </a:pPr>
            <a:r>
              <a:rPr lang="fr-CA" sz="1600" dirty="0"/>
              <a:t>Régime d'assurance-vie à la retraite</a:t>
            </a:r>
          </a:p>
          <a:p>
            <a:pPr marL="285750" indent="-285750">
              <a:buFont typeface="Century Gothic" panose="020B0502020202020204" pitchFamily="34" charset="0"/>
              <a:buChar char="?"/>
            </a:pPr>
            <a:r>
              <a:rPr lang="fr-CA" sz="1600" dirty="0"/>
              <a:t>Régime de soins de santé de la fonction publique*</a:t>
            </a:r>
          </a:p>
          <a:p>
            <a:pPr marL="285750" indent="-285750">
              <a:buFont typeface="Century Gothic" panose="020B0502020202020204" pitchFamily="34" charset="0"/>
              <a:buChar char="?"/>
            </a:pPr>
            <a:r>
              <a:rPr lang="fr-CA" sz="1600" dirty="0"/>
              <a:t>Régimes de services dentaires pour les pensionnés*</a:t>
            </a:r>
          </a:p>
          <a:p>
            <a:pPr marL="285750" indent="-285750">
              <a:buFont typeface="Century Gothic" panose="020B0502020202020204" pitchFamily="34" charset="0"/>
              <a:buChar char="?"/>
            </a:pPr>
            <a:r>
              <a:rPr lang="fr-CA" sz="1600" dirty="0"/>
              <a:t>Impôt supplémentaire sur le revenu</a:t>
            </a:r>
          </a:p>
        </p:txBody>
      </p:sp>
      <p:sp>
        <p:nvSpPr>
          <p:cNvPr id="9" name="Octagon 8">
            <a:extLst>
              <a:ext uri="{FF2B5EF4-FFF2-40B4-BE49-F238E27FC236}">
                <a16:creationId xmlns:a16="http://schemas.microsoft.com/office/drawing/2014/main" id="{B8DBCFA5-76EC-4D7A-BD79-6CC99A35CC80}"/>
              </a:ext>
            </a:extLst>
          </p:cNvPr>
          <p:cNvSpPr/>
          <p:nvPr>
            <p:custDataLst>
              <p:tags r:id="rId4"/>
            </p:custDataLst>
          </p:nvPr>
        </p:nvSpPr>
        <p:spPr>
          <a:xfrm>
            <a:off x="786346" y="3291752"/>
            <a:ext cx="4009654" cy="3128700"/>
          </a:xfrm>
          <a:prstGeom prst="octagon">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600" b="1" u="sng" dirty="0"/>
              <a:t>Cessent</a:t>
            </a:r>
          </a:p>
          <a:p>
            <a:pPr marL="285750" indent="-285750">
              <a:buFont typeface="Century Gothic" panose="020B0502020202020204" pitchFamily="34" charset="0"/>
              <a:buChar char="×"/>
            </a:pPr>
            <a:r>
              <a:rPr lang="fr-CA" sz="1600" dirty="0"/>
              <a:t>Cotisations de pension</a:t>
            </a:r>
          </a:p>
          <a:p>
            <a:pPr marL="285750" indent="-285750">
              <a:buFont typeface="Century Gothic" panose="020B0502020202020204" pitchFamily="34" charset="0"/>
              <a:buChar char="×"/>
            </a:pPr>
            <a:r>
              <a:rPr lang="fr-CA" sz="1600" dirty="0"/>
              <a:t>Assurance-invalidité</a:t>
            </a:r>
          </a:p>
          <a:p>
            <a:pPr marL="285750" indent="-285750">
              <a:buFont typeface="Century Gothic" panose="020B0502020202020204" pitchFamily="34" charset="0"/>
              <a:buChar char="×"/>
            </a:pPr>
            <a:r>
              <a:rPr lang="fr-CA" sz="1600" dirty="0"/>
              <a:t>Assurance-emploi et RPC/RRQ</a:t>
            </a:r>
          </a:p>
          <a:p>
            <a:pPr marL="285750" indent="-285750">
              <a:buFont typeface="Century Gothic" panose="020B0502020202020204" pitchFamily="34" charset="0"/>
              <a:buChar char="×"/>
            </a:pPr>
            <a:r>
              <a:rPr lang="fr-CA" sz="1600" dirty="0"/>
              <a:t>Régime d'assurance pour les cadres de gestion de la fonction publique</a:t>
            </a:r>
          </a:p>
        </p:txBody>
      </p:sp>
      <p:sp>
        <p:nvSpPr>
          <p:cNvPr id="10" name="TextBox 9">
            <a:extLst>
              <a:ext uri="{FF2B5EF4-FFF2-40B4-BE49-F238E27FC236}">
                <a16:creationId xmlns:a16="http://schemas.microsoft.com/office/drawing/2014/main" id="{A2E1F91C-F462-4485-969E-0148212546E0}"/>
              </a:ext>
            </a:extLst>
          </p:cNvPr>
          <p:cNvSpPr txBox="1"/>
          <p:nvPr>
            <p:custDataLst>
              <p:tags r:id="rId5"/>
            </p:custDataLst>
          </p:nvPr>
        </p:nvSpPr>
        <p:spPr>
          <a:xfrm>
            <a:off x="7152168" y="5694153"/>
            <a:ext cx="3578862" cy="523220"/>
          </a:xfrm>
          <a:prstGeom prst="rect">
            <a:avLst/>
          </a:prstGeom>
          <a:solidFill>
            <a:schemeClr val="bg1"/>
          </a:solidFill>
        </p:spPr>
        <p:txBody>
          <a:bodyPr wrap="square" rtlCol="0">
            <a:spAutoFit/>
          </a:bodyPr>
          <a:lstStyle/>
          <a:p>
            <a:r>
              <a:rPr lang="fr-CA" sz="1400" dirty="0"/>
              <a:t>*Une taxe de vente s’applique pour les résidents de l’Ontario et du Québec.</a:t>
            </a:r>
          </a:p>
        </p:txBody>
      </p:sp>
      <p:sp>
        <p:nvSpPr>
          <p:cNvPr id="11" name="Slide Number Placeholder 1">
            <a:extLst>
              <a:ext uri="{FF2B5EF4-FFF2-40B4-BE49-F238E27FC236}">
                <a16:creationId xmlns:a16="http://schemas.microsoft.com/office/drawing/2014/main" id="{7E94EA5E-D371-490E-ABE1-451156D2EB48}"/>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21</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6520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1"/>
            <a:ext cx="2058902" cy="389624"/>
          </a:xfrm>
          <a:solidFill>
            <a:schemeClr val="bg1"/>
          </a:solidFill>
        </p:spPr>
        <p:txBody>
          <a:bodyPr>
            <a:noAutofit/>
          </a:bodyPr>
          <a:lstStyle/>
          <a:p>
            <a:r>
              <a:rPr lang="fr-CA" sz="2800" dirty="0">
                <a:solidFill>
                  <a:schemeClr val="accent1"/>
                </a:solidFill>
              </a:rPr>
              <a:t>Indexation</a:t>
            </a:r>
            <a:endParaRPr lang="en-CA" sz="2800" dirty="0">
              <a:solidFill>
                <a:schemeClr val="accent1"/>
              </a:solidFill>
            </a:endParaRPr>
          </a:p>
        </p:txBody>
      </p:sp>
      <p:sp>
        <p:nvSpPr>
          <p:cNvPr id="5" name="Content Placeholder 1">
            <a:extLst>
              <a:ext uri="{FF2B5EF4-FFF2-40B4-BE49-F238E27FC236}">
                <a16:creationId xmlns:a16="http://schemas.microsoft.com/office/drawing/2014/main" id="{3F1485E6-A722-468A-BC0E-5D9E843BF556}"/>
              </a:ext>
            </a:extLst>
          </p:cNvPr>
          <p:cNvSpPr txBox="1">
            <a:spLocks/>
          </p:cNvSpPr>
          <p:nvPr>
            <p:custDataLst>
              <p:tags r:id="rId1"/>
            </p:custDataLst>
          </p:nvPr>
        </p:nvSpPr>
        <p:spPr>
          <a:xfrm>
            <a:off x="1209040" y="1588705"/>
            <a:ext cx="8877300" cy="435489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fr-CA" sz="2000" dirty="0"/>
              <a:t>Augmentation annuelle visant à tenir compte du coût de la vie</a:t>
            </a:r>
          </a:p>
          <a:p>
            <a:pPr marL="1143000" lvl="1" indent="-457200">
              <a:buFont typeface="Arial" panose="020B0604020202020204" pitchFamily="34" charset="0"/>
              <a:buChar char="•"/>
            </a:pPr>
            <a:r>
              <a:rPr lang="fr-CA" sz="2000" dirty="0"/>
              <a:t>2023 = 6,3 %</a:t>
            </a:r>
          </a:p>
          <a:p>
            <a:pPr marL="457200" indent="-457200">
              <a:buFont typeface="Arial" panose="020B0604020202020204" pitchFamily="34" charset="0"/>
              <a:buChar char="•"/>
            </a:pPr>
            <a:r>
              <a:rPr lang="fr-CA" sz="2000" dirty="0"/>
              <a:t>Appliquée chaque 1</a:t>
            </a:r>
            <a:r>
              <a:rPr lang="fr-CA" sz="2000" baseline="30000" dirty="0"/>
              <a:t>er</a:t>
            </a:r>
            <a:r>
              <a:rPr lang="fr-CA" sz="2000" dirty="0"/>
              <a:t> janvier</a:t>
            </a:r>
          </a:p>
          <a:p>
            <a:pPr marL="457200" indent="-457200">
              <a:buFont typeface="Arial" panose="020B0604020202020204" pitchFamily="34" charset="0"/>
              <a:buChar char="•"/>
            </a:pPr>
            <a:r>
              <a:rPr lang="fr-CA" sz="2000" dirty="0"/>
              <a:t>Accumulée à compter du suivant la cessation d’emploi. Ex.:</a:t>
            </a:r>
          </a:p>
          <a:p>
            <a:pPr marL="1143000" lvl="1" indent="-457200">
              <a:buFont typeface="Arial" panose="020B0604020202020204" pitchFamily="34" charset="0"/>
              <a:buChar char="•"/>
            </a:pPr>
            <a:r>
              <a:rPr lang="fr-CA" sz="2000" i="1" dirty="0"/>
              <a:t>Si vous prenez votre retraite en mai 2023, l’indexation s’accumule de juin à décembre 2023. Un pourcentage établi au prorata (7/12 × %) sera appliqué à votre pension en janvier 2024.</a:t>
            </a:r>
          </a:p>
          <a:p>
            <a:pPr marL="1143000" lvl="1" indent="-457200">
              <a:buFont typeface="Arial" panose="020B0604020202020204" pitchFamily="34" charset="0"/>
              <a:buChar char="•"/>
            </a:pPr>
            <a:r>
              <a:rPr lang="fr-CA" sz="2000" i="1" dirty="0"/>
              <a:t>Si vous prenez votre retraite en décembre 2023, l’indexation s’accumule de janvier à décembre 2024, et le pourcentage intégral sera appliqué à votre pension en janvier 2025.</a:t>
            </a:r>
          </a:p>
          <a:p>
            <a:pPr marL="457200" indent="-457200">
              <a:buFont typeface="Arial" panose="020B0604020202020204" pitchFamily="34" charset="0"/>
              <a:buChar char="•"/>
            </a:pPr>
            <a:r>
              <a:rPr lang="fr-CA" sz="2000" dirty="0"/>
              <a:t>Par la suite, l’augmentation complète sera appliquée à votre pension mensuelle chaque année.</a:t>
            </a:r>
          </a:p>
          <a:p>
            <a:pPr marL="457200" indent="-457200">
              <a:buFont typeface="Arial" panose="020B0604020202020204" pitchFamily="34" charset="0"/>
              <a:buChar char="•"/>
            </a:pPr>
            <a:endParaRPr lang="en-US" dirty="0"/>
          </a:p>
        </p:txBody>
      </p:sp>
      <p:sp>
        <p:nvSpPr>
          <p:cNvPr id="6" name="Slide Number Placeholder 1">
            <a:extLst>
              <a:ext uri="{FF2B5EF4-FFF2-40B4-BE49-F238E27FC236}">
                <a16:creationId xmlns:a16="http://schemas.microsoft.com/office/drawing/2014/main" id="{3E4A1E3E-C792-4019-B191-70F2E1462D47}"/>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22</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140930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1"/>
            <a:ext cx="2011277" cy="389624"/>
          </a:xfrm>
          <a:solidFill>
            <a:schemeClr val="bg1"/>
          </a:solidFill>
        </p:spPr>
        <p:txBody>
          <a:bodyPr>
            <a:noAutofit/>
          </a:bodyPr>
          <a:lstStyle/>
          <a:p>
            <a:r>
              <a:rPr lang="fr-CA" sz="2800" dirty="0">
                <a:solidFill>
                  <a:schemeClr val="accent1"/>
                </a:solidFill>
              </a:rPr>
              <a:t>Indexation</a:t>
            </a:r>
            <a:endParaRPr lang="en-CA" sz="2800" dirty="0">
              <a:solidFill>
                <a:schemeClr val="accent1"/>
              </a:solidFill>
            </a:endParaRPr>
          </a:p>
        </p:txBody>
      </p:sp>
      <p:sp>
        <p:nvSpPr>
          <p:cNvPr id="7" name="TextBox 6">
            <a:extLst>
              <a:ext uri="{FF2B5EF4-FFF2-40B4-BE49-F238E27FC236}">
                <a16:creationId xmlns:a16="http://schemas.microsoft.com/office/drawing/2014/main" id="{37C084B3-878F-4682-9F35-60CC65713D37}"/>
              </a:ext>
            </a:extLst>
          </p:cNvPr>
          <p:cNvSpPr txBox="1"/>
          <p:nvPr>
            <p:custDataLst>
              <p:tags r:id="rId1"/>
            </p:custDataLst>
          </p:nvPr>
        </p:nvSpPr>
        <p:spPr>
          <a:xfrm>
            <a:off x="7209764" y="920997"/>
            <a:ext cx="762662" cy="400110"/>
          </a:xfrm>
          <a:prstGeom prst="rect">
            <a:avLst/>
          </a:prstGeom>
          <a:noFill/>
        </p:spPr>
        <p:txBody>
          <a:bodyPr wrap="square" rtlCol="0">
            <a:spAutoFit/>
          </a:bodyPr>
          <a:lstStyle/>
          <a:p>
            <a:pPr algn="ctr" defTabSz="685800"/>
            <a:r>
              <a:rPr lang="fr-CA" sz="2000" dirty="0">
                <a:solidFill>
                  <a:prstClr val="black"/>
                </a:solidFill>
                <a:cs typeface="Calibri" panose="020F0502020204030204" pitchFamily="34" charset="0"/>
              </a:rPr>
              <a:t>2022</a:t>
            </a:r>
          </a:p>
        </p:txBody>
      </p:sp>
      <p:sp>
        <p:nvSpPr>
          <p:cNvPr id="8" name="TextBox 7">
            <a:extLst>
              <a:ext uri="{FF2B5EF4-FFF2-40B4-BE49-F238E27FC236}">
                <a16:creationId xmlns:a16="http://schemas.microsoft.com/office/drawing/2014/main" id="{FF427AC5-01CD-4C4D-AF57-C0C259438417}"/>
              </a:ext>
            </a:extLst>
          </p:cNvPr>
          <p:cNvSpPr txBox="1"/>
          <p:nvPr>
            <p:custDataLst>
              <p:tags r:id="rId2"/>
            </p:custDataLst>
          </p:nvPr>
        </p:nvSpPr>
        <p:spPr>
          <a:xfrm>
            <a:off x="380048" y="1837627"/>
            <a:ext cx="4716863" cy="400110"/>
          </a:xfrm>
          <a:prstGeom prst="rect">
            <a:avLst/>
          </a:prstGeom>
          <a:noFill/>
        </p:spPr>
        <p:txBody>
          <a:bodyPr wrap="square" rtlCol="0">
            <a:spAutoFit/>
          </a:bodyPr>
          <a:lstStyle/>
          <a:p>
            <a:pPr marL="214313" indent="-214313" defTabSz="685800">
              <a:buFont typeface="Arial" panose="020B0604020202020204" pitchFamily="34" charset="0"/>
              <a:buChar char="•"/>
            </a:pPr>
            <a:r>
              <a:rPr lang="fr-CA" sz="2000" dirty="0">
                <a:cs typeface="Calibri" panose="020F0502020204030204" pitchFamily="34" charset="0"/>
              </a:rPr>
              <a:t>Taux d’indexation pour 2023: 6,3 % </a:t>
            </a:r>
          </a:p>
        </p:txBody>
      </p:sp>
      <p:sp>
        <p:nvSpPr>
          <p:cNvPr id="9" name="TextBox 8">
            <a:extLst>
              <a:ext uri="{FF2B5EF4-FFF2-40B4-BE49-F238E27FC236}">
                <a16:creationId xmlns:a16="http://schemas.microsoft.com/office/drawing/2014/main" id="{24389BEE-8795-41F1-B567-95FD2E960858}"/>
              </a:ext>
            </a:extLst>
          </p:cNvPr>
          <p:cNvSpPr txBox="1"/>
          <p:nvPr>
            <p:custDataLst>
              <p:tags r:id="rId3"/>
            </p:custDataLst>
          </p:nvPr>
        </p:nvSpPr>
        <p:spPr>
          <a:xfrm>
            <a:off x="378825" y="2378136"/>
            <a:ext cx="4676775" cy="707886"/>
          </a:xfrm>
          <a:prstGeom prst="rect">
            <a:avLst/>
          </a:prstGeom>
          <a:noFill/>
        </p:spPr>
        <p:txBody>
          <a:bodyPr wrap="square" rtlCol="0">
            <a:spAutoFit/>
          </a:bodyPr>
          <a:lstStyle/>
          <a:p>
            <a:pPr marL="214313" indent="-214313" defTabSz="685800">
              <a:buFont typeface="Arial" panose="020B0604020202020204" pitchFamily="34" charset="0"/>
              <a:buChar char="•"/>
            </a:pPr>
            <a:r>
              <a:rPr lang="fr-CA" sz="2000" dirty="0">
                <a:cs typeface="Calibri" panose="020F0502020204030204" pitchFamily="34" charset="0"/>
              </a:rPr>
              <a:t>Cessation d’emploi le 15 mai 2022</a:t>
            </a:r>
          </a:p>
          <a:p>
            <a:pPr defTabSz="685800"/>
            <a:r>
              <a:rPr lang="fr-CA" sz="2000" dirty="0">
                <a:cs typeface="Calibri" panose="020F0502020204030204" pitchFamily="34" charset="0"/>
              </a:rPr>
              <a:t>    Calcul au prorata : 7/12 × 6,3 %</a:t>
            </a:r>
          </a:p>
        </p:txBody>
      </p:sp>
      <p:sp>
        <p:nvSpPr>
          <p:cNvPr id="10" name="TextBox 9">
            <a:extLst>
              <a:ext uri="{FF2B5EF4-FFF2-40B4-BE49-F238E27FC236}">
                <a16:creationId xmlns:a16="http://schemas.microsoft.com/office/drawing/2014/main" id="{B0600E13-2393-43BA-A123-781079A16F29}"/>
              </a:ext>
            </a:extLst>
          </p:cNvPr>
          <p:cNvSpPr txBox="1"/>
          <p:nvPr>
            <p:custDataLst>
              <p:tags r:id="rId4"/>
            </p:custDataLst>
          </p:nvPr>
        </p:nvSpPr>
        <p:spPr>
          <a:xfrm>
            <a:off x="747252" y="3743111"/>
            <a:ext cx="3736258" cy="707886"/>
          </a:xfrm>
          <a:prstGeom prst="rect">
            <a:avLst/>
          </a:prstGeom>
          <a:noFill/>
          <a:ln>
            <a:solidFill>
              <a:srgbClr val="003399"/>
            </a:solidFill>
          </a:ln>
        </p:spPr>
        <p:txBody>
          <a:bodyPr wrap="square" rtlCol="0">
            <a:spAutoFit/>
          </a:bodyPr>
          <a:lstStyle/>
          <a:p>
            <a:pPr algn="ctr" defTabSz="685800"/>
            <a:r>
              <a:rPr lang="fr-CA" sz="2000" b="1" dirty="0">
                <a:cs typeface="Calibri" panose="020F0502020204030204" pitchFamily="34" charset="0"/>
              </a:rPr>
              <a:t>Première augmentation en janvier 2023 = 3,675 %</a:t>
            </a:r>
          </a:p>
        </p:txBody>
      </p:sp>
      <p:sp>
        <p:nvSpPr>
          <p:cNvPr id="12" name="TextBox 11">
            <a:extLst>
              <a:ext uri="{FF2B5EF4-FFF2-40B4-BE49-F238E27FC236}">
                <a16:creationId xmlns:a16="http://schemas.microsoft.com/office/drawing/2014/main" id="{AEF013E6-85D4-4950-8C21-3A13122CC7BD}"/>
              </a:ext>
            </a:extLst>
          </p:cNvPr>
          <p:cNvSpPr txBox="1"/>
          <p:nvPr>
            <p:custDataLst>
              <p:tags r:id="rId5"/>
            </p:custDataLst>
          </p:nvPr>
        </p:nvSpPr>
        <p:spPr>
          <a:xfrm>
            <a:off x="1429727" y="5270918"/>
            <a:ext cx="8624046" cy="707886"/>
          </a:xfrm>
          <a:prstGeom prst="rect">
            <a:avLst/>
          </a:prstGeom>
          <a:noFill/>
        </p:spPr>
        <p:txBody>
          <a:bodyPr wrap="square">
            <a:spAutoFit/>
          </a:bodyPr>
          <a:lstStyle/>
          <a:p>
            <a:r>
              <a:rPr lang="fr-CA" sz="2000" i="1" dirty="0"/>
              <a:t>Votre pension mensuelle de 7 506 $ augmenterait de </a:t>
            </a:r>
            <a:r>
              <a:rPr lang="fr-CA" sz="2000" b="1" i="1" dirty="0"/>
              <a:t>275,85 $</a:t>
            </a:r>
            <a:r>
              <a:rPr lang="fr-CA" sz="2000" i="1" dirty="0"/>
              <a:t> pour un total de 7 781,85 $ </a:t>
            </a:r>
          </a:p>
        </p:txBody>
      </p:sp>
      <p:grpSp>
        <p:nvGrpSpPr>
          <p:cNvPr id="13" name="Group 12">
            <a:extLst>
              <a:ext uri="{FF2B5EF4-FFF2-40B4-BE49-F238E27FC236}">
                <a16:creationId xmlns:a16="http://schemas.microsoft.com/office/drawing/2014/main" id="{9AD4889D-C6B4-4DAE-B45F-DC8498F02468}"/>
              </a:ext>
            </a:extLst>
          </p:cNvPr>
          <p:cNvGrpSpPr/>
          <p:nvPr/>
        </p:nvGrpSpPr>
        <p:grpSpPr>
          <a:xfrm>
            <a:off x="5297151" y="1321107"/>
            <a:ext cx="4609149" cy="3476625"/>
            <a:chOff x="0" y="0"/>
            <a:chExt cx="3902710" cy="3476625"/>
          </a:xfrm>
        </p:grpSpPr>
        <p:pic>
          <p:nvPicPr>
            <p:cNvPr id="14" name="Picture 13">
              <a:extLst>
                <a:ext uri="{FF2B5EF4-FFF2-40B4-BE49-F238E27FC236}">
                  <a16:creationId xmlns:a16="http://schemas.microsoft.com/office/drawing/2014/main" id="{FDDF6072-A8A9-4A61-9DE3-59F298E3681F}"/>
                </a:ext>
              </a:extLst>
            </p:cNvPr>
            <p:cNvPicPr/>
            <p:nvPr/>
          </p:nvPicPr>
          <p:blipFill>
            <a:blip r:embed="rId8">
              <a:duotone>
                <a:prstClr val="black"/>
                <a:schemeClr val="bg1">
                  <a:tint val="45000"/>
                  <a:satMod val="400000"/>
                </a:schemeClr>
              </a:duotone>
            </a:blip>
            <a:stretch>
              <a:fillRect/>
            </a:stretch>
          </p:blipFill>
          <p:spPr>
            <a:xfrm>
              <a:off x="0" y="0"/>
              <a:ext cx="3902710" cy="3476625"/>
            </a:xfrm>
            <a:prstGeom prst="rect">
              <a:avLst/>
            </a:prstGeom>
          </p:spPr>
        </p:pic>
        <p:pic>
          <p:nvPicPr>
            <p:cNvPr id="16" name="Picture 15">
              <a:extLst>
                <a:ext uri="{FF2B5EF4-FFF2-40B4-BE49-F238E27FC236}">
                  <a16:creationId xmlns:a16="http://schemas.microsoft.com/office/drawing/2014/main" id="{3160CBEF-A704-4FB2-AD98-ED0EFE760081}"/>
                </a:ext>
              </a:extLst>
            </p:cNvPr>
            <p:cNvPicPr/>
            <p:nvPr/>
          </p:nvPicPr>
          <p:blipFill>
            <a:blip r:embed="rId9"/>
            <a:stretch>
              <a:fillRect/>
            </a:stretch>
          </p:blipFill>
          <p:spPr>
            <a:xfrm>
              <a:off x="2635250" y="927100"/>
              <a:ext cx="1259840" cy="2417445"/>
            </a:xfrm>
            <a:prstGeom prst="rect">
              <a:avLst/>
            </a:prstGeom>
          </p:spPr>
        </p:pic>
        <p:pic>
          <p:nvPicPr>
            <p:cNvPr id="17" name="Picture 16">
              <a:extLst>
                <a:ext uri="{FF2B5EF4-FFF2-40B4-BE49-F238E27FC236}">
                  <a16:creationId xmlns:a16="http://schemas.microsoft.com/office/drawing/2014/main" id="{EE1A97D4-4466-4670-A679-BCEB915002E9}"/>
                </a:ext>
              </a:extLst>
            </p:cNvPr>
            <p:cNvPicPr/>
            <p:nvPr/>
          </p:nvPicPr>
          <p:blipFill>
            <a:blip r:embed="rId10"/>
            <a:stretch>
              <a:fillRect/>
            </a:stretch>
          </p:blipFill>
          <p:spPr>
            <a:xfrm>
              <a:off x="165100" y="1733550"/>
              <a:ext cx="3735070" cy="1600200"/>
            </a:xfrm>
            <a:prstGeom prst="rect">
              <a:avLst/>
            </a:prstGeom>
          </p:spPr>
        </p:pic>
      </p:grpSp>
      <p:sp>
        <p:nvSpPr>
          <p:cNvPr id="18" name="Slide Number Placeholder 1">
            <a:extLst>
              <a:ext uri="{FF2B5EF4-FFF2-40B4-BE49-F238E27FC236}">
                <a16:creationId xmlns:a16="http://schemas.microsoft.com/office/drawing/2014/main" id="{4223605E-7D29-48B8-8BD9-CB8D9DC7272E}"/>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23</a:t>
            </a:fld>
            <a:endParaRPr lang="en-CA" sz="1350" dirty="0">
              <a:solidFill>
                <a:prstClr val="black"/>
              </a:solidFill>
              <a:latin typeface="Century Gothic" panose="020F0302020204030204"/>
            </a:endParaRPr>
          </a:p>
        </p:txBody>
      </p:sp>
      <p:sp>
        <p:nvSpPr>
          <p:cNvPr id="2" name="Multiply 16">
            <a:extLst>
              <a:ext uri="{FF2B5EF4-FFF2-40B4-BE49-F238E27FC236}">
                <a16:creationId xmlns:a16="http://schemas.microsoft.com/office/drawing/2014/main" id="{FB23B3F3-37BC-09E2-57D1-47049C7AE11E}"/>
              </a:ext>
            </a:extLst>
          </p:cNvPr>
          <p:cNvSpPr/>
          <p:nvPr/>
        </p:nvSpPr>
        <p:spPr>
          <a:xfrm>
            <a:off x="7367578" y="2500654"/>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61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9250-35EA-4D4B-A549-0DE9884DD872}"/>
              </a:ext>
            </a:extLst>
          </p:cNvPr>
          <p:cNvSpPr>
            <a:spLocks noGrp="1"/>
          </p:cNvSpPr>
          <p:nvPr>
            <p:ph type="title"/>
            <p:custDataLst>
              <p:tags r:id="rId1"/>
            </p:custDataLst>
          </p:nvPr>
        </p:nvSpPr>
        <p:spPr>
          <a:xfrm>
            <a:off x="1428750" y="2945359"/>
            <a:ext cx="9334500" cy="967282"/>
          </a:xfrm>
        </p:spPr>
        <p:txBody>
          <a:bodyPr>
            <a:noAutofit/>
          </a:bodyPr>
          <a:lstStyle/>
          <a:p>
            <a:r>
              <a:rPr lang="fr-CA" sz="5400" dirty="0"/>
              <a:t>PRESTATIONS DE SURVIVANT</a:t>
            </a:r>
          </a:p>
        </p:txBody>
      </p:sp>
      <p:sp>
        <p:nvSpPr>
          <p:cNvPr id="4" name="Slide Number Placeholder 3">
            <a:extLst>
              <a:ext uri="{FF2B5EF4-FFF2-40B4-BE49-F238E27FC236}">
                <a16:creationId xmlns:a16="http://schemas.microsoft.com/office/drawing/2014/main" id="{A8369B5E-FB42-4549-AAAF-6C605C9938A2}"/>
              </a:ext>
            </a:extLst>
          </p:cNvPr>
          <p:cNvSpPr>
            <a:spLocks noGrp="1"/>
          </p:cNvSpPr>
          <p:nvPr>
            <p:ph type="sldNum" sz="quarter" idx="4"/>
            <p:custDataLst>
              <p:tags r:id="rId2"/>
            </p:custDataLst>
          </p:nvPr>
        </p:nvSpPr>
        <p:spPr/>
        <p:txBody>
          <a:bodyPr/>
          <a:lstStyle/>
          <a:p>
            <a:fld id="{3DCDEDF6-4B4F-4E32-8FB0-B8CCF2C115FC}" type="slidenum">
              <a:rPr lang="en-CA" smtClean="0"/>
              <a:pPr/>
              <a:t>24</a:t>
            </a:fld>
            <a:endParaRPr lang="en-CA" dirty="0"/>
          </a:p>
        </p:txBody>
      </p:sp>
    </p:spTree>
    <p:extLst>
      <p:ext uri="{BB962C8B-B14F-4D97-AF65-F5344CB8AC3E}">
        <p14:creationId xmlns:p14="http://schemas.microsoft.com/office/powerpoint/2010/main" val="164469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6230852" cy="810448"/>
          </a:xfrm>
          <a:solidFill>
            <a:schemeClr val="bg1"/>
          </a:solidFill>
        </p:spPr>
        <p:txBody>
          <a:bodyPr>
            <a:noAutofit/>
          </a:bodyPr>
          <a:lstStyle/>
          <a:p>
            <a:r>
              <a:rPr lang="fr-CA" sz="2800" dirty="0">
                <a:solidFill>
                  <a:schemeClr val="accent1"/>
                </a:solidFill>
              </a:rPr>
              <a:t>Prestations au survivant </a:t>
            </a:r>
            <a:br>
              <a:rPr lang="fr-CA" sz="2800" dirty="0">
                <a:solidFill>
                  <a:schemeClr val="accent1"/>
                </a:solidFill>
              </a:rPr>
            </a:br>
            <a:r>
              <a:rPr lang="fr-CA" sz="2800" dirty="0"/>
              <a:t>conjoint en droit ou conjoint de fait</a:t>
            </a:r>
            <a:endParaRPr lang="en-CA" sz="2800" dirty="0"/>
          </a:p>
        </p:txBody>
      </p:sp>
      <p:sp>
        <p:nvSpPr>
          <p:cNvPr id="6" name="Content Placeholder 1">
            <a:extLst>
              <a:ext uri="{FF2B5EF4-FFF2-40B4-BE49-F238E27FC236}">
                <a16:creationId xmlns:a16="http://schemas.microsoft.com/office/drawing/2014/main" id="{00FA80C4-58E7-4379-80CD-600A84DAFB66}"/>
              </a:ext>
            </a:extLst>
          </p:cNvPr>
          <p:cNvSpPr txBox="1">
            <a:spLocks/>
          </p:cNvSpPr>
          <p:nvPr>
            <p:custDataLst>
              <p:tags r:id="rId1"/>
            </p:custDataLst>
          </p:nvPr>
        </p:nvSpPr>
        <p:spPr>
          <a:xfrm>
            <a:off x="1263559" y="1873610"/>
            <a:ext cx="9623516" cy="425096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fr-CA" sz="2200" dirty="0"/>
              <a:t>Mariage célébré </a:t>
            </a:r>
            <a:r>
              <a:rPr lang="fr-CA" sz="2200" b="1" dirty="0"/>
              <a:t>avant</a:t>
            </a:r>
            <a:r>
              <a:rPr lang="fr-CA" sz="2200" dirty="0"/>
              <a:t> le départ de la fonction publique = conjoint automatiquement admissible</a:t>
            </a:r>
          </a:p>
          <a:p>
            <a:endParaRPr lang="en-US" sz="2200" dirty="0"/>
          </a:p>
          <a:p>
            <a:pPr marL="457200" indent="-457200">
              <a:buFontTx/>
              <a:buChar char="?"/>
            </a:pPr>
            <a:r>
              <a:rPr lang="fr-CA" sz="2200" dirty="0"/>
              <a:t>Conjoint de fait = admissible si :</a:t>
            </a:r>
            <a:r>
              <a:rPr lang="fr-CA" sz="2200" dirty="0">
                <a:solidFill>
                  <a:srgbClr val="000000"/>
                </a:solidFill>
              </a:rPr>
              <a:t> </a:t>
            </a:r>
          </a:p>
          <a:p>
            <a:pPr lvl="1">
              <a:buFont typeface="Arial" panose="020B0604020202020204" pitchFamily="34" charset="0"/>
              <a:buChar char="•"/>
            </a:pPr>
            <a:r>
              <a:rPr lang="fr-CA" sz="2200" dirty="0">
                <a:solidFill>
                  <a:srgbClr val="000000"/>
                </a:solidFill>
              </a:rPr>
              <a:t>Votre période de cohabitation dans le cadre d’une relation conjugale* a commencé avant votre départ de la fonction publique </a:t>
            </a:r>
          </a:p>
          <a:p>
            <a:pPr lvl="1">
              <a:buFont typeface="Arial" panose="020B0604020202020204" pitchFamily="34" charset="0"/>
              <a:buChar char="•"/>
            </a:pPr>
            <a:r>
              <a:rPr lang="fr-CA" sz="2200" dirty="0">
                <a:solidFill>
                  <a:srgbClr val="000000"/>
                </a:solidFill>
              </a:rPr>
              <a:t>vous avez vécu ensemble pendant au moins un an avant votre décès </a:t>
            </a:r>
          </a:p>
          <a:p>
            <a:pPr lvl="1">
              <a:buFont typeface="Arial" panose="020B0604020202020204" pitchFamily="34" charset="0"/>
              <a:buChar char="•"/>
            </a:pPr>
            <a:r>
              <a:rPr lang="fr-CA" sz="2200" dirty="0">
                <a:solidFill>
                  <a:srgbClr val="000000"/>
                </a:solidFill>
              </a:rPr>
              <a:t>vous avez vécu ensemble sans interruption jusqu’à votre décès. </a:t>
            </a:r>
          </a:p>
          <a:p>
            <a:pPr lvl="1"/>
            <a:endParaRPr lang="en-CA" sz="2200" dirty="0">
              <a:solidFill>
                <a:srgbClr val="000000"/>
              </a:solidFill>
            </a:endParaRPr>
          </a:p>
          <a:p>
            <a:pPr marL="0" indent="0">
              <a:buNone/>
            </a:pPr>
            <a:r>
              <a:rPr lang="fr-CA" sz="2200" i="1" dirty="0"/>
              <a:t>*Une relation conjugale s’entend d’une relation où les parties sont interdépendantes sur le plan financier, social et affectif – où les responsabilités relatives au domicile et à la famille et les autres responsabilités connexes sont partagées, où la nature sérieuse de l’union est déclarée publiquement, etc.</a:t>
            </a:r>
          </a:p>
          <a:p>
            <a:pPr marL="1143000" lvl="1" indent="-457200">
              <a:buFont typeface="Century Gothic" panose="020B0502020202020204" pitchFamily="34" charset="0"/>
              <a:buChar char="?"/>
            </a:pPr>
            <a:endParaRPr lang="en-CA" dirty="0"/>
          </a:p>
        </p:txBody>
      </p:sp>
      <p:sp>
        <p:nvSpPr>
          <p:cNvPr id="5" name="Slide Number Placeholder 1">
            <a:extLst>
              <a:ext uri="{FF2B5EF4-FFF2-40B4-BE49-F238E27FC236}">
                <a16:creationId xmlns:a16="http://schemas.microsoft.com/office/drawing/2014/main" id="{DE655D50-9621-4F7F-9AA5-01663D61FE9C}"/>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25</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92044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E8398-3C3D-4054-8F12-F46ECFAE6B3A}"/>
              </a:ext>
            </a:extLst>
          </p:cNvPr>
          <p:cNvSpPr>
            <a:spLocks noGrp="1"/>
          </p:cNvSpPr>
          <p:nvPr>
            <p:ph idx="1"/>
            <p:custDataLst>
              <p:tags r:id="rId1"/>
            </p:custDataLst>
          </p:nvPr>
        </p:nvSpPr>
        <p:spPr>
          <a:xfrm>
            <a:off x="1434354" y="1269507"/>
            <a:ext cx="8803340" cy="5279871"/>
          </a:xfrm>
        </p:spPr>
        <p:txBody>
          <a:bodyPr>
            <a:normAutofit fontScale="25000" lnSpcReduction="20000"/>
          </a:bodyPr>
          <a:lstStyle/>
          <a:p>
            <a:pPr>
              <a:lnSpc>
                <a:spcPct val="120000"/>
              </a:lnSpc>
              <a:spcBef>
                <a:spcPts val="800"/>
              </a:spcBef>
            </a:pPr>
            <a:r>
              <a:rPr lang="fr-CA" sz="5600" dirty="0">
                <a:solidFill>
                  <a:srgbClr val="000000"/>
                </a:solidFill>
              </a:rPr>
              <a:t>Tenez vos renseignements personnels à jour auprès du Centre des pensions. </a:t>
            </a:r>
          </a:p>
          <a:p>
            <a:pPr>
              <a:lnSpc>
                <a:spcPct val="120000"/>
              </a:lnSpc>
              <a:spcBef>
                <a:spcPts val="800"/>
              </a:spcBef>
            </a:pPr>
            <a:r>
              <a:rPr lang="fr-CA" sz="5600" b="1" dirty="0">
                <a:solidFill>
                  <a:srgbClr val="000000"/>
                </a:solidFill>
              </a:rPr>
              <a:t>Renseignements nécessaires :</a:t>
            </a:r>
          </a:p>
          <a:p>
            <a:pPr>
              <a:lnSpc>
                <a:spcPct val="120000"/>
              </a:lnSpc>
              <a:spcBef>
                <a:spcPts val="800"/>
              </a:spcBef>
            </a:pPr>
            <a:r>
              <a:rPr lang="fr-CA" sz="5600" dirty="0">
                <a:solidFill>
                  <a:srgbClr val="000000"/>
                </a:solidFill>
              </a:rPr>
              <a:t> Preuve de votre état matrimonial (copie certificat de mariage ou divorce) </a:t>
            </a:r>
          </a:p>
          <a:p>
            <a:pPr>
              <a:lnSpc>
                <a:spcPct val="120000"/>
              </a:lnSpc>
              <a:spcBef>
                <a:spcPts val="800"/>
              </a:spcBef>
            </a:pPr>
            <a:r>
              <a:rPr lang="fr-CA" sz="5600" dirty="0">
                <a:solidFill>
                  <a:srgbClr val="000000"/>
                </a:solidFill>
              </a:rPr>
              <a:t> Coordonnées de votre survivant </a:t>
            </a:r>
          </a:p>
          <a:p>
            <a:pPr>
              <a:lnSpc>
                <a:spcPct val="120000"/>
              </a:lnSpc>
              <a:spcBef>
                <a:spcPts val="800"/>
              </a:spcBef>
            </a:pPr>
            <a:r>
              <a:rPr lang="fr-CA" sz="5600" dirty="0">
                <a:solidFill>
                  <a:srgbClr val="000000"/>
                </a:solidFill>
              </a:rPr>
              <a:t> Copies des certificats de naissance de vos survivants et preuve d'étude </a:t>
            </a:r>
            <a:r>
              <a:rPr lang="fr-CA" sz="5600" dirty="0">
                <a:solidFill>
                  <a:srgbClr val="000000"/>
                </a:solidFill>
                <a:latin typeface="+mj-lt"/>
                <a:ea typeface="Times New Roman" panose="02020603050405020304" pitchFamily="18" charset="0"/>
              </a:rPr>
              <a:t>à </a:t>
            </a:r>
            <a:r>
              <a:rPr lang="fr-CA" sz="5600" dirty="0">
                <a:solidFill>
                  <a:srgbClr val="000000"/>
                </a:solidFill>
              </a:rPr>
              <a:t>TP de vos enfants 18-25 </a:t>
            </a:r>
          </a:p>
          <a:p>
            <a:pPr>
              <a:lnSpc>
                <a:spcPct val="120000"/>
              </a:lnSpc>
              <a:spcBef>
                <a:spcPts val="800"/>
              </a:spcBef>
            </a:pPr>
            <a:r>
              <a:rPr lang="fr-CA" sz="5600" b="1" dirty="0">
                <a:latin typeface="+mj-lt"/>
                <a:ea typeface="Calibri" panose="020F0502020204030204" pitchFamily="34" charset="0"/>
              </a:rPr>
              <a:t>Recommandation (conjoint de fait) : </a:t>
            </a:r>
          </a:p>
          <a:p>
            <a:pPr>
              <a:lnSpc>
                <a:spcPct val="120000"/>
              </a:lnSpc>
              <a:spcBef>
                <a:spcPts val="800"/>
              </a:spcBef>
            </a:pPr>
            <a:r>
              <a:rPr lang="fr-CA" sz="5600" dirty="0">
                <a:latin typeface="+mj-lt"/>
                <a:ea typeface="Calibri" panose="020F0502020204030204" pitchFamily="34" charset="0"/>
              </a:rPr>
              <a:t>Regroupez régulièrement des documents que votre conjoint pourra démontrer que votre union satisfait aux critères établis. Ex.:</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lettres datées adressées à l’un ou l’autre d’entre vous (ou à vous deux) et envoyées à l’adresse commune</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Relevés de prêt hypothécaire ou de location, documents visant des services bancaires, immobiliers ou d’assurances, preuves de location</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documents médicaux ou établis par un hôpital, ou ordonnances médicales</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factures, reçus ou contrats</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permis de conduire, dossiers fiscaux, cartes électorales, documents de recensement</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latin typeface="+mj-lt"/>
                <a:ea typeface="Times New Roman" panose="02020603050405020304" pitchFamily="18" charset="0"/>
              </a:rPr>
              <a:t>enveloppes de cartes postées à votre intention et portant un cachet de poste visible.</a:t>
            </a:r>
            <a:r>
              <a:rPr lang="fr-CA" sz="5600" dirty="0">
                <a:solidFill>
                  <a:srgbClr val="000000"/>
                </a:solidFill>
                <a:latin typeface="Calibri" panose="020F0502020204030204" pitchFamily="34" charset="0"/>
                <a:ea typeface="Times New Roman" panose="02020603050405020304" pitchFamily="18" charset="0"/>
              </a:rPr>
              <a:t> </a:t>
            </a:r>
          </a:p>
          <a:p>
            <a:pPr marL="285750" indent="-285750" hangingPunct="0">
              <a:lnSpc>
                <a:spcPct val="120000"/>
              </a:lnSpc>
              <a:spcBef>
                <a:spcPts val="800"/>
              </a:spcBef>
              <a:buFont typeface="Arial" panose="020B0604020202020204" pitchFamily="34" charset="0"/>
              <a:buChar char="•"/>
            </a:pPr>
            <a:r>
              <a:rPr lang="fr-CA" sz="5600" dirty="0">
                <a:solidFill>
                  <a:srgbClr val="000000"/>
                </a:solidFill>
              </a:rPr>
              <a:t>le formulaire </a:t>
            </a:r>
            <a:r>
              <a:rPr lang="fr-CA" sz="5600" i="1" dirty="0">
                <a:solidFill>
                  <a:srgbClr val="000000"/>
                </a:solidFill>
              </a:rPr>
              <a:t>Déclaration solennelle</a:t>
            </a:r>
            <a:r>
              <a:rPr lang="fr-CA" sz="5600" dirty="0">
                <a:solidFill>
                  <a:srgbClr val="000000"/>
                </a:solidFill>
              </a:rPr>
              <a:t> (PWGSC‑TPSGC 2016) dûment rempli pourrait faciliter l’établissement de la date de début de l'union. </a:t>
            </a:r>
          </a:p>
          <a:p>
            <a:pPr marL="285750" indent="-285750" hangingPunct="0">
              <a:buFont typeface="Arial" panose="020B0604020202020204" pitchFamily="34" charset="0"/>
              <a:buChar char="•"/>
            </a:pPr>
            <a:endParaRPr lang="en-CA" sz="1800" dirty="0">
              <a:solidFill>
                <a:srgbClr val="000000"/>
              </a:solidFill>
              <a:latin typeface="+mj-lt"/>
              <a:ea typeface="Calibri" panose="020F0502020204030204" pitchFamily="34" charset="0"/>
            </a:endParaRPr>
          </a:p>
          <a:p>
            <a:endParaRPr lang="en-CA" sz="1800" dirty="0">
              <a:latin typeface="+mj-lt"/>
              <a:ea typeface="Calibri" panose="020F0502020204030204" pitchFamily="34" charset="0"/>
            </a:endParaRPr>
          </a:p>
          <a:p>
            <a:endParaRPr lang="en-CA" dirty="0"/>
          </a:p>
        </p:txBody>
      </p:sp>
      <p:sp>
        <p:nvSpPr>
          <p:cNvPr id="4" name="Title 3">
            <a:extLst>
              <a:ext uri="{FF2B5EF4-FFF2-40B4-BE49-F238E27FC236}">
                <a16:creationId xmlns:a16="http://schemas.microsoft.com/office/drawing/2014/main" id="{21A9C134-4A67-4B47-AB62-E4590F75064D}"/>
              </a:ext>
            </a:extLst>
          </p:cNvPr>
          <p:cNvSpPr>
            <a:spLocks noGrp="1"/>
          </p:cNvSpPr>
          <p:nvPr>
            <p:ph type="title"/>
            <p:custDataLst>
              <p:tags r:id="rId2"/>
            </p:custDataLst>
          </p:nvPr>
        </p:nvSpPr>
        <p:spPr>
          <a:xfrm>
            <a:off x="2435135" y="466726"/>
            <a:ext cx="5803989" cy="470800"/>
          </a:xfrm>
        </p:spPr>
        <p:txBody>
          <a:bodyPr>
            <a:noAutofit/>
          </a:bodyPr>
          <a:lstStyle/>
          <a:p>
            <a:r>
              <a:rPr lang="fr-CA" sz="2800" dirty="0"/>
              <a:t>Documents relatifs aux survivants </a:t>
            </a:r>
          </a:p>
        </p:txBody>
      </p:sp>
      <p:sp>
        <p:nvSpPr>
          <p:cNvPr id="5" name="Slide Number Placeholder 1">
            <a:extLst>
              <a:ext uri="{FF2B5EF4-FFF2-40B4-BE49-F238E27FC236}">
                <a16:creationId xmlns:a16="http://schemas.microsoft.com/office/drawing/2014/main" id="{A90C9BAB-15B3-4990-A354-49F59481508A}"/>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26</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54290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416216F-11AC-476F-B862-50EB5B11450A}"/>
              </a:ext>
            </a:extLst>
          </p:cNvPr>
          <p:cNvSpPr>
            <a:spLocks noGrp="1"/>
          </p:cNvSpPr>
          <p:nvPr>
            <p:ph type="title"/>
          </p:nvPr>
        </p:nvSpPr>
        <p:spPr>
          <a:xfrm>
            <a:off x="417600" y="572400"/>
            <a:ext cx="4125826" cy="380100"/>
          </a:xfrm>
          <a:solidFill>
            <a:schemeClr val="bg1"/>
          </a:solidFill>
        </p:spPr>
        <p:txBody>
          <a:bodyPr>
            <a:noAutofit/>
          </a:bodyPr>
          <a:lstStyle/>
          <a:p>
            <a:r>
              <a:rPr lang="fr-CA" sz="2800" dirty="0">
                <a:solidFill>
                  <a:schemeClr val="accent1"/>
                </a:solidFill>
              </a:rPr>
              <a:t>Prestations au survivant</a:t>
            </a:r>
            <a:endParaRPr lang="en-CA" sz="2800" dirty="0">
              <a:solidFill>
                <a:schemeClr val="accent1"/>
              </a:solidFill>
            </a:endParaRPr>
          </a:p>
        </p:txBody>
      </p:sp>
      <p:sp>
        <p:nvSpPr>
          <p:cNvPr id="26" name="Block Arc 25">
            <a:extLst>
              <a:ext uri="{FF2B5EF4-FFF2-40B4-BE49-F238E27FC236}">
                <a16:creationId xmlns:a16="http://schemas.microsoft.com/office/drawing/2014/main" id="{FC4CCDEA-DCAD-4E89-83E9-429944977041}"/>
              </a:ext>
            </a:extLst>
          </p:cNvPr>
          <p:cNvSpPr/>
          <p:nvPr/>
        </p:nvSpPr>
        <p:spPr>
          <a:xfrm>
            <a:off x="-2356706" y="678731"/>
            <a:ext cx="5082063" cy="6132134"/>
          </a:xfrm>
          <a:prstGeom prst="blockArc">
            <a:avLst>
              <a:gd name="adj1" fmla="val 18900000"/>
              <a:gd name="adj2" fmla="val 2766383"/>
              <a:gd name="adj3" fmla="val 100"/>
            </a:avLst>
          </a:prstGeom>
        </p:spPr>
        <p:style>
          <a:lnRef idx="2">
            <a:schemeClr val="accent4">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grpSp>
        <p:nvGrpSpPr>
          <p:cNvPr id="27" name="Group 26">
            <a:extLst>
              <a:ext uri="{FF2B5EF4-FFF2-40B4-BE49-F238E27FC236}">
                <a16:creationId xmlns:a16="http://schemas.microsoft.com/office/drawing/2014/main" id="{786C626D-414B-4294-92B9-FBF49EA5076C}"/>
              </a:ext>
            </a:extLst>
          </p:cNvPr>
          <p:cNvGrpSpPr/>
          <p:nvPr/>
        </p:nvGrpSpPr>
        <p:grpSpPr>
          <a:xfrm>
            <a:off x="2461946" y="1855222"/>
            <a:ext cx="7294792" cy="1105095"/>
            <a:chOff x="604288" y="354056"/>
            <a:chExt cx="7013276" cy="951344"/>
          </a:xfrm>
        </p:grpSpPr>
        <p:sp>
          <p:nvSpPr>
            <p:cNvPr id="37" name="Rectangle 36">
              <a:extLst>
                <a:ext uri="{FF2B5EF4-FFF2-40B4-BE49-F238E27FC236}">
                  <a16:creationId xmlns:a16="http://schemas.microsoft.com/office/drawing/2014/main" id="{9ADF3D04-7676-4203-BF75-37B46DBDFF85}"/>
                </a:ext>
              </a:extLst>
            </p:cNvPr>
            <p:cNvSpPr/>
            <p:nvPr/>
          </p:nvSpPr>
          <p:spPr>
            <a:xfrm>
              <a:off x="604289" y="435133"/>
              <a:ext cx="6940110" cy="87026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8" name="TextBox 37">
              <a:extLst>
                <a:ext uri="{FF2B5EF4-FFF2-40B4-BE49-F238E27FC236}">
                  <a16:creationId xmlns:a16="http://schemas.microsoft.com/office/drawing/2014/main" id="{DA6527C0-904C-4DA1-9E47-248A8AE1B675}"/>
                </a:ext>
              </a:extLst>
            </p:cNvPr>
            <p:cNvSpPr txBox="1"/>
            <p:nvPr/>
          </p:nvSpPr>
          <p:spPr>
            <a:xfrm>
              <a:off x="604288" y="354056"/>
              <a:ext cx="7013276" cy="951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45720" rIns="45720" bIns="45720" numCol="1" spcCol="1270" anchor="ctr" anchorCtr="0">
              <a:noAutofit/>
            </a:bodyPr>
            <a:lstStyle/>
            <a:p>
              <a:pPr lvl="0"/>
              <a:r>
                <a:rPr lang="fr-CA" sz="2000" dirty="0"/>
                <a:t>Montant mensuel payable jusqu’au décès du survivant</a:t>
              </a:r>
            </a:p>
          </p:txBody>
        </p:sp>
      </p:grpSp>
      <p:sp>
        <p:nvSpPr>
          <p:cNvPr id="28" name="Oval 27">
            <a:extLst>
              <a:ext uri="{FF2B5EF4-FFF2-40B4-BE49-F238E27FC236}">
                <a16:creationId xmlns:a16="http://schemas.microsoft.com/office/drawing/2014/main" id="{3934CBD6-A33A-47B4-8F54-91AEF8856089}"/>
              </a:ext>
            </a:extLst>
          </p:cNvPr>
          <p:cNvSpPr/>
          <p:nvPr/>
        </p:nvSpPr>
        <p:spPr>
          <a:xfrm>
            <a:off x="1905566" y="1949402"/>
            <a:ext cx="1069200" cy="1101600"/>
          </a:xfrm>
          <a:prstGeom prst="ellipse">
            <a:avLst/>
          </a:prstGeom>
          <a:solidFill>
            <a:schemeClr val="accent3">
              <a:lumMod val="60000"/>
              <a:lumOff val="40000"/>
            </a:schemeClr>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9" name="Group 28">
            <a:extLst>
              <a:ext uri="{FF2B5EF4-FFF2-40B4-BE49-F238E27FC236}">
                <a16:creationId xmlns:a16="http://schemas.microsoft.com/office/drawing/2014/main" id="{AC3B728D-9ADB-4261-91CF-0ECCCACD0768}"/>
              </a:ext>
            </a:extLst>
          </p:cNvPr>
          <p:cNvGrpSpPr/>
          <p:nvPr/>
        </p:nvGrpSpPr>
        <p:grpSpPr>
          <a:xfrm>
            <a:off x="2792902" y="3188816"/>
            <a:ext cx="6897847" cy="1105096"/>
            <a:chOff x="920631" y="1740535"/>
            <a:chExt cx="6623768" cy="870267"/>
          </a:xfrm>
        </p:grpSpPr>
        <p:sp>
          <p:nvSpPr>
            <p:cNvPr id="35" name="Rectangle 34">
              <a:extLst>
                <a:ext uri="{FF2B5EF4-FFF2-40B4-BE49-F238E27FC236}">
                  <a16:creationId xmlns:a16="http://schemas.microsoft.com/office/drawing/2014/main" id="{44B17AE8-3038-4E4A-9823-4369C8348991}"/>
                </a:ext>
              </a:extLst>
            </p:cNvPr>
            <p:cNvSpPr/>
            <p:nvPr/>
          </p:nvSpPr>
          <p:spPr>
            <a:xfrm>
              <a:off x="920631" y="1740535"/>
              <a:ext cx="6623768" cy="870267"/>
            </a:xfrm>
            <a:prstGeom prst="rect">
              <a:avLst/>
            </a:prstGeom>
          </p:spPr>
          <p:style>
            <a:lnRef idx="2">
              <a:schemeClr val="lt1">
                <a:hueOff val="0"/>
                <a:satOff val="0"/>
                <a:lumOff val="0"/>
                <a:alphaOff val="0"/>
              </a:schemeClr>
            </a:lnRef>
            <a:fillRef idx="1">
              <a:schemeClr val="accent3">
                <a:hueOff val="-9536739"/>
                <a:satOff val="20224"/>
                <a:lumOff val="0"/>
                <a:alphaOff val="0"/>
              </a:schemeClr>
            </a:fillRef>
            <a:effectRef idx="0">
              <a:schemeClr val="accent3">
                <a:hueOff val="-9536739"/>
                <a:satOff val="20224"/>
                <a:lumOff val="0"/>
                <a:alphaOff val="0"/>
              </a:schemeClr>
            </a:effectRef>
            <a:fontRef idx="minor">
              <a:schemeClr val="lt1"/>
            </a:fontRef>
          </p:style>
        </p:sp>
        <p:sp>
          <p:nvSpPr>
            <p:cNvPr id="36" name="TextBox 35">
              <a:extLst>
                <a:ext uri="{FF2B5EF4-FFF2-40B4-BE49-F238E27FC236}">
                  <a16:creationId xmlns:a16="http://schemas.microsoft.com/office/drawing/2014/main" id="{E09E9EE1-83F3-44BF-9918-7C2ACB76C084}"/>
                </a:ext>
              </a:extLst>
            </p:cNvPr>
            <p:cNvSpPr txBox="1"/>
            <p:nvPr/>
          </p:nvSpPr>
          <p:spPr>
            <a:xfrm>
              <a:off x="920631" y="1740535"/>
              <a:ext cx="6551350"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45720" rIns="45720" bIns="45720" numCol="1" spcCol="1270" anchor="ctr" anchorCtr="0">
              <a:noAutofit/>
            </a:bodyPr>
            <a:lstStyle/>
            <a:p>
              <a:pPr lvl="0"/>
              <a:r>
                <a:rPr lang="fr-CA" sz="2000" dirty="0"/>
                <a:t>50 % de la pension non réduite que vous auriez reçue avant 65 ans </a:t>
              </a:r>
            </a:p>
          </p:txBody>
        </p:sp>
      </p:grpSp>
      <p:sp>
        <p:nvSpPr>
          <p:cNvPr id="30" name="Oval 29">
            <a:extLst>
              <a:ext uri="{FF2B5EF4-FFF2-40B4-BE49-F238E27FC236}">
                <a16:creationId xmlns:a16="http://schemas.microsoft.com/office/drawing/2014/main" id="{EDB73D54-3FC4-43F8-BD55-2B2995C71DB0}"/>
              </a:ext>
            </a:extLst>
          </p:cNvPr>
          <p:cNvSpPr/>
          <p:nvPr/>
        </p:nvSpPr>
        <p:spPr>
          <a:xfrm>
            <a:off x="2209013" y="3191276"/>
            <a:ext cx="1069596" cy="1102635"/>
          </a:xfrm>
          <a:prstGeom prst="ellipse">
            <a:avLst/>
          </a:prstGeom>
          <a:solidFill>
            <a:schemeClr val="accent1">
              <a:lumMod val="40000"/>
              <a:lumOff val="60000"/>
            </a:schemeClr>
          </a:solidFill>
        </p:spPr>
        <p:style>
          <a:lnRef idx="2">
            <a:schemeClr val="accent3">
              <a:hueOff val="-9536739"/>
              <a:satOff val="20224"/>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a:extLst>
              <a:ext uri="{FF2B5EF4-FFF2-40B4-BE49-F238E27FC236}">
                <a16:creationId xmlns:a16="http://schemas.microsoft.com/office/drawing/2014/main" id="{420D2B61-6F56-40F9-A1A7-ADBC992EBCE1}"/>
              </a:ext>
            </a:extLst>
          </p:cNvPr>
          <p:cNvGrpSpPr/>
          <p:nvPr/>
        </p:nvGrpSpPr>
        <p:grpSpPr>
          <a:xfrm>
            <a:off x="2480801" y="4563078"/>
            <a:ext cx="7199835" cy="1105096"/>
            <a:chOff x="604289" y="3045936"/>
            <a:chExt cx="6940110" cy="870267"/>
          </a:xfrm>
        </p:grpSpPr>
        <p:sp>
          <p:nvSpPr>
            <p:cNvPr id="33" name="Rectangle 32">
              <a:extLst>
                <a:ext uri="{FF2B5EF4-FFF2-40B4-BE49-F238E27FC236}">
                  <a16:creationId xmlns:a16="http://schemas.microsoft.com/office/drawing/2014/main" id="{DCC404C9-3A32-4C64-8604-69A79A0F86DD}"/>
                </a:ext>
              </a:extLst>
            </p:cNvPr>
            <p:cNvSpPr/>
            <p:nvPr/>
          </p:nvSpPr>
          <p:spPr>
            <a:xfrm>
              <a:off x="604289" y="3045936"/>
              <a:ext cx="6940110" cy="870267"/>
            </a:xfrm>
            <a:prstGeom prst="rect">
              <a:avLst/>
            </a:prstGeom>
          </p:spPr>
          <p:style>
            <a:lnRef idx="2">
              <a:schemeClr val="lt1">
                <a:hueOff val="0"/>
                <a:satOff val="0"/>
                <a:lumOff val="0"/>
                <a:alphaOff val="0"/>
              </a:schemeClr>
            </a:lnRef>
            <a:fillRef idx="1">
              <a:schemeClr val="accent3">
                <a:hueOff val="-19073478"/>
                <a:satOff val="40449"/>
                <a:lumOff val="0"/>
                <a:alphaOff val="0"/>
              </a:schemeClr>
            </a:fillRef>
            <a:effectRef idx="0">
              <a:schemeClr val="accent3">
                <a:hueOff val="-19073478"/>
                <a:satOff val="40449"/>
                <a:lumOff val="0"/>
                <a:alphaOff val="0"/>
              </a:schemeClr>
            </a:effectRef>
            <a:fontRef idx="minor">
              <a:schemeClr val="lt1"/>
            </a:fontRef>
          </p:style>
        </p:sp>
        <p:sp>
          <p:nvSpPr>
            <p:cNvPr id="34" name="TextBox 33">
              <a:extLst>
                <a:ext uri="{FF2B5EF4-FFF2-40B4-BE49-F238E27FC236}">
                  <a16:creationId xmlns:a16="http://schemas.microsoft.com/office/drawing/2014/main" id="{BDF6645B-232D-4468-A593-FA16B1235C6E}"/>
                </a:ext>
              </a:extLst>
            </p:cNvPr>
            <p:cNvSpPr txBox="1"/>
            <p:nvPr/>
          </p:nvSpPr>
          <p:spPr>
            <a:xfrm>
              <a:off x="604289" y="3045936"/>
              <a:ext cx="6619001"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45720" rIns="45720" bIns="45720" numCol="1" spcCol="1270" anchor="ctr" anchorCtr="0">
              <a:noAutofit/>
            </a:bodyPr>
            <a:lstStyle/>
            <a:p>
              <a:pPr defTabSz="800100">
                <a:lnSpc>
                  <a:spcPct val="90000"/>
                </a:lnSpc>
                <a:spcBef>
                  <a:spcPct val="0"/>
                </a:spcBef>
                <a:spcAft>
                  <a:spcPct val="35000"/>
                </a:spcAft>
              </a:pPr>
              <a:r>
                <a:rPr lang="en-US" sz="2000" kern="1200" dirty="0"/>
                <a:t>   </a:t>
              </a:r>
            </a:p>
            <a:p>
              <a:pPr defTabSz="800100">
                <a:lnSpc>
                  <a:spcPct val="90000"/>
                </a:lnSpc>
                <a:spcBef>
                  <a:spcPct val="0"/>
                </a:spcBef>
                <a:spcAft>
                  <a:spcPct val="35000"/>
                </a:spcAft>
              </a:pPr>
              <a:r>
                <a:rPr lang="en-US" sz="2000" dirty="0"/>
                <a:t>   </a:t>
              </a:r>
              <a:r>
                <a:rPr lang="fr-CA" sz="2000" dirty="0"/>
                <a:t>Relation </a:t>
              </a:r>
              <a:r>
                <a:rPr lang="fr-CA" sz="2000" b="1" dirty="0"/>
                <a:t>précédant </a:t>
              </a:r>
              <a:r>
                <a:rPr lang="fr-CA" sz="2000" dirty="0"/>
                <a:t>la cessation d’emploi</a:t>
              </a:r>
            </a:p>
            <a:p>
              <a:pPr marL="0" lvl="0" indent="0" algn="l" defTabSz="800100">
                <a:lnSpc>
                  <a:spcPct val="90000"/>
                </a:lnSpc>
                <a:spcBef>
                  <a:spcPct val="0"/>
                </a:spcBef>
                <a:spcAft>
                  <a:spcPct val="35000"/>
                </a:spcAft>
                <a:buNone/>
              </a:pPr>
              <a:endParaRPr lang="en-CA" sz="2000" kern="1200" dirty="0"/>
            </a:p>
          </p:txBody>
        </p:sp>
      </p:grpSp>
      <p:sp>
        <p:nvSpPr>
          <p:cNvPr id="32" name="Oval 31">
            <a:extLst>
              <a:ext uri="{FF2B5EF4-FFF2-40B4-BE49-F238E27FC236}">
                <a16:creationId xmlns:a16="http://schemas.microsoft.com/office/drawing/2014/main" id="{4161C21F-3024-4D8B-B806-F6DD644F398D}"/>
              </a:ext>
            </a:extLst>
          </p:cNvPr>
          <p:cNvSpPr/>
          <p:nvPr/>
        </p:nvSpPr>
        <p:spPr>
          <a:xfrm>
            <a:off x="2037537" y="4553241"/>
            <a:ext cx="1069200" cy="1101600"/>
          </a:xfrm>
          <a:prstGeom prst="ellipse">
            <a:avLst/>
          </a:prstGeom>
          <a:solidFill>
            <a:schemeClr val="accent4">
              <a:lumMod val="60000"/>
              <a:lumOff val="40000"/>
            </a:schemeClr>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Slide Number Placeholder 1">
            <a:extLst>
              <a:ext uri="{FF2B5EF4-FFF2-40B4-BE49-F238E27FC236}">
                <a16:creationId xmlns:a16="http://schemas.microsoft.com/office/drawing/2014/main" id="{80F2DF3D-1F2A-45F6-A7F9-F7EAC2ACB9D6}"/>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27</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722723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3840077" cy="751354"/>
          </a:xfrm>
          <a:solidFill>
            <a:schemeClr val="bg1"/>
          </a:solidFill>
        </p:spPr>
        <p:txBody>
          <a:bodyPr>
            <a:noAutofit/>
          </a:bodyPr>
          <a:lstStyle/>
          <a:p>
            <a:r>
              <a:rPr lang="fr-CA" sz="2800" dirty="0">
                <a:solidFill>
                  <a:schemeClr val="accent1"/>
                </a:solidFill>
              </a:rPr>
              <a:t>Survivant</a:t>
            </a:r>
            <a:r>
              <a:rPr lang="fr-CA" sz="2800" dirty="0"/>
              <a:t> </a:t>
            </a:r>
            <a:br>
              <a:rPr lang="fr-CA" sz="2800" dirty="0"/>
            </a:br>
            <a:r>
              <a:rPr lang="fr-CA" sz="2800" dirty="0"/>
              <a:t>séparation ou divorce</a:t>
            </a:r>
            <a:endParaRPr lang="en-CA" sz="2800" dirty="0"/>
          </a:p>
        </p:txBody>
      </p:sp>
      <p:sp>
        <p:nvSpPr>
          <p:cNvPr id="5" name="Content Placeholder 7">
            <a:extLst>
              <a:ext uri="{FF2B5EF4-FFF2-40B4-BE49-F238E27FC236}">
                <a16:creationId xmlns:a16="http://schemas.microsoft.com/office/drawing/2014/main" id="{D404BA9A-FC9C-4337-A54B-65F5004FE182}"/>
              </a:ext>
            </a:extLst>
          </p:cNvPr>
          <p:cNvSpPr txBox="1">
            <a:spLocks/>
          </p:cNvSpPr>
          <p:nvPr>
            <p:custDataLst>
              <p:tags r:id="rId1"/>
            </p:custDataLst>
          </p:nvPr>
        </p:nvSpPr>
        <p:spPr>
          <a:xfrm>
            <a:off x="1343025" y="1597025"/>
            <a:ext cx="8791575" cy="448327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fr-CA" sz="2000" dirty="0"/>
              <a:t>Tout conjoint avec lequel vous demeurez </a:t>
            </a:r>
            <a:r>
              <a:rPr lang="fr-CA" sz="2000" b="1" dirty="0"/>
              <a:t>légalement marié </a:t>
            </a:r>
            <a:r>
              <a:rPr lang="fr-CA" sz="2000" dirty="0"/>
              <a:t>continue d’être admissible à la pension de survivant, même en cas de séparation.</a:t>
            </a:r>
          </a:p>
          <a:p>
            <a:pPr marL="457200" indent="-457200">
              <a:buFont typeface="Century Gothic" panose="020B0502020202020204" pitchFamily="34" charset="0"/>
              <a:buChar char="×"/>
            </a:pPr>
            <a:r>
              <a:rPr lang="fr-CA" sz="2000" dirty="0"/>
              <a:t>Une fois le </a:t>
            </a:r>
            <a:r>
              <a:rPr lang="fr-CA" sz="2000" b="1" dirty="0"/>
              <a:t>divorce</a:t>
            </a:r>
            <a:r>
              <a:rPr lang="fr-CA" sz="2000" dirty="0"/>
              <a:t> prononcé, l’ex‑conjoint </a:t>
            </a:r>
            <a:r>
              <a:rPr lang="fr-CA" sz="2000" b="1" dirty="0"/>
              <a:t>cesse </a:t>
            </a:r>
            <a:r>
              <a:rPr lang="fr-CA" sz="2000" dirty="0"/>
              <a:t>d’y être admissible.</a:t>
            </a:r>
          </a:p>
          <a:p>
            <a:pPr marL="457200" indent="-457200">
              <a:buFont typeface="Century Gothic" panose="020B0502020202020204" pitchFamily="34" charset="0"/>
              <a:buChar char="×"/>
            </a:pPr>
            <a:r>
              <a:rPr lang="fr-CA" sz="2000" dirty="0"/>
              <a:t>L’ union de fait doit avoir commencé avant votre départ à la retraite et se poursuivre sans interruption jusqu’à votre décès. S’il y a séparation à un moment ou à un autre, le conjoint de fait n’est </a:t>
            </a:r>
            <a:r>
              <a:rPr lang="fr-CA" sz="2000" b="1" dirty="0"/>
              <a:t>pas</a:t>
            </a:r>
            <a:r>
              <a:rPr lang="fr-CA" sz="2000" dirty="0"/>
              <a:t> admissible à la pension de survivant.</a:t>
            </a:r>
          </a:p>
          <a:p>
            <a:pPr marL="457200" indent="-457200">
              <a:buFont typeface="Century Gothic" panose="020B0502020202020204" pitchFamily="34" charset="0"/>
              <a:buChar char="×"/>
            </a:pPr>
            <a:endParaRPr lang="fr-CA" sz="2000" dirty="0"/>
          </a:p>
          <a:p>
            <a:pPr marL="342900" indent="-342900">
              <a:buFont typeface="Wingdings" panose="05000000000000000000" pitchFamily="2" charset="2"/>
              <a:buChar char="ü"/>
            </a:pPr>
            <a:r>
              <a:rPr lang="fr-CA" sz="2000" dirty="0"/>
              <a:t>Si vous avez un conjoint en droit et un conjoint de fait admissible au moment de votre décès, les prestations au survivant leur seront versées au prorata, en fonction de la durée de l’union que vous avez établie avec chacun d’eux.</a:t>
            </a:r>
          </a:p>
        </p:txBody>
      </p:sp>
      <p:sp>
        <p:nvSpPr>
          <p:cNvPr id="7" name="Slide Number Placeholder 1">
            <a:extLst>
              <a:ext uri="{FF2B5EF4-FFF2-40B4-BE49-F238E27FC236}">
                <a16:creationId xmlns:a16="http://schemas.microsoft.com/office/drawing/2014/main" id="{5BEBA049-393B-4650-A38A-36D81356A16C}"/>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28</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0090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5907002" cy="465825"/>
          </a:xfrm>
          <a:solidFill>
            <a:schemeClr val="bg1"/>
          </a:solidFill>
        </p:spPr>
        <p:txBody>
          <a:bodyPr>
            <a:noAutofit/>
          </a:bodyPr>
          <a:lstStyle/>
          <a:p>
            <a:r>
              <a:rPr lang="fr-CA" sz="2800" dirty="0">
                <a:solidFill>
                  <a:schemeClr val="accent1"/>
                </a:solidFill>
              </a:rPr>
              <a:t>Prestation facultative au survivant</a:t>
            </a:r>
            <a:endParaRPr lang="en-CA" sz="2800" dirty="0">
              <a:solidFill>
                <a:schemeClr val="accent1"/>
              </a:solidFill>
            </a:endParaRPr>
          </a:p>
        </p:txBody>
      </p:sp>
      <p:sp>
        <p:nvSpPr>
          <p:cNvPr id="6" name="Content Placeholder 1">
            <a:extLst>
              <a:ext uri="{FF2B5EF4-FFF2-40B4-BE49-F238E27FC236}">
                <a16:creationId xmlns:a16="http://schemas.microsoft.com/office/drawing/2014/main" id="{4C47246D-F9F4-4D41-A51C-779ACFFF70BE}"/>
              </a:ext>
            </a:extLst>
          </p:cNvPr>
          <p:cNvSpPr txBox="1">
            <a:spLocks/>
          </p:cNvSpPr>
          <p:nvPr>
            <p:custDataLst>
              <p:tags r:id="rId1"/>
            </p:custDataLst>
          </p:nvPr>
        </p:nvSpPr>
        <p:spPr>
          <a:xfrm>
            <a:off x="1361441" y="1895475"/>
            <a:ext cx="8649334" cy="39719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solidFill>
                  <a:srgbClr val="333333"/>
                </a:solidFill>
              </a:rPr>
              <a:t>Si vous vous mariez après votre départ à la retraite, vous pouvez choisir de procurer des prestations à votre époux; le montant de votre pension s’en trouverait toutefois réduit.</a:t>
            </a:r>
          </a:p>
          <a:p>
            <a:pPr marL="342900" indent="-342900">
              <a:buFont typeface="Arial" panose="020B0604020202020204" pitchFamily="34" charset="0"/>
              <a:buChar char="•"/>
            </a:pPr>
            <a:r>
              <a:rPr lang="fr-CA" sz="2000" dirty="0"/>
              <a:t>Un pourcentage fixe serait déduit de votre pension de base, ainsi que des sommes versées à partir de la convention de retraite.</a:t>
            </a:r>
          </a:p>
          <a:p>
            <a:pPr marL="342900" indent="-342900">
              <a:buFont typeface="Arial" panose="020B0604020202020204" pitchFamily="34" charset="0"/>
              <a:buChar char="•"/>
            </a:pPr>
            <a:r>
              <a:rPr lang="fr-CA" sz="2000" dirty="0">
                <a:solidFill>
                  <a:srgbClr val="333333"/>
                </a:solidFill>
                <a:ea typeface="Calibri" panose="020F0502020204030204" pitchFamily="34" charset="0"/>
              </a:rPr>
              <a:t>L’option doit être exercée dans l’année qui suit le mariage ou la date à laquelle vous commencez à toucher votre pension, selon la plus tardive des deux dates.</a:t>
            </a:r>
          </a:p>
          <a:p>
            <a:pPr marL="342900" indent="-342900">
              <a:buFont typeface="Arial" panose="020B0604020202020204" pitchFamily="34" charset="0"/>
              <a:buChar char="•"/>
            </a:pPr>
            <a:r>
              <a:rPr lang="fr-CA" sz="2000" dirty="0">
                <a:solidFill>
                  <a:srgbClr val="333333"/>
                </a:solidFill>
                <a:ea typeface="Calibri" panose="020F0502020204030204" pitchFamily="34" charset="0"/>
              </a:rPr>
              <a:t>Différents niveaux de protection sont possibles pour le survivant (30 %, 40 % ou 50 %).</a:t>
            </a:r>
          </a:p>
          <a:p>
            <a:pPr marL="342900" indent="-342900">
              <a:buFont typeface="Arial" panose="020B0604020202020204" pitchFamily="34" charset="0"/>
              <a:buChar char="•"/>
            </a:pPr>
            <a:r>
              <a:rPr lang="fr-CA" sz="2000" dirty="0">
                <a:solidFill>
                  <a:srgbClr val="333333"/>
                </a:solidFill>
                <a:ea typeface="Calibri" panose="020F0502020204030204" pitchFamily="34" charset="0"/>
              </a:rPr>
              <a:t>Le montant initial de votre pension sera rétabli de façon prospective si vous divorcez ou si votre survivant décède avant vous.</a:t>
            </a:r>
          </a:p>
          <a:p>
            <a:pPr marL="342900" indent="-342900">
              <a:buFont typeface="Arial" panose="020B0604020202020204" pitchFamily="34" charset="0"/>
              <a:buChar char="•"/>
            </a:pPr>
            <a:endParaRPr lang="en-CA" sz="2000" dirty="0">
              <a:solidFill>
                <a:srgbClr val="333333"/>
              </a:solidFill>
              <a:latin typeface="+mj-lt"/>
              <a:ea typeface="Calibri" panose="020F0502020204030204" pitchFamily="34" charset="0"/>
            </a:endParaRPr>
          </a:p>
          <a:p>
            <a:pPr marL="342900" indent="-342900">
              <a:buFont typeface="Arial" panose="020B0604020202020204" pitchFamily="34" charset="0"/>
              <a:buChar char="•"/>
            </a:pPr>
            <a:endParaRPr lang="en-CA" sz="2000" dirty="0">
              <a:solidFill>
                <a:srgbClr val="333333"/>
              </a:solidFill>
              <a:latin typeface="+mj-lt"/>
              <a:ea typeface="Calibri" panose="020F0502020204030204" pitchFamily="34" charset="0"/>
            </a:endParaRPr>
          </a:p>
          <a:p>
            <a:pPr marL="342900" indent="-342900">
              <a:buFont typeface="Arial" panose="020B0604020202020204" pitchFamily="34" charset="0"/>
              <a:buChar char="•"/>
            </a:pPr>
            <a:endParaRPr lang="en-CA" sz="2000" dirty="0">
              <a:latin typeface="+mj-lt"/>
              <a:ea typeface="Calibri" panose="020F0502020204030204" pitchFamily="34" charset="0"/>
            </a:endParaRPr>
          </a:p>
          <a:p>
            <a:endParaRPr lang="en-CA" dirty="0"/>
          </a:p>
        </p:txBody>
      </p:sp>
      <p:sp>
        <p:nvSpPr>
          <p:cNvPr id="7" name="Slide Number Placeholder 1">
            <a:extLst>
              <a:ext uri="{FF2B5EF4-FFF2-40B4-BE49-F238E27FC236}">
                <a16:creationId xmlns:a16="http://schemas.microsoft.com/office/drawing/2014/main" id="{B0E83009-BF5D-46B5-B4B7-216B58DE20AB}"/>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29</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25093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custDataLst>
              <p:tags r:id="rId1"/>
            </p:custDataLst>
          </p:nvPr>
        </p:nvSpPr>
        <p:spPr>
          <a:xfrm>
            <a:off x="417600" y="572400"/>
            <a:ext cx="7335750" cy="387798"/>
          </a:xfrm>
          <a:prstGeom prst="rect">
            <a:avLst/>
          </a:prstGeom>
        </p:spPr>
        <p:txBody>
          <a:bodyPr vert="horz" wrap="square" lIns="68580" tIns="0" rIns="6858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a:spcBef>
                <a:spcPts val="0"/>
              </a:spcBef>
            </a:pPr>
            <a:r>
              <a:rPr lang="fr-CA" sz="2800" dirty="0">
                <a:solidFill>
                  <a:schemeClr val="accent1"/>
                </a:solidFill>
              </a:rPr>
              <a:t>l</a:t>
            </a:r>
            <a:r>
              <a:rPr lang="fr-CA" sz="2800" b="1" i="0" dirty="0">
                <a:solidFill>
                  <a:schemeClr val="accent1"/>
                </a:solidFill>
              </a:rPr>
              <a:t>e régime de pensions de la fonction publique</a:t>
            </a:r>
            <a:endParaRPr lang="fr-CA" sz="2800" cap="none" dirty="0">
              <a:solidFill>
                <a:schemeClr val="accent1"/>
              </a:solidFill>
              <a:cs typeface="Arial" charset="0"/>
            </a:endParaRPr>
          </a:p>
        </p:txBody>
      </p:sp>
      <p:sp>
        <p:nvSpPr>
          <p:cNvPr id="2" name="Slide Number Placeholder 1"/>
          <p:cNvSpPr>
            <a:spLocks noGrp="1"/>
          </p:cNvSpPr>
          <p:nvPr>
            <p:ph type="sldNum" sz="quarter" idx="4294967295"/>
            <p:custDataLst>
              <p:tags r:id="rId2"/>
            </p:custDataLst>
          </p:nvPr>
        </p:nvSpPr>
        <p:spPr>
          <a:xfrm>
            <a:off x="8610600" y="5769769"/>
            <a:ext cx="2057400" cy="273844"/>
          </a:xfrm>
        </p:spPr>
        <p:txBody>
          <a:bodyPr/>
          <a:lstStyle/>
          <a:p>
            <a:fld id="{3DCDEDF6-4B4F-4E32-8FB0-B8CCF2C115FC}" type="slidenum">
              <a:rPr lang="en-CA" smtClean="0"/>
              <a:pPr/>
              <a:t>3</a:t>
            </a:fld>
            <a:endParaRPr lang="en-CA"/>
          </a:p>
        </p:txBody>
      </p:sp>
      <p:sp>
        <p:nvSpPr>
          <p:cNvPr id="6" name="Content Placeholder 1">
            <a:extLst>
              <a:ext uri="{FF2B5EF4-FFF2-40B4-BE49-F238E27FC236}">
                <a16:creationId xmlns:a16="http://schemas.microsoft.com/office/drawing/2014/main" id="{C4AE5F7A-6DAC-4B34-8EC5-6B27383AC292}"/>
              </a:ext>
            </a:extLst>
          </p:cNvPr>
          <p:cNvSpPr txBox="1">
            <a:spLocks/>
          </p:cNvSpPr>
          <p:nvPr>
            <p:custDataLst>
              <p:tags r:id="rId3"/>
            </p:custDataLst>
          </p:nvPr>
        </p:nvSpPr>
        <p:spPr>
          <a:xfrm>
            <a:off x="847724" y="1553850"/>
            <a:ext cx="10439401" cy="4351338"/>
          </a:xfrm>
          <a:prstGeom prst="rect">
            <a:avLst/>
          </a:prstGeom>
        </p:spPr>
        <p:txBody>
          <a:bodyPr>
            <a:no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fr-CA" sz="1900" dirty="0"/>
              <a:t>Le régime de pensions de la fonction publique est un régime « à prestations déterminées » qui vous procure un </a:t>
            </a:r>
            <a:r>
              <a:rPr lang="fr-CA" sz="1900" b="1" dirty="0"/>
              <a:t>revenu de retraite</a:t>
            </a:r>
            <a:r>
              <a:rPr lang="fr-CA" sz="1900" dirty="0"/>
              <a:t> stable et prévisible </a:t>
            </a:r>
            <a:r>
              <a:rPr lang="fr-CA" sz="1900" b="1" dirty="0"/>
              <a:t>jusqu’à votre décès</a:t>
            </a:r>
            <a:r>
              <a:rPr lang="fr-CA" sz="1900" dirty="0"/>
              <a:t>.</a:t>
            </a:r>
          </a:p>
          <a:p>
            <a:pPr marL="457200" indent="-457200">
              <a:buFont typeface="Arial" panose="020B0604020202020204" pitchFamily="34" charset="0"/>
              <a:buChar char="•"/>
            </a:pPr>
            <a:r>
              <a:rPr lang="fr-CA" sz="1900" dirty="0"/>
              <a:t>La formule de calcul de vos prestations de retraite est établi en fonction de votre moyenne de salaire le plus élevé et de votre service ouvrant droit à pension.</a:t>
            </a:r>
          </a:p>
          <a:p>
            <a:pPr marL="0" indent="0">
              <a:buNone/>
            </a:pPr>
            <a:r>
              <a:rPr lang="fr-CA" sz="1900" dirty="0"/>
              <a:t>Le régime comporte d’autres volets, par exemple les suivants :</a:t>
            </a:r>
          </a:p>
          <a:p>
            <a:pPr marL="457200" indent="-457200">
              <a:buFont typeface="Arial" panose="020B0604020202020204" pitchFamily="34" charset="0"/>
              <a:buChar char="•"/>
            </a:pPr>
            <a:r>
              <a:rPr lang="fr-CA" sz="1900" b="1" dirty="0"/>
              <a:t>Prestations de survivant</a:t>
            </a:r>
            <a:r>
              <a:rPr lang="fr-CA" sz="1900" dirty="0"/>
              <a:t> : prestations versées à votre conjoint et à vos enfants admissibles au moment de votre décès.</a:t>
            </a:r>
          </a:p>
          <a:p>
            <a:pPr marL="457200" indent="-457200">
              <a:buFont typeface="Arial" panose="020B0604020202020204" pitchFamily="34" charset="0"/>
              <a:buChar char="•"/>
            </a:pPr>
            <a:r>
              <a:rPr lang="fr-CA" sz="1900" b="1" dirty="0"/>
              <a:t>Prestations d’invalidité</a:t>
            </a:r>
            <a:r>
              <a:rPr lang="fr-CA" sz="1900" dirty="0"/>
              <a:t> : pension mensuelle immédiate non réduite versée peu importe votre âge si la retraite pour cause d’invalidité permanente est approuvée.</a:t>
            </a:r>
          </a:p>
          <a:p>
            <a:pPr marL="457200" indent="-457200">
              <a:buFont typeface="Arial" panose="020B0604020202020204" pitchFamily="34" charset="0"/>
              <a:buChar char="•"/>
            </a:pPr>
            <a:r>
              <a:rPr lang="fr-CA" sz="1900" b="1" dirty="0"/>
              <a:t>Indexation annuelle</a:t>
            </a:r>
            <a:r>
              <a:rPr lang="fr-CA" sz="1900" dirty="0"/>
              <a:t>: protection contre l’inflation.</a:t>
            </a:r>
          </a:p>
          <a:p>
            <a:pPr marL="457200" indent="-457200">
              <a:buFont typeface="Arial" panose="020B0604020202020204" pitchFamily="34" charset="0"/>
              <a:buChar char="•"/>
            </a:pPr>
            <a:r>
              <a:rPr lang="fr-CA" sz="1900" b="1" dirty="0"/>
              <a:t>Transférabilité des pensions</a:t>
            </a:r>
            <a:r>
              <a:rPr lang="fr-CA" sz="1900" dirty="0"/>
              <a:t> : vous pourriez être admissible au transfert de vos crédits de pension à soit votre arrivée ou départ de la fonction publique.</a:t>
            </a:r>
          </a:p>
        </p:txBody>
      </p:sp>
      <p:sp>
        <p:nvSpPr>
          <p:cNvPr id="7" name="Slide Number Placeholder 1">
            <a:extLst>
              <a:ext uri="{FF2B5EF4-FFF2-40B4-BE49-F238E27FC236}">
                <a16:creationId xmlns:a16="http://schemas.microsoft.com/office/drawing/2014/main" id="{D362E1FA-B857-402D-A33F-E6D6CE7B09EB}"/>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36315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4316327" cy="727482"/>
          </a:xfrm>
          <a:solidFill>
            <a:schemeClr val="bg1"/>
          </a:solidFill>
        </p:spPr>
        <p:txBody>
          <a:bodyPr>
            <a:noAutofit/>
          </a:bodyPr>
          <a:lstStyle/>
          <a:p>
            <a:r>
              <a:rPr lang="fr-CA" sz="2800" dirty="0">
                <a:solidFill>
                  <a:schemeClr val="accent1"/>
                </a:solidFill>
              </a:rPr>
              <a:t>Prestations au survivant</a:t>
            </a:r>
            <a:br>
              <a:rPr lang="fr-CA" sz="2800" dirty="0"/>
            </a:br>
            <a:r>
              <a:rPr lang="fr-CA" sz="2800" dirty="0"/>
              <a:t>Enfants</a:t>
            </a:r>
            <a:endParaRPr lang="en-CA" sz="2800" dirty="0"/>
          </a:p>
        </p:txBody>
      </p:sp>
      <p:sp>
        <p:nvSpPr>
          <p:cNvPr id="5" name="Content Placeholder 1">
            <a:extLst>
              <a:ext uri="{FF2B5EF4-FFF2-40B4-BE49-F238E27FC236}">
                <a16:creationId xmlns:a16="http://schemas.microsoft.com/office/drawing/2014/main" id="{03152B00-2B28-4D59-892F-C94502E29501}"/>
              </a:ext>
            </a:extLst>
          </p:cNvPr>
          <p:cNvSpPr txBox="1">
            <a:spLocks/>
          </p:cNvSpPr>
          <p:nvPr>
            <p:custDataLst>
              <p:tags r:id="rId1"/>
            </p:custDataLst>
          </p:nvPr>
        </p:nvSpPr>
        <p:spPr>
          <a:xfrm>
            <a:off x="1711233" y="1815005"/>
            <a:ext cx="8109041" cy="403334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solidFill>
                  <a:srgbClr val="000000"/>
                </a:solidFill>
              </a:rPr>
              <a:t>Advenant votre décès, vos enfants de moins de 25 ans pourraient recevoir une prestation mensuelle. Pour y être admissibles, ils doivent : </a:t>
            </a:r>
          </a:p>
          <a:p>
            <a:pPr marL="342900" indent="-342900">
              <a:buFont typeface="Wingdings" panose="05000000000000000000" pitchFamily="2" charset="2"/>
              <a:buChar char="ü"/>
            </a:pPr>
            <a:r>
              <a:rPr lang="fr-CA" sz="2000" dirty="0">
                <a:solidFill>
                  <a:srgbClr val="000000"/>
                </a:solidFill>
              </a:rPr>
              <a:t>être âgés de moins de 18 ans ou </a:t>
            </a:r>
          </a:p>
          <a:p>
            <a:pPr marL="342900" indent="-342900">
              <a:buFont typeface="Wingdings" panose="05000000000000000000" pitchFamily="2" charset="2"/>
              <a:buChar char="ü"/>
            </a:pPr>
            <a:r>
              <a:rPr lang="fr-CA" sz="2000" dirty="0">
                <a:solidFill>
                  <a:srgbClr val="000000"/>
                </a:solidFill>
              </a:rPr>
              <a:t>être âgés de 18 à 25 ans et étudier à temps plein. </a:t>
            </a:r>
          </a:p>
          <a:p>
            <a:pPr marL="0" indent="0">
              <a:buNone/>
            </a:pPr>
            <a:r>
              <a:rPr lang="fr-CA" sz="2000" dirty="0">
                <a:solidFill>
                  <a:srgbClr val="000000"/>
                </a:solidFill>
              </a:rPr>
              <a:t>Chaque enfant peut recevoir une allocation équivalant à 10 % de votre pension non réduite, pour un maximum de 40 %. </a:t>
            </a:r>
          </a:p>
          <a:p>
            <a:pPr marL="0" indent="0">
              <a:buNone/>
            </a:pPr>
            <a:r>
              <a:rPr lang="fr-CA" sz="2000" dirty="0">
                <a:solidFill>
                  <a:srgbClr val="000000"/>
                </a:solidFill>
              </a:rPr>
              <a:t>Si vous avez plus de 4 enfants, l’allocation maximale sera répartie de façon égale entre eux. </a:t>
            </a:r>
          </a:p>
          <a:p>
            <a:pPr marL="0" indent="0">
              <a:buNone/>
            </a:pPr>
            <a:r>
              <a:rPr lang="fr-CA" sz="2000" dirty="0">
                <a:solidFill>
                  <a:srgbClr val="000000"/>
                </a:solidFill>
              </a:rPr>
              <a:t>Si vous n’avez pas de conjoint survivant, l’allocation versée à chaque enfant correspond à 20 % de votre pension, pour un maximum de 80 %.  </a:t>
            </a:r>
          </a:p>
        </p:txBody>
      </p:sp>
      <p:sp>
        <p:nvSpPr>
          <p:cNvPr id="7" name="Slide Number Placeholder 1">
            <a:extLst>
              <a:ext uri="{FF2B5EF4-FFF2-40B4-BE49-F238E27FC236}">
                <a16:creationId xmlns:a16="http://schemas.microsoft.com/office/drawing/2014/main" id="{7A9FC9C9-73B3-4679-BD8D-3155CA9C0788}"/>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30</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199829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22C18B0-46ED-4062-942D-6C205416A195}"/>
              </a:ext>
            </a:extLst>
          </p:cNvPr>
          <p:cNvSpPr>
            <a:spLocks noGrp="1"/>
          </p:cNvSpPr>
          <p:nvPr>
            <p:ph type="title"/>
          </p:nvPr>
        </p:nvSpPr>
        <p:spPr>
          <a:xfrm>
            <a:off x="417599" y="572400"/>
            <a:ext cx="5268825" cy="718518"/>
          </a:xfrm>
        </p:spPr>
        <p:txBody>
          <a:bodyPr>
            <a:noAutofit/>
          </a:bodyPr>
          <a:lstStyle/>
          <a:p>
            <a:r>
              <a:rPr lang="fr-CA" sz="2800" dirty="0">
                <a:solidFill>
                  <a:schemeClr val="accent1"/>
                </a:solidFill>
              </a:rPr>
              <a:t>Survivants</a:t>
            </a:r>
            <a:br>
              <a:rPr lang="fr-CA" sz="2800" dirty="0"/>
            </a:br>
            <a:r>
              <a:rPr lang="fr-CA" sz="2800" dirty="0"/>
              <a:t>Prestations minimales</a:t>
            </a:r>
            <a:endParaRPr lang="en-US" sz="2800" dirty="0"/>
          </a:p>
        </p:txBody>
      </p:sp>
      <p:graphicFrame>
        <p:nvGraphicFramePr>
          <p:cNvPr id="6" name="Diagram 5">
            <a:extLst>
              <a:ext uri="{FF2B5EF4-FFF2-40B4-BE49-F238E27FC236}">
                <a16:creationId xmlns:a16="http://schemas.microsoft.com/office/drawing/2014/main" id="{93E81778-D46F-461D-8B7B-C16A160DACDD}"/>
              </a:ext>
            </a:extLst>
          </p:cNvPr>
          <p:cNvGraphicFramePr/>
          <p:nvPr>
            <p:extLst>
              <p:ext uri="{D42A27DB-BD31-4B8C-83A1-F6EECF244321}">
                <p14:modId xmlns:p14="http://schemas.microsoft.com/office/powerpoint/2010/main" val="2957132214"/>
              </p:ext>
            </p:extLst>
          </p:nvPr>
        </p:nvGraphicFramePr>
        <p:xfrm>
          <a:off x="1449897" y="3733800"/>
          <a:ext cx="8475154" cy="267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a:extLst>
              <a:ext uri="{FF2B5EF4-FFF2-40B4-BE49-F238E27FC236}">
                <a16:creationId xmlns:a16="http://schemas.microsoft.com/office/drawing/2014/main" id="{3918DBF8-63B7-4EC6-89A2-F2CBCBCD7DCD}"/>
              </a:ext>
            </a:extLst>
          </p:cNvPr>
          <p:cNvSpPr>
            <a:spLocks noGrp="1"/>
          </p:cNvSpPr>
          <p:nvPr>
            <p:ph idx="1"/>
            <p:custDataLst>
              <p:tags r:id="rId1"/>
            </p:custDataLst>
          </p:nvPr>
        </p:nvSpPr>
        <p:spPr>
          <a:xfrm>
            <a:off x="1395414" y="1514475"/>
            <a:ext cx="8977312" cy="2105025"/>
          </a:xfrm>
        </p:spPr>
        <p:txBody>
          <a:bodyPr>
            <a:normAutofit/>
          </a:bodyPr>
          <a:lstStyle/>
          <a:p>
            <a:pPr marL="457200" indent="-457200">
              <a:buFont typeface="Arial" panose="020B0604020202020204" pitchFamily="34" charset="0"/>
              <a:buChar char="•"/>
            </a:pPr>
            <a:r>
              <a:rPr lang="fr-CA" sz="2000" dirty="0"/>
              <a:t>Si, à votre décès, vous n’avez </a:t>
            </a:r>
            <a:r>
              <a:rPr lang="fr-CA" sz="2000" b="1" dirty="0"/>
              <a:t>aucun survivant admissible</a:t>
            </a:r>
            <a:r>
              <a:rPr lang="fr-CA" sz="2000" dirty="0"/>
              <a:t>, un montant forfaitaire sera versé au bénéficiaire de votre prestation supplémentaire de décès.</a:t>
            </a:r>
          </a:p>
          <a:p>
            <a:pPr marL="457200" indent="-457200">
              <a:buFont typeface="Arial" panose="020B0604020202020204" pitchFamily="34" charset="0"/>
              <a:buChar char="•"/>
            </a:pPr>
            <a:r>
              <a:rPr lang="fr-CA" sz="2000" dirty="0"/>
              <a:t>En l’absence d’un bénéficiaire désigné, le paiement est versé à votre succession.</a:t>
            </a:r>
          </a:p>
          <a:p>
            <a:pPr marL="457200" indent="-457200">
              <a:buFont typeface="Arial" panose="020B0604020202020204" pitchFamily="34" charset="0"/>
              <a:buChar char="•"/>
            </a:pPr>
            <a:r>
              <a:rPr lang="fr-CA" sz="2000" dirty="0"/>
              <a:t>Il s’agit d’un revenu imposable.</a:t>
            </a:r>
          </a:p>
        </p:txBody>
      </p:sp>
      <p:sp>
        <p:nvSpPr>
          <p:cNvPr id="9" name="Slide Number Placeholder 1">
            <a:extLst>
              <a:ext uri="{FF2B5EF4-FFF2-40B4-BE49-F238E27FC236}">
                <a16:creationId xmlns:a16="http://schemas.microsoft.com/office/drawing/2014/main" id="{0B7A1C04-E67F-48FA-8A4F-C4377FD1A011}"/>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31</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161962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734A-8869-4DAE-B812-ED86B97D2991}"/>
              </a:ext>
            </a:extLst>
          </p:cNvPr>
          <p:cNvSpPr>
            <a:spLocks noGrp="1"/>
          </p:cNvSpPr>
          <p:nvPr>
            <p:ph type="title"/>
            <p:custDataLst>
              <p:tags r:id="rId1"/>
            </p:custDataLst>
          </p:nvPr>
        </p:nvSpPr>
        <p:spPr>
          <a:xfrm>
            <a:off x="1343026" y="2381250"/>
            <a:ext cx="9896753" cy="938707"/>
          </a:xfrm>
        </p:spPr>
        <p:txBody>
          <a:bodyPr>
            <a:normAutofit/>
          </a:bodyPr>
          <a:lstStyle/>
          <a:p>
            <a:r>
              <a:rPr lang="fr-CA" sz="5400" dirty="0"/>
              <a:t>Régimes d’assurance collective</a:t>
            </a:r>
          </a:p>
        </p:txBody>
      </p:sp>
      <p:sp>
        <p:nvSpPr>
          <p:cNvPr id="3" name="Text Placeholder 2">
            <a:extLst>
              <a:ext uri="{FF2B5EF4-FFF2-40B4-BE49-F238E27FC236}">
                <a16:creationId xmlns:a16="http://schemas.microsoft.com/office/drawing/2014/main" id="{473B8F05-F8B5-4B70-B5A6-58C209D97B5C}"/>
              </a:ext>
            </a:extLst>
          </p:cNvPr>
          <p:cNvSpPr>
            <a:spLocks noGrp="1"/>
          </p:cNvSpPr>
          <p:nvPr>
            <p:ph type="body" idx="1"/>
            <p:custDataLst>
              <p:tags r:id="rId2"/>
            </p:custDataLst>
          </p:nvPr>
        </p:nvSpPr>
        <p:spPr>
          <a:xfrm>
            <a:off x="2459400" y="3431687"/>
            <a:ext cx="8176805" cy="938707"/>
          </a:xfrm>
        </p:spPr>
        <p:txBody>
          <a:bodyPr/>
          <a:lstStyle/>
          <a:p>
            <a:r>
              <a:rPr lang="fr-CA" dirty="0"/>
              <a:t>Votre régime de pensions offre bien plus qu’un paiement mensuel!</a:t>
            </a:r>
          </a:p>
        </p:txBody>
      </p:sp>
      <p:sp>
        <p:nvSpPr>
          <p:cNvPr id="4" name="Slide Number Placeholder 3">
            <a:extLst>
              <a:ext uri="{FF2B5EF4-FFF2-40B4-BE49-F238E27FC236}">
                <a16:creationId xmlns:a16="http://schemas.microsoft.com/office/drawing/2014/main" id="{41782592-2B61-459B-95F4-630E0A2EF93B}"/>
              </a:ext>
            </a:extLst>
          </p:cNvPr>
          <p:cNvSpPr>
            <a:spLocks noGrp="1"/>
          </p:cNvSpPr>
          <p:nvPr>
            <p:ph type="sldNum" sz="quarter" idx="4"/>
            <p:custDataLst>
              <p:tags r:id="rId3"/>
            </p:custDataLst>
          </p:nvPr>
        </p:nvSpPr>
        <p:spPr/>
        <p:txBody>
          <a:bodyPr/>
          <a:lstStyle/>
          <a:p>
            <a:fld id="{3DCDEDF6-4B4F-4E32-8FB0-B8CCF2C115FC}" type="slidenum">
              <a:rPr lang="en-CA" smtClean="0"/>
              <a:pPr/>
              <a:t>32</a:t>
            </a:fld>
            <a:endParaRPr lang="en-CA" dirty="0"/>
          </a:p>
        </p:txBody>
      </p:sp>
    </p:spTree>
    <p:extLst>
      <p:ext uri="{BB962C8B-B14F-4D97-AF65-F5344CB8AC3E}">
        <p14:creationId xmlns:p14="http://schemas.microsoft.com/office/powerpoint/2010/main" val="4046765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17599" y="572400"/>
            <a:ext cx="6773775" cy="720197"/>
          </a:xfrm>
          <a:prstGeom prst="rect">
            <a:avLst/>
          </a:prstGeom>
        </p:spPr>
        <p:txBody>
          <a:bodyPr vert="horz" wrap="square" lIns="68580" tIns="0" rIns="6858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a:spcBef>
                <a:spcPts val="0"/>
              </a:spcBef>
            </a:pPr>
            <a:r>
              <a:rPr lang="fr-CA" sz="2800" dirty="0">
                <a:solidFill>
                  <a:schemeClr val="accent1"/>
                </a:solidFill>
              </a:rPr>
              <a:t>Prestation supplémentaire de décès (PSD)</a:t>
            </a:r>
            <a:br>
              <a:rPr lang="fr-CA" sz="2800" dirty="0">
                <a:solidFill>
                  <a:schemeClr val="accent1"/>
                </a:solidFill>
              </a:rPr>
            </a:br>
            <a:r>
              <a:rPr lang="fr-CA" sz="2400" b="0" dirty="0"/>
              <a:t>(*Similaire d’assurance-vie temporaire)</a:t>
            </a:r>
          </a:p>
        </p:txBody>
      </p:sp>
      <p:sp>
        <p:nvSpPr>
          <p:cNvPr id="2" name="Slide Number Placeholder 1"/>
          <p:cNvSpPr>
            <a:spLocks noGrp="1"/>
          </p:cNvSpPr>
          <p:nvPr>
            <p:ph type="sldNum" sz="quarter" idx="4294967295"/>
          </p:nvPr>
        </p:nvSpPr>
        <p:spPr>
          <a:xfrm>
            <a:off x="8610600" y="5769769"/>
            <a:ext cx="2057400" cy="273844"/>
          </a:xfrm>
        </p:spPr>
        <p:txBody>
          <a:bodyPr/>
          <a:lstStyle/>
          <a:p>
            <a:fld id="{3DCDEDF6-4B4F-4E32-8FB0-B8CCF2C115FC}" type="slidenum">
              <a:rPr lang="en-CA" smtClean="0"/>
              <a:pPr/>
              <a:t>33</a:t>
            </a:fld>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3209513266"/>
              </p:ext>
            </p:extLst>
          </p:nvPr>
        </p:nvGraphicFramePr>
        <p:xfrm>
          <a:off x="6331501" y="3686400"/>
          <a:ext cx="4354960" cy="686248"/>
        </p:xfrm>
        <a:graphic>
          <a:graphicData uri="http://schemas.openxmlformats.org/drawingml/2006/table">
            <a:tbl>
              <a:tblPr/>
              <a:tblGrid>
                <a:gridCol w="1160893">
                  <a:extLst>
                    <a:ext uri="{9D8B030D-6E8A-4147-A177-3AD203B41FA5}">
                      <a16:colId xmlns:a16="http://schemas.microsoft.com/office/drawing/2014/main" val="20000"/>
                    </a:ext>
                  </a:extLst>
                </a:gridCol>
                <a:gridCol w="1259811">
                  <a:extLst>
                    <a:ext uri="{9D8B030D-6E8A-4147-A177-3AD203B41FA5}">
                      <a16:colId xmlns:a16="http://schemas.microsoft.com/office/drawing/2014/main" val="20001"/>
                    </a:ext>
                  </a:extLst>
                </a:gridCol>
                <a:gridCol w="1934256">
                  <a:extLst>
                    <a:ext uri="{9D8B030D-6E8A-4147-A177-3AD203B41FA5}">
                      <a16:colId xmlns:a16="http://schemas.microsoft.com/office/drawing/2014/main" val="20002"/>
                    </a:ext>
                  </a:extLst>
                </a:gridCol>
              </a:tblGrid>
              <a:tr h="3431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66</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baseline="0" dirty="0">
                          <a:effectLst/>
                          <a:latin typeface="+mn-lt"/>
                        </a:rPr>
                        <a:t>    </a:t>
                      </a:r>
                      <a:r>
                        <a:rPr lang="en-CA" sz="1400" u="none" strike="noStrike" dirty="0">
                          <a:effectLst/>
                          <a:latin typeface="+mn-lt"/>
                        </a:rPr>
                        <a:t>257 400 $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37,11</a:t>
                      </a:r>
                      <a:r>
                        <a:rPr lang="en-US" sz="1400" b="0" i="0" u="none" strike="noStrike" dirty="0">
                          <a:effectLst/>
                          <a:latin typeface="+mn-lt"/>
                          <a:cs typeface="Calibri" panose="020F0502020204030204" pitchFamily="34" charset="0"/>
                        </a:rPr>
                        <a:t> $</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r h="3431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baseline="0" dirty="0">
                          <a:effectLst/>
                          <a:latin typeface="+mn-lt"/>
                        </a:rPr>
                        <a:t>  </a:t>
                      </a:r>
                      <a:r>
                        <a:rPr lang="en-CA" sz="1400" u="none" strike="noStrike" dirty="0">
                          <a:effectLst/>
                          <a:latin typeface="+mn-lt"/>
                        </a:rPr>
                        <a:t>67</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baseline="0" dirty="0">
                          <a:effectLst/>
                          <a:latin typeface="+mn-lt"/>
                        </a:rPr>
                        <a:t>    228 800</a:t>
                      </a:r>
                      <a:r>
                        <a:rPr lang="en-CA" sz="1400" u="none" strike="noStrike" dirty="0">
                          <a:effectLst/>
                          <a:latin typeface="+mn-lt"/>
                        </a:rPr>
                        <a:t>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20520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32,82 $</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31829597"/>
              </p:ext>
            </p:extLst>
          </p:nvPr>
        </p:nvGraphicFramePr>
        <p:xfrm>
          <a:off x="6331708" y="1893600"/>
          <a:ext cx="4354961" cy="322327"/>
        </p:xfrm>
        <a:graphic>
          <a:graphicData uri="http://schemas.openxmlformats.org/drawingml/2006/table">
            <a:tbl>
              <a:tblPr/>
              <a:tblGrid>
                <a:gridCol w="2398134">
                  <a:extLst>
                    <a:ext uri="{9D8B030D-6E8A-4147-A177-3AD203B41FA5}">
                      <a16:colId xmlns:a16="http://schemas.microsoft.com/office/drawing/2014/main" val="20000"/>
                    </a:ext>
                  </a:extLst>
                </a:gridCol>
                <a:gridCol w="1956827">
                  <a:extLst>
                    <a:ext uri="{9D8B030D-6E8A-4147-A177-3AD203B41FA5}">
                      <a16:colId xmlns:a16="http://schemas.microsoft.com/office/drawing/2014/main" val="20001"/>
                    </a:ext>
                  </a:extLst>
                </a:gridCol>
              </a:tblGrid>
              <a:tr h="3223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400" b="0" u="none" strike="noStrike" dirty="0">
                          <a:latin typeface="+mn-lt"/>
                          <a:cs typeface="Calibri" panose="020F0502020204030204" pitchFamily="34" charset="0"/>
                        </a:rPr>
                        <a:t>  ex.: salaire =   142 982 $</a:t>
                      </a:r>
                    </a:p>
                  </a:txBody>
                  <a:tcPr marL="7145" marR="7145" marT="714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b="0" i="0" u="none" strike="noStrike" dirty="0">
                          <a:latin typeface="+mn-lt"/>
                          <a:cs typeface="Calibri" panose="020F0502020204030204" pitchFamily="34" charset="0"/>
                        </a:rPr>
                        <a:t>   PSD</a:t>
                      </a:r>
                      <a:r>
                        <a:rPr lang="fr-CA" sz="1400" b="0" i="0" u="none" strike="noStrike" baseline="0" dirty="0">
                          <a:latin typeface="+mn-lt"/>
                          <a:cs typeface="Calibri" panose="020F0502020204030204" pitchFamily="34" charset="0"/>
                        </a:rPr>
                        <a:t> = </a:t>
                      </a:r>
                      <a:r>
                        <a:rPr lang="fr-CA" sz="1400" b="0" u="none" strike="noStrike" dirty="0">
                          <a:latin typeface="+mn-lt"/>
                          <a:cs typeface="Calibri" panose="020F0502020204030204" pitchFamily="34" charset="0"/>
                        </a:rPr>
                        <a:t>286 000 $</a:t>
                      </a:r>
                    </a:p>
                  </a:txBody>
                  <a:tcPr marL="7145" marR="7145" marT="714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11" name="Pentagon 10"/>
          <p:cNvSpPr/>
          <p:nvPr/>
        </p:nvSpPr>
        <p:spPr>
          <a:xfrm>
            <a:off x="1277100" y="3211200"/>
            <a:ext cx="4845600" cy="324000"/>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en-US" sz="1400" kern="0" dirty="0">
                <a:solidFill>
                  <a:schemeClr val="bg1">
                    <a:lumMod val="95000"/>
                  </a:schemeClr>
                </a:solidFill>
              </a:rPr>
              <a:t>  </a:t>
            </a:r>
            <a:r>
              <a:rPr lang="fr-FR" sz="1400" kern="0" dirty="0">
                <a:solidFill>
                  <a:schemeClr val="bg1">
                    <a:lumMod val="95000"/>
                  </a:schemeClr>
                </a:solidFill>
              </a:rPr>
              <a:t> Tranche de 10 000 $ gratuite à 65 ans</a:t>
            </a:r>
            <a:endParaRPr lang="en-CA" sz="1400" kern="0" dirty="0">
              <a:solidFill>
                <a:schemeClr val="bg1">
                  <a:lumMod val="95000"/>
                </a:schemeClr>
              </a:solidFill>
            </a:endParaRPr>
          </a:p>
        </p:txBody>
      </p:sp>
      <p:sp>
        <p:nvSpPr>
          <p:cNvPr id="12" name="Pentagon 11"/>
          <p:cNvSpPr/>
          <p:nvPr/>
        </p:nvSpPr>
        <p:spPr>
          <a:xfrm>
            <a:off x="1276350" y="3686400"/>
            <a:ext cx="4882350" cy="324000"/>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en-CA" sz="1400" kern="0" dirty="0">
                <a:solidFill>
                  <a:schemeClr val="bg1">
                    <a:lumMod val="95000"/>
                  </a:schemeClr>
                </a:solidFill>
              </a:rPr>
              <a:t>  </a:t>
            </a:r>
            <a:r>
              <a:rPr lang="fr-FR" sz="1400" kern="0" dirty="0">
                <a:solidFill>
                  <a:schemeClr val="bg1">
                    <a:lumMod val="95000"/>
                  </a:schemeClr>
                </a:solidFill>
              </a:rPr>
              <a:t> Réduction de 10 % par année à compter de 66 ans</a:t>
            </a:r>
            <a:endParaRPr lang="en-CA" sz="1400" kern="0" dirty="0">
              <a:solidFill>
                <a:schemeClr val="bg1">
                  <a:lumMod val="95000"/>
                </a:schemeClr>
              </a:solidFill>
            </a:endParaRPr>
          </a:p>
        </p:txBody>
      </p:sp>
      <p:sp>
        <p:nvSpPr>
          <p:cNvPr id="13" name="Pentagon 12"/>
          <p:cNvSpPr/>
          <p:nvPr/>
        </p:nvSpPr>
        <p:spPr>
          <a:xfrm>
            <a:off x="1277100" y="2746800"/>
            <a:ext cx="4881600" cy="324000"/>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en-CA" sz="1400" kern="0" dirty="0">
                <a:solidFill>
                  <a:schemeClr val="bg1">
                    <a:lumMod val="95000"/>
                  </a:schemeClr>
                </a:solidFill>
              </a:rPr>
              <a:t>  </a:t>
            </a:r>
            <a:r>
              <a:rPr lang="fr-FR" sz="1400" kern="0" dirty="0">
                <a:solidFill>
                  <a:schemeClr val="bg1">
                    <a:lumMod val="95000"/>
                  </a:schemeClr>
                </a:solidFill>
              </a:rPr>
              <a:t> 15 ¢ par mois par tranche de 1 000 $</a:t>
            </a:r>
            <a:endParaRPr lang="en-CA" sz="1400" kern="0" dirty="0">
              <a:solidFill>
                <a:schemeClr val="bg1">
                  <a:lumMod val="95000"/>
                </a:schemeClr>
              </a:solidFill>
            </a:endParaRPr>
          </a:p>
        </p:txBody>
      </p:sp>
      <p:sp>
        <p:nvSpPr>
          <p:cNvPr id="14" name="Pentagon 13"/>
          <p:cNvSpPr/>
          <p:nvPr/>
        </p:nvSpPr>
        <p:spPr>
          <a:xfrm>
            <a:off x="1277100" y="1893102"/>
            <a:ext cx="4881600" cy="322327"/>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en-CA" sz="1400" kern="0" dirty="0">
                <a:solidFill>
                  <a:schemeClr val="bg1">
                    <a:lumMod val="95000"/>
                  </a:schemeClr>
                </a:solidFill>
              </a:rPr>
              <a:t> </a:t>
            </a:r>
            <a:r>
              <a:rPr lang="fr-CA" sz="1400" dirty="0">
                <a:solidFill>
                  <a:schemeClr val="bg1">
                    <a:lumMod val="95000"/>
                  </a:schemeClr>
                </a:solidFill>
              </a:rPr>
              <a:t>Salaire annuel ouvrant droit à pension × 2 </a:t>
            </a:r>
            <a:r>
              <a:rPr lang="fr-CA" sz="1000" dirty="0">
                <a:solidFill>
                  <a:schemeClr val="bg1">
                    <a:lumMod val="95000"/>
                  </a:schemeClr>
                </a:solidFill>
              </a:rPr>
              <a:t>(arrondi)</a:t>
            </a:r>
            <a:endParaRPr lang="en-CA" sz="1400" kern="0" dirty="0">
              <a:solidFill>
                <a:schemeClr val="bg1">
                  <a:lumMod val="95000"/>
                </a:schemeClr>
              </a:solidFill>
            </a:endParaRPr>
          </a:p>
        </p:txBody>
      </p:sp>
      <p:sp>
        <p:nvSpPr>
          <p:cNvPr id="15" name="Pentagon 14"/>
          <p:cNvSpPr/>
          <p:nvPr/>
        </p:nvSpPr>
        <p:spPr>
          <a:xfrm>
            <a:off x="1277100" y="5490000"/>
            <a:ext cx="4881600" cy="324000"/>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en-US" sz="1400" kern="0" dirty="0">
                <a:solidFill>
                  <a:schemeClr val="bg1">
                    <a:lumMod val="95000"/>
                  </a:schemeClr>
                </a:solidFill>
              </a:rPr>
              <a:t>  </a:t>
            </a:r>
            <a:r>
              <a:rPr lang="fr-CA" sz="1400" kern="0" dirty="0">
                <a:solidFill>
                  <a:schemeClr val="bg1">
                    <a:lumMod val="95000"/>
                  </a:schemeClr>
                </a:solidFill>
              </a:rPr>
              <a:t>Jusqu’au</a:t>
            </a:r>
            <a:r>
              <a:rPr lang="en-US" sz="1400" kern="0" dirty="0">
                <a:solidFill>
                  <a:schemeClr val="bg1">
                    <a:lumMod val="95000"/>
                  </a:schemeClr>
                </a:solidFill>
              </a:rPr>
              <a:t> montant acquitté</a:t>
            </a:r>
            <a:endParaRPr lang="en-CA" sz="1400" kern="0" dirty="0">
              <a:solidFill>
                <a:schemeClr val="bg1">
                  <a:lumMod val="95000"/>
                </a:schemeClr>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240499011"/>
              </p:ext>
            </p:extLst>
          </p:nvPr>
        </p:nvGraphicFramePr>
        <p:xfrm>
          <a:off x="6331500" y="2746251"/>
          <a:ext cx="4354961" cy="324638"/>
        </p:xfrm>
        <a:graphic>
          <a:graphicData uri="http://schemas.openxmlformats.org/drawingml/2006/table">
            <a:tbl>
              <a:tblPr/>
              <a:tblGrid>
                <a:gridCol w="1159311">
                  <a:extLst>
                    <a:ext uri="{9D8B030D-6E8A-4147-A177-3AD203B41FA5}">
                      <a16:colId xmlns:a16="http://schemas.microsoft.com/office/drawing/2014/main" val="20000"/>
                    </a:ext>
                  </a:extLst>
                </a:gridCol>
                <a:gridCol w="1253226">
                  <a:extLst>
                    <a:ext uri="{9D8B030D-6E8A-4147-A177-3AD203B41FA5}">
                      <a16:colId xmlns:a16="http://schemas.microsoft.com/office/drawing/2014/main" val="20001"/>
                    </a:ext>
                  </a:extLst>
                </a:gridCol>
                <a:gridCol w="1942424">
                  <a:extLst>
                    <a:ext uri="{9D8B030D-6E8A-4147-A177-3AD203B41FA5}">
                      <a16:colId xmlns:a16="http://schemas.microsoft.com/office/drawing/2014/main" val="20002"/>
                    </a:ext>
                  </a:extLst>
                </a:gridCol>
              </a:tblGrid>
              <a:tr h="3246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Avant 65</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286 000 $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42,90 </a:t>
                      </a:r>
                      <a:r>
                        <a:rPr lang="en-US" sz="1400" b="0" i="0" u="none" strike="noStrike" dirty="0">
                          <a:effectLst/>
                          <a:latin typeface="+mn-lt"/>
                          <a:cs typeface="Calibri" panose="020F0502020204030204" pitchFamily="34" charset="0"/>
                        </a:rPr>
                        <a:t>$</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58494349"/>
              </p:ext>
            </p:extLst>
          </p:nvPr>
        </p:nvGraphicFramePr>
        <p:xfrm>
          <a:off x="6331499" y="5489337"/>
          <a:ext cx="4354959" cy="322326"/>
        </p:xfrm>
        <a:graphic>
          <a:graphicData uri="http://schemas.openxmlformats.org/drawingml/2006/table">
            <a:tbl>
              <a:tblPr/>
              <a:tblGrid>
                <a:gridCol w="1176862">
                  <a:extLst>
                    <a:ext uri="{9D8B030D-6E8A-4147-A177-3AD203B41FA5}">
                      <a16:colId xmlns:a16="http://schemas.microsoft.com/office/drawing/2014/main" val="20000"/>
                    </a:ext>
                  </a:extLst>
                </a:gridCol>
                <a:gridCol w="1253513">
                  <a:extLst>
                    <a:ext uri="{9D8B030D-6E8A-4147-A177-3AD203B41FA5}">
                      <a16:colId xmlns:a16="http://schemas.microsoft.com/office/drawing/2014/main" val="20001"/>
                    </a:ext>
                  </a:extLst>
                </a:gridCol>
                <a:gridCol w="1924584">
                  <a:extLst>
                    <a:ext uri="{9D8B030D-6E8A-4147-A177-3AD203B41FA5}">
                      <a16:colId xmlns:a16="http://schemas.microsoft.com/office/drawing/2014/main" val="20002"/>
                    </a:ext>
                  </a:extLst>
                </a:gridCol>
              </a:tblGrid>
              <a:tr h="3223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75 and</a:t>
                      </a:r>
                      <a:r>
                        <a:rPr lang="en-CA" sz="1400" u="none" strike="noStrike" baseline="0" dirty="0">
                          <a:effectLst/>
                          <a:latin typeface="+mn-lt"/>
                        </a:rPr>
                        <a:t> up</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10 000 $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0,00 $</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8294035"/>
              </p:ext>
            </p:extLst>
          </p:nvPr>
        </p:nvGraphicFramePr>
        <p:xfrm>
          <a:off x="6331500" y="3209451"/>
          <a:ext cx="4354961" cy="324638"/>
        </p:xfrm>
        <a:graphic>
          <a:graphicData uri="http://schemas.openxmlformats.org/drawingml/2006/table">
            <a:tbl>
              <a:tblPr/>
              <a:tblGrid>
                <a:gridCol w="1159274">
                  <a:extLst>
                    <a:ext uri="{9D8B030D-6E8A-4147-A177-3AD203B41FA5}">
                      <a16:colId xmlns:a16="http://schemas.microsoft.com/office/drawing/2014/main" val="20000"/>
                    </a:ext>
                  </a:extLst>
                </a:gridCol>
                <a:gridCol w="1253765">
                  <a:extLst>
                    <a:ext uri="{9D8B030D-6E8A-4147-A177-3AD203B41FA5}">
                      <a16:colId xmlns:a16="http://schemas.microsoft.com/office/drawing/2014/main" val="20001"/>
                    </a:ext>
                  </a:extLst>
                </a:gridCol>
                <a:gridCol w="1941922">
                  <a:extLst>
                    <a:ext uri="{9D8B030D-6E8A-4147-A177-3AD203B41FA5}">
                      <a16:colId xmlns:a16="http://schemas.microsoft.com/office/drawing/2014/main" val="20002"/>
                    </a:ext>
                  </a:extLst>
                </a:gridCol>
              </a:tblGrid>
              <a:tr h="3246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65   </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286 000 $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41,40 </a:t>
                      </a:r>
                      <a:r>
                        <a:rPr lang="en-US" sz="1400" b="0" i="0" u="none" strike="noStrike" dirty="0">
                          <a:effectLst/>
                          <a:latin typeface="+mn-lt"/>
                          <a:cs typeface="Calibri" panose="020F0502020204030204" pitchFamily="34" charset="0"/>
                        </a:rPr>
                        <a:t>$</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85510737"/>
              </p:ext>
            </p:extLst>
          </p:nvPr>
        </p:nvGraphicFramePr>
        <p:xfrm>
          <a:off x="6331500" y="5056033"/>
          <a:ext cx="4354961" cy="324000"/>
        </p:xfrm>
        <a:graphic>
          <a:graphicData uri="http://schemas.openxmlformats.org/drawingml/2006/table">
            <a:tbl>
              <a:tblPr/>
              <a:tblGrid>
                <a:gridCol w="1176863">
                  <a:extLst>
                    <a:ext uri="{9D8B030D-6E8A-4147-A177-3AD203B41FA5}">
                      <a16:colId xmlns:a16="http://schemas.microsoft.com/office/drawing/2014/main" val="20000"/>
                    </a:ext>
                  </a:extLst>
                </a:gridCol>
                <a:gridCol w="1253513">
                  <a:extLst>
                    <a:ext uri="{9D8B030D-6E8A-4147-A177-3AD203B41FA5}">
                      <a16:colId xmlns:a16="http://schemas.microsoft.com/office/drawing/2014/main" val="20001"/>
                    </a:ext>
                  </a:extLst>
                </a:gridCol>
                <a:gridCol w="1924585">
                  <a:extLst>
                    <a:ext uri="{9D8B030D-6E8A-4147-A177-3AD203B41FA5}">
                      <a16:colId xmlns:a16="http://schemas.microsoft.com/office/drawing/2014/main" val="20002"/>
                    </a:ext>
                  </a:extLst>
                </a:gridCol>
              </a:tblGrid>
              <a:tr h="32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74</a:t>
                      </a:r>
                      <a:endParaRPr lang="en-CA" sz="1400" b="0" i="0" u="none" strike="noStrike" dirty="0">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u="none" strike="noStrike" dirty="0">
                          <a:effectLst/>
                          <a:latin typeface="+mn-lt"/>
                        </a:rPr>
                        <a:t>     28 600 $</a:t>
                      </a:r>
                      <a:endParaRPr lang="en-CA" sz="1400" b="0" i="0" u="none" strike="noStrike" dirty="0">
                        <a:solidFill>
                          <a:srgbClr val="0000FF"/>
                        </a:solidFill>
                        <a:effectLst/>
                        <a:latin typeface="+mn-lt"/>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u="none" strike="noStrike" dirty="0">
                          <a:effectLst/>
                          <a:latin typeface="+mn-lt"/>
                        </a:rPr>
                        <a:t>   2,79 $</a:t>
                      </a:r>
                      <a:endParaRPr lang="en-CA" sz="1400" b="0" i="0" u="none" strike="noStrike" dirty="0">
                        <a:effectLst/>
                        <a:latin typeface="+mn-lt"/>
                        <a:cs typeface="Calibri" panose="020F0502020204030204" pitchFamily="34" charset="0"/>
                      </a:endParaRP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21" name="Striped Right Arrow 20"/>
          <p:cNvSpPr/>
          <p:nvPr/>
        </p:nvSpPr>
        <p:spPr>
          <a:xfrm rot="5400000">
            <a:off x="6764824" y="4392331"/>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sp>
        <p:nvSpPr>
          <p:cNvPr id="22" name="Striped Right Arrow 21"/>
          <p:cNvSpPr/>
          <p:nvPr/>
        </p:nvSpPr>
        <p:spPr>
          <a:xfrm rot="5400000">
            <a:off x="7932604" y="4392332"/>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sp>
        <p:nvSpPr>
          <p:cNvPr id="23" name="Striped Right Arrow 22"/>
          <p:cNvSpPr/>
          <p:nvPr/>
        </p:nvSpPr>
        <p:spPr>
          <a:xfrm rot="5400000">
            <a:off x="9097576" y="4394326"/>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sp>
        <p:nvSpPr>
          <p:cNvPr id="24" name="Rectangle 23"/>
          <p:cNvSpPr/>
          <p:nvPr/>
        </p:nvSpPr>
        <p:spPr>
          <a:xfrm>
            <a:off x="3635666" y="6160830"/>
            <a:ext cx="5629274" cy="584775"/>
          </a:xfrm>
          <a:prstGeom prst="rect">
            <a:avLst/>
          </a:prstGeom>
        </p:spPr>
        <p:txBody>
          <a:bodyPr wrap="square">
            <a:spAutoFit/>
          </a:bodyPr>
          <a:lstStyle/>
          <a:p>
            <a:r>
              <a:rPr lang="fr-FR" sz="1600" dirty="0"/>
              <a:t>*se poursuit pour les participants admissibles à la pension dans les 30 jours suivant la cessation d’emploi</a:t>
            </a:r>
          </a:p>
        </p:txBody>
      </p:sp>
      <p:graphicFrame>
        <p:nvGraphicFramePr>
          <p:cNvPr id="25" name="Table 24"/>
          <p:cNvGraphicFramePr>
            <a:graphicFrameLocks noGrp="1"/>
          </p:cNvGraphicFramePr>
          <p:nvPr>
            <p:extLst>
              <p:ext uri="{D42A27DB-BD31-4B8C-83A1-F6EECF244321}">
                <p14:modId xmlns:p14="http://schemas.microsoft.com/office/powerpoint/2010/main" val="868094971"/>
              </p:ext>
            </p:extLst>
          </p:nvPr>
        </p:nvGraphicFramePr>
        <p:xfrm>
          <a:off x="6331708" y="2314798"/>
          <a:ext cx="4354961" cy="322327"/>
        </p:xfrm>
        <a:graphic>
          <a:graphicData uri="http://schemas.openxmlformats.org/drawingml/2006/table">
            <a:tbl>
              <a:tblPr/>
              <a:tblGrid>
                <a:gridCol w="1159311">
                  <a:extLst>
                    <a:ext uri="{9D8B030D-6E8A-4147-A177-3AD203B41FA5}">
                      <a16:colId xmlns:a16="http://schemas.microsoft.com/office/drawing/2014/main" val="20000"/>
                    </a:ext>
                  </a:extLst>
                </a:gridCol>
                <a:gridCol w="1253226">
                  <a:extLst>
                    <a:ext uri="{9D8B030D-6E8A-4147-A177-3AD203B41FA5}">
                      <a16:colId xmlns:a16="http://schemas.microsoft.com/office/drawing/2014/main" val="20001"/>
                    </a:ext>
                  </a:extLst>
                </a:gridCol>
                <a:gridCol w="1942424">
                  <a:extLst>
                    <a:ext uri="{9D8B030D-6E8A-4147-A177-3AD203B41FA5}">
                      <a16:colId xmlns:a16="http://schemas.microsoft.com/office/drawing/2014/main" val="20002"/>
                    </a:ext>
                  </a:extLst>
                </a:gridCol>
              </a:tblGrid>
              <a:tr h="3223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b="0" u="none" strike="noStrike" kern="1200" dirty="0">
                          <a:solidFill>
                            <a:schemeClr val="dk1"/>
                          </a:solidFill>
                          <a:effectLst/>
                          <a:latin typeface="+mn-lt"/>
                          <a:ea typeface="+mn-ea"/>
                          <a:cs typeface="Calibri" panose="020F0502020204030204" pitchFamily="34" charset="0"/>
                        </a:rPr>
                        <a:t>  Âge</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CA" sz="1400" b="0" u="none" strike="noStrike" kern="1200" dirty="0">
                          <a:solidFill>
                            <a:schemeClr val="dk1"/>
                          </a:solidFill>
                          <a:effectLst/>
                          <a:latin typeface="+mn-lt"/>
                          <a:ea typeface="+mn-ea"/>
                          <a:cs typeface="Calibri" panose="020F0502020204030204" pitchFamily="34" charset="0"/>
                        </a:rPr>
                        <a:t>  Protection</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b="0" u="none" strike="noStrike" kern="1200" dirty="0">
                          <a:solidFill>
                            <a:schemeClr val="dk1"/>
                          </a:solidFill>
                          <a:effectLst/>
                          <a:latin typeface="+mn-lt"/>
                          <a:ea typeface="+mn-ea"/>
                          <a:cs typeface="Calibri" panose="020F0502020204030204" pitchFamily="34" charset="0"/>
                        </a:rPr>
                        <a:t>   Prime mensuelle</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26" name="Slide Number Placeholder 1">
            <a:extLst>
              <a:ext uri="{FF2B5EF4-FFF2-40B4-BE49-F238E27FC236}">
                <a16:creationId xmlns:a16="http://schemas.microsoft.com/office/drawing/2014/main" id="{D399E6CB-9BA6-43C0-AC02-96827D7FB4C9}"/>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33</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93280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77AB9-3E24-4536-A269-B4E438DF2C43}"/>
              </a:ext>
            </a:extLst>
          </p:cNvPr>
          <p:cNvSpPr>
            <a:spLocks noGrp="1"/>
          </p:cNvSpPr>
          <p:nvPr>
            <p:ph idx="1"/>
            <p:custDataLst>
              <p:tags r:id="rId1"/>
            </p:custDataLst>
          </p:nvPr>
        </p:nvSpPr>
        <p:spPr>
          <a:xfrm>
            <a:off x="1695450" y="4129418"/>
            <a:ext cx="8505825" cy="2470508"/>
          </a:xfrm>
        </p:spPr>
        <p:txBody>
          <a:bodyPr>
            <a:normAutofit/>
          </a:bodyPr>
          <a:lstStyle/>
          <a:p>
            <a:pPr marL="457200" indent="-457200">
              <a:buFont typeface="Arial" panose="020B0604020202020204" pitchFamily="34" charset="0"/>
              <a:buChar char="•"/>
            </a:pPr>
            <a:r>
              <a:rPr lang="fr-CA" sz="2000" dirty="0"/>
              <a:t>Montant non imposable.</a:t>
            </a:r>
          </a:p>
          <a:p>
            <a:pPr marL="457200" indent="-457200">
              <a:buFont typeface="Arial" panose="020B0604020202020204" pitchFamily="34" charset="0"/>
              <a:buChar char="•"/>
            </a:pPr>
            <a:r>
              <a:rPr lang="fr-CA" sz="2000" dirty="0"/>
              <a:t>Vous pouvez désigner ou modifier votre bénéficiaire à tout moment au moyen du formulaire désignation ou changement de bénéficiaire (TPSGC 2196) </a:t>
            </a:r>
          </a:p>
          <a:p>
            <a:pPr marL="457200" indent="-457200">
              <a:buFont typeface="Arial" panose="020B0604020202020204" pitchFamily="34" charset="0"/>
              <a:buChar char="•"/>
            </a:pPr>
            <a:r>
              <a:rPr lang="fr-CA" sz="2000" dirty="0"/>
              <a:t>Il est important que vous teniez à jour les coordonnées de votre bénéficiaire auprès du Centre des pensions. </a:t>
            </a:r>
            <a:endParaRPr lang="en-CA" dirty="0"/>
          </a:p>
        </p:txBody>
      </p:sp>
      <p:sp>
        <p:nvSpPr>
          <p:cNvPr id="4" name="Title 3">
            <a:extLst>
              <a:ext uri="{FF2B5EF4-FFF2-40B4-BE49-F238E27FC236}">
                <a16:creationId xmlns:a16="http://schemas.microsoft.com/office/drawing/2014/main" id="{017F2D4E-FC1D-455B-84A8-CD3B1CF9AC9C}"/>
              </a:ext>
            </a:extLst>
          </p:cNvPr>
          <p:cNvSpPr>
            <a:spLocks noGrp="1"/>
          </p:cNvSpPr>
          <p:nvPr>
            <p:ph type="title"/>
            <p:custDataLst>
              <p:tags r:id="rId2"/>
            </p:custDataLst>
          </p:nvPr>
        </p:nvSpPr>
        <p:spPr>
          <a:xfrm>
            <a:off x="417600" y="572401"/>
            <a:ext cx="4944975" cy="551550"/>
          </a:xfrm>
        </p:spPr>
        <p:txBody>
          <a:bodyPr>
            <a:normAutofit/>
          </a:bodyPr>
          <a:lstStyle/>
          <a:p>
            <a:r>
              <a:rPr lang="fr-CA" sz="2800" dirty="0">
                <a:solidFill>
                  <a:schemeClr val="accent1"/>
                </a:solidFill>
              </a:rPr>
              <a:t>PSD </a:t>
            </a:r>
            <a:r>
              <a:rPr lang="fr-CA" sz="2800" dirty="0"/>
              <a:t>-</a:t>
            </a:r>
            <a:r>
              <a:rPr lang="fr-CA" sz="2800" dirty="0">
                <a:solidFill>
                  <a:schemeClr val="accent1"/>
                </a:solidFill>
              </a:rPr>
              <a:t> </a:t>
            </a:r>
            <a:r>
              <a:rPr lang="fr-CA" sz="2800" dirty="0"/>
              <a:t>désigner un bénéficiaire</a:t>
            </a:r>
          </a:p>
        </p:txBody>
      </p:sp>
      <p:graphicFrame>
        <p:nvGraphicFramePr>
          <p:cNvPr id="5" name="Table 5">
            <a:extLst>
              <a:ext uri="{FF2B5EF4-FFF2-40B4-BE49-F238E27FC236}">
                <a16:creationId xmlns:a16="http://schemas.microsoft.com/office/drawing/2014/main" id="{076D7CEF-31DB-4759-B3D2-E36F6C121374}"/>
              </a:ext>
            </a:extLst>
          </p:cNvPr>
          <p:cNvGraphicFramePr>
            <a:graphicFrameLocks noGrp="1"/>
          </p:cNvGraphicFramePr>
          <p:nvPr>
            <p:custDataLst>
              <p:tags r:id="rId3"/>
            </p:custDataLst>
            <p:extLst>
              <p:ext uri="{D42A27DB-BD31-4B8C-83A1-F6EECF244321}">
                <p14:modId xmlns:p14="http://schemas.microsoft.com/office/powerpoint/2010/main" val="601521026"/>
              </p:ext>
            </p:extLst>
          </p:nvPr>
        </p:nvGraphicFramePr>
        <p:xfrm>
          <a:off x="1833030" y="1691181"/>
          <a:ext cx="8201025" cy="2194560"/>
        </p:xfrm>
        <a:graphic>
          <a:graphicData uri="http://schemas.openxmlformats.org/drawingml/2006/table">
            <a:tbl>
              <a:tblPr firstRow="1" bandRow="1">
                <a:tableStyleId>{5C22544A-7EE6-4342-B048-85BDC9FD1C3A}</a:tableStyleId>
              </a:tblPr>
              <a:tblGrid>
                <a:gridCol w="5563837">
                  <a:extLst>
                    <a:ext uri="{9D8B030D-6E8A-4147-A177-3AD203B41FA5}">
                      <a16:colId xmlns:a16="http://schemas.microsoft.com/office/drawing/2014/main" val="2591173917"/>
                    </a:ext>
                  </a:extLst>
                </a:gridCol>
                <a:gridCol w="2637188">
                  <a:extLst>
                    <a:ext uri="{9D8B030D-6E8A-4147-A177-3AD203B41FA5}">
                      <a16:colId xmlns:a16="http://schemas.microsoft.com/office/drawing/2014/main" val="2476035611"/>
                    </a:ext>
                  </a:extLst>
                </a:gridCol>
              </a:tblGrid>
              <a:tr h="701040">
                <a:tc>
                  <a:txBody>
                    <a:bodyPr/>
                    <a:lstStyle/>
                    <a:p>
                      <a:r>
                        <a:rPr lang="fr-CA" sz="2000" dirty="0"/>
                        <a:t>Vous pouvez désigner</a:t>
                      </a:r>
                    </a:p>
                  </a:txBody>
                  <a:tcPr/>
                </a:tc>
                <a:tc>
                  <a:txBody>
                    <a:bodyPr/>
                    <a:lstStyle/>
                    <a:p>
                      <a:r>
                        <a:rPr lang="fr-CA" sz="2000"/>
                        <a:t>En l’absence d’une désignation…</a:t>
                      </a:r>
                    </a:p>
                  </a:txBody>
                  <a:tcPr/>
                </a:tc>
                <a:extLst>
                  <a:ext uri="{0D108BD9-81ED-4DB2-BD59-A6C34878D82A}">
                    <a16:rowId xmlns:a16="http://schemas.microsoft.com/office/drawing/2014/main" val="1841268095"/>
                  </a:ext>
                </a:extLst>
              </a:tr>
              <a:tr h="396240">
                <a:tc>
                  <a:txBody>
                    <a:bodyPr/>
                    <a:lstStyle/>
                    <a:p>
                      <a:pPr marL="285750" indent="-285750">
                        <a:buFont typeface="Wingdings" panose="05000000000000000000" pitchFamily="2" charset="2"/>
                        <a:buChar char="ü"/>
                      </a:pPr>
                      <a:r>
                        <a:rPr lang="fr-CA" sz="2000" dirty="0"/>
                        <a:t>Votre succession</a:t>
                      </a:r>
                    </a:p>
                  </a:txBody>
                  <a:tcPr/>
                </a:tc>
                <a:tc rowSpan="3">
                  <a:txBody>
                    <a:bodyPr/>
                    <a:lstStyle/>
                    <a:p>
                      <a:pPr algn="ctr"/>
                      <a:r>
                        <a:rPr lang="fr-CA" sz="2000" dirty="0"/>
                        <a:t>Votre succession</a:t>
                      </a:r>
                    </a:p>
                  </a:txBody>
                  <a:tcPr anchor="ctr"/>
                </a:tc>
                <a:extLst>
                  <a:ext uri="{0D108BD9-81ED-4DB2-BD59-A6C34878D82A}">
                    <a16:rowId xmlns:a16="http://schemas.microsoft.com/office/drawing/2014/main" val="4040704097"/>
                  </a:ext>
                </a:extLst>
              </a:tr>
              <a:tr h="396240">
                <a:tc>
                  <a:txBody>
                    <a:bodyPr/>
                    <a:lstStyle/>
                    <a:p>
                      <a:pPr marL="285750" indent="-285750">
                        <a:buFont typeface="Wingdings" panose="05000000000000000000" pitchFamily="2" charset="2"/>
                        <a:buChar char="ü"/>
                      </a:pPr>
                      <a:r>
                        <a:rPr lang="fr-CA" sz="2000" dirty="0"/>
                        <a:t>Une personne de 18 ans ou plus</a:t>
                      </a:r>
                    </a:p>
                  </a:txBody>
                  <a:tcPr/>
                </a:tc>
                <a:tc vMerge="1">
                  <a:txBody>
                    <a:bodyPr/>
                    <a:lstStyle/>
                    <a:p>
                      <a:endParaRPr lang="en-CA" dirty="0"/>
                    </a:p>
                  </a:txBody>
                  <a:tcPr/>
                </a:tc>
                <a:extLst>
                  <a:ext uri="{0D108BD9-81ED-4DB2-BD59-A6C34878D82A}">
                    <a16:rowId xmlns:a16="http://schemas.microsoft.com/office/drawing/2014/main" val="511371719"/>
                  </a:ext>
                </a:extLst>
              </a:tr>
              <a:tr h="701040">
                <a:tc>
                  <a:txBody>
                    <a:bodyPr/>
                    <a:lstStyle/>
                    <a:p>
                      <a:pPr marL="285750" indent="-285750">
                        <a:buFont typeface="Wingdings" panose="05000000000000000000" pitchFamily="2" charset="2"/>
                        <a:buChar char="ü"/>
                      </a:pPr>
                      <a:r>
                        <a:rPr lang="fr-CA" sz="2000" dirty="0"/>
                        <a:t>Organisme de bienfaisance ou religieux, ou établissement d’enseignement</a:t>
                      </a:r>
                    </a:p>
                  </a:txBody>
                  <a:tcPr/>
                </a:tc>
                <a:tc vMerge="1">
                  <a:txBody>
                    <a:bodyPr/>
                    <a:lstStyle/>
                    <a:p>
                      <a:endParaRPr lang="en-CA" dirty="0"/>
                    </a:p>
                  </a:txBody>
                  <a:tcPr/>
                </a:tc>
                <a:extLst>
                  <a:ext uri="{0D108BD9-81ED-4DB2-BD59-A6C34878D82A}">
                    <a16:rowId xmlns:a16="http://schemas.microsoft.com/office/drawing/2014/main" val="2907592588"/>
                  </a:ext>
                </a:extLst>
              </a:tr>
            </a:tbl>
          </a:graphicData>
        </a:graphic>
      </p:graphicFrame>
      <p:sp>
        <p:nvSpPr>
          <p:cNvPr id="6" name="Slide Number Placeholder 1">
            <a:extLst>
              <a:ext uri="{FF2B5EF4-FFF2-40B4-BE49-F238E27FC236}">
                <a16:creationId xmlns:a16="http://schemas.microsoft.com/office/drawing/2014/main" id="{D237F897-CAEC-4515-9756-E70F3F66C6BB}"/>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34</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750193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9B95F-25E6-4E62-8659-165C72F800A7}"/>
              </a:ext>
            </a:extLst>
          </p:cNvPr>
          <p:cNvSpPr>
            <a:spLocks noGrp="1"/>
          </p:cNvSpPr>
          <p:nvPr>
            <p:ph idx="1"/>
            <p:custDataLst>
              <p:tags r:id="rId1"/>
            </p:custDataLst>
          </p:nvPr>
        </p:nvSpPr>
        <p:spPr>
          <a:xfrm>
            <a:off x="2435134" y="2287739"/>
            <a:ext cx="7933038" cy="3847590"/>
          </a:xfrm>
        </p:spPr>
        <p:txBody>
          <a:bodyPr>
            <a:normAutofit lnSpcReduction="10000"/>
          </a:bodyPr>
          <a:lstStyle/>
          <a:p>
            <a:pPr marL="342900" indent="-342900">
              <a:buFont typeface="Wingdings" panose="05000000000000000000" pitchFamily="2" charset="2"/>
              <a:buChar char="ü"/>
            </a:pPr>
            <a:r>
              <a:rPr lang="fr-CA" sz="2000" dirty="0">
                <a:solidFill>
                  <a:srgbClr val="333333"/>
                </a:solidFill>
              </a:rPr>
              <a:t>Assurance-vie de base</a:t>
            </a:r>
          </a:p>
          <a:p>
            <a:pPr marL="342900" indent="-342900">
              <a:buFont typeface="Wingdings" panose="05000000000000000000" pitchFamily="2" charset="2"/>
              <a:buChar char="ü"/>
            </a:pPr>
            <a:r>
              <a:rPr lang="fr-CA" sz="2000" dirty="0">
                <a:solidFill>
                  <a:srgbClr val="333333"/>
                </a:solidFill>
              </a:rPr>
              <a:t>Assurance-vie supplémentaire</a:t>
            </a:r>
          </a:p>
          <a:p>
            <a:pPr marL="342900" indent="-342900">
              <a:buFont typeface="Wingdings" panose="05000000000000000000" pitchFamily="2" charset="2"/>
              <a:buChar char="ü"/>
            </a:pPr>
            <a:r>
              <a:rPr lang="fr-CA" sz="2000" dirty="0">
                <a:solidFill>
                  <a:srgbClr val="333333"/>
                </a:solidFill>
              </a:rPr>
              <a:t>Assurance en cas de décès ou de mutilation par accident</a:t>
            </a:r>
          </a:p>
          <a:p>
            <a:pPr marL="342900" indent="-342900">
              <a:buFont typeface="Wingdings" panose="05000000000000000000" pitchFamily="2" charset="2"/>
              <a:buChar char="ü"/>
            </a:pPr>
            <a:r>
              <a:rPr lang="fr-CA" sz="2000" dirty="0">
                <a:solidFill>
                  <a:srgbClr val="333333"/>
                </a:solidFill>
                <a:latin typeface="+mj-lt"/>
                <a:ea typeface="Calibri" panose="020F0502020204030204" pitchFamily="34" charset="0"/>
              </a:rPr>
              <a:t>Assurance de personnes à charge – assurance‑vie et assurance en cas de décès ou de mutilation par accident</a:t>
            </a:r>
          </a:p>
          <a:p>
            <a:r>
              <a:rPr lang="fr-CA" sz="2000" dirty="0">
                <a:solidFill>
                  <a:srgbClr val="333333"/>
                </a:solidFill>
                <a:latin typeface="+mj-lt"/>
                <a:ea typeface="Calibri" panose="020F0502020204030204" pitchFamily="34" charset="0"/>
              </a:rPr>
              <a:t>     </a:t>
            </a:r>
            <a:r>
              <a:rPr lang="fr-CA" sz="1700" b="1" dirty="0">
                <a:solidFill>
                  <a:srgbClr val="333333"/>
                </a:solidFill>
                <a:latin typeface="+mj-lt"/>
                <a:ea typeface="Calibri" panose="020F0502020204030204" pitchFamily="34" charset="0"/>
              </a:rPr>
              <a:t>Communiquez avec le Régime : 1-819-420-6229</a:t>
            </a:r>
          </a:p>
          <a:p>
            <a:pPr lvl="1" indent="0">
              <a:buNone/>
            </a:pPr>
            <a:endParaRPr lang="en-CA" sz="1600" dirty="0">
              <a:solidFill>
                <a:srgbClr val="333333"/>
              </a:solidFill>
              <a:latin typeface="+mj-lt"/>
              <a:ea typeface="Calibri" panose="020F0502020204030204" pitchFamily="34" charset="0"/>
            </a:endParaRPr>
          </a:p>
          <a:p>
            <a:r>
              <a:rPr lang="fr-CA" sz="2000" dirty="0">
                <a:latin typeface="+mj-lt"/>
                <a:ea typeface="Calibri" panose="020F0502020204030204" pitchFamily="34" charset="0"/>
              </a:rPr>
              <a:t>Droit de transformation</a:t>
            </a:r>
          </a:p>
          <a:p>
            <a:pPr marL="342900" indent="-342900">
              <a:buFont typeface="Wingdings" panose="05000000000000000000" pitchFamily="2" charset="2"/>
              <a:buChar char="Ø"/>
            </a:pPr>
            <a:r>
              <a:rPr lang="fr-CA" sz="2000" dirty="0">
                <a:latin typeface="+mj-lt"/>
                <a:ea typeface="Calibri" panose="020F0502020204030204" pitchFamily="34" charset="0"/>
              </a:rPr>
              <a:t>Doit être exercé dans les 31 jours suivant la cessation d’emploi.</a:t>
            </a:r>
          </a:p>
          <a:p>
            <a:r>
              <a:rPr lang="fr-CA" sz="1700" b="1" dirty="0">
                <a:latin typeface="+mj-lt"/>
                <a:ea typeface="Calibri" panose="020F0502020204030204" pitchFamily="34" charset="0"/>
              </a:rPr>
              <a:t>     Communiquez avec l’Industrielle Alliance : 1-800-977-2117</a:t>
            </a:r>
          </a:p>
          <a:p>
            <a:endParaRPr lang="en-CA" dirty="0"/>
          </a:p>
        </p:txBody>
      </p:sp>
      <p:sp>
        <p:nvSpPr>
          <p:cNvPr id="4" name="Title 3">
            <a:extLst>
              <a:ext uri="{FF2B5EF4-FFF2-40B4-BE49-F238E27FC236}">
                <a16:creationId xmlns:a16="http://schemas.microsoft.com/office/drawing/2014/main" id="{F4DD8424-1D66-43E5-BF85-FE678285C799}"/>
              </a:ext>
            </a:extLst>
          </p:cNvPr>
          <p:cNvSpPr>
            <a:spLocks noGrp="1"/>
          </p:cNvSpPr>
          <p:nvPr>
            <p:ph type="title"/>
            <p:custDataLst>
              <p:tags r:id="rId2"/>
            </p:custDataLst>
          </p:nvPr>
        </p:nvSpPr>
        <p:spPr>
          <a:xfrm>
            <a:off x="2435135" y="950400"/>
            <a:ext cx="8211819" cy="1123950"/>
          </a:xfrm>
        </p:spPr>
        <p:txBody>
          <a:bodyPr>
            <a:normAutofit/>
          </a:bodyPr>
          <a:lstStyle/>
          <a:p>
            <a:r>
              <a:rPr lang="fr-CA" sz="2800" dirty="0">
                <a:solidFill>
                  <a:schemeClr val="accent1"/>
                </a:solidFill>
              </a:rPr>
              <a:t>régime d’assurance pour les cadres de gestion de la fonction publique</a:t>
            </a:r>
          </a:p>
        </p:txBody>
      </p:sp>
      <p:sp>
        <p:nvSpPr>
          <p:cNvPr id="5" name="Slide Number Placeholder 1">
            <a:extLst>
              <a:ext uri="{FF2B5EF4-FFF2-40B4-BE49-F238E27FC236}">
                <a16:creationId xmlns:a16="http://schemas.microsoft.com/office/drawing/2014/main" id="{2D1E854E-3530-48DA-9C3F-4BE0E26ACCF9}"/>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35</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478493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17600" y="572400"/>
            <a:ext cx="8684270" cy="1052596"/>
          </a:xfrm>
          <a:prstGeom prst="rect">
            <a:avLst/>
          </a:prstGeom>
        </p:spPr>
        <p:txBody>
          <a:bodyPr vert="horz" wrap="square" lIns="68580" tIns="0" rIns="6858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a:spcBef>
                <a:spcPts val="0"/>
              </a:spcBef>
            </a:pPr>
            <a:r>
              <a:rPr lang="en-US" sz="2800" dirty="0">
                <a:solidFill>
                  <a:schemeClr val="accent1"/>
                </a:solidFill>
                <a:latin typeface="Century Gothic" panose="020B0502020202020204" pitchFamily="34" charset="0"/>
              </a:rPr>
              <a:t>Régime </a:t>
            </a:r>
            <a:r>
              <a:rPr lang="en-US" sz="2800" dirty="0" err="1">
                <a:solidFill>
                  <a:schemeClr val="accent1"/>
                </a:solidFill>
                <a:latin typeface="Century Gothic" panose="020B0502020202020204" pitchFamily="34" charset="0"/>
              </a:rPr>
              <a:t>d’assurance</a:t>
            </a:r>
            <a:r>
              <a:rPr lang="en-US" sz="2800" dirty="0">
                <a:solidFill>
                  <a:schemeClr val="accent1"/>
                </a:solidFill>
                <a:latin typeface="Century Gothic" panose="020B0502020202020204" pitchFamily="34" charset="0"/>
              </a:rPr>
              <a:t>-vie à la Retraite (RAVR)</a:t>
            </a:r>
            <a:br>
              <a:rPr lang="en-US" sz="3600" dirty="0">
                <a:solidFill>
                  <a:schemeClr val="accent1"/>
                </a:solidFill>
                <a:latin typeface="Century Gothic" panose="020B0502020202020204" pitchFamily="34" charset="0"/>
              </a:rPr>
            </a:br>
            <a:r>
              <a:rPr lang="fr-CA" sz="2400" b="0" dirty="0"/>
              <a:t>(pour les membres du groupe EX qui ont droit à une pension continue immédiate au moment de leur départ à la retraite)</a:t>
            </a:r>
            <a:endParaRPr lang="en-US" sz="2400" cap="none" dirty="0">
              <a:solidFill>
                <a:srgbClr val="003399"/>
              </a:solidFill>
              <a:latin typeface="Century Gothic" panose="020B0502020202020204" pitchFamily="34" charset="0"/>
              <a:cs typeface="Arial" charset="0"/>
            </a:endParaRPr>
          </a:p>
        </p:txBody>
      </p:sp>
      <p:sp>
        <p:nvSpPr>
          <p:cNvPr id="24" name="Rectangle 23"/>
          <p:cNvSpPr/>
          <p:nvPr/>
        </p:nvSpPr>
        <p:spPr>
          <a:xfrm>
            <a:off x="2808120" y="6127005"/>
            <a:ext cx="7284366" cy="307777"/>
          </a:xfrm>
          <a:prstGeom prst="rect">
            <a:avLst/>
          </a:prstGeom>
        </p:spPr>
        <p:txBody>
          <a:bodyPr wrap="none">
            <a:spAutoFit/>
          </a:bodyPr>
          <a:lstStyle/>
          <a:p>
            <a:r>
              <a:rPr lang="fr-CA" sz="1400" dirty="0"/>
              <a:t>Les primes, qui sont payées par l’ancien employeur, sont un avantage imposable.</a:t>
            </a:r>
          </a:p>
        </p:txBody>
      </p:sp>
      <p:graphicFrame>
        <p:nvGraphicFramePr>
          <p:cNvPr id="18" name="Table 17">
            <a:extLst>
              <a:ext uri="{FF2B5EF4-FFF2-40B4-BE49-F238E27FC236}">
                <a16:creationId xmlns:a16="http://schemas.microsoft.com/office/drawing/2014/main" id="{425A5984-464F-45C9-8F7D-ECB5B7FBF296}"/>
              </a:ext>
            </a:extLst>
          </p:cNvPr>
          <p:cNvGraphicFramePr>
            <a:graphicFrameLocks noGrp="1"/>
          </p:cNvGraphicFramePr>
          <p:nvPr>
            <p:extLst>
              <p:ext uri="{D42A27DB-BD31-4B8C-83A1-F6EECF244321}">
                <p14:modId xmlns:p14="http://schemas.microsoft.com/office/powerpoint/2010/main" val="3890234030"/>
              </p:ext>
            </p:extLst>
          </p:nvPr>
        </p:nvGraphicFramePr>
        <p:xfrm>
          <a:off x="5760001" y="3935929"/>
          <a:ext cx="4354960" cy="686248"/>
        </p:xfrm>
        <a:graphic>
          <a:graphicData uri="http://schemas.openxmlformats.org/drawingml/2006/table">
            <a:tbl>
              <a:tblPr/>
              <a:tblGrid>
                <a:gridCol w="1160893">
                  <a:extLst>
                    <a:ext uri="{9D8B030D-6E8A-4147-A177-3AD203B41FA5}">
                      <a16:colId xmlns:a16="http://schemas.microsoft.com/office/drawing/2014/main" val="20000"/>
                    </a:ext>
                  </a:extLst>
                </a:gridCol>
                <a:gridCol w="1259811">
                  <a:extLst>
                    <a:ext uri="{9D8B030D-6E8A-4147-A177-3AD203B41FA5}">
                      <a16:colId xmlns:a16="http://schemas.microsoft.com/office/drawing/2014/main" val="20001"/>
                    </a:ext>
                  </a:extLst>
                </a:gridCol>
                <a:gridCol w="1934256">
                  <a:extLst>
                    <a:ext uri="{9D8B030D-6E8A-4147-A177-3AD203B41FA5}">
                      <a16:colId xmlns:a16="http://schemas.microsoft.com/office/drawing/2014/main" val="20002"/>
                    </a:ext>
                  </a:extLst>
                </a:gridCol>
              </a:tblGrid>
              <a:tr h="3431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dirty="0">
                          <a:latin typeface="+mn-lt"/>
                        </a:rPr>
                        <a:t> 3</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baseline="0" dirty="0">
                          <a:latin typeface="+mn-lt"/>
                        </a:rPr>
                        <a:t>     </a:t>
                      </a:r>
                      <a:r>
                        <a:rPr lang="fr-CA" sz="1400" u="none" strike="noStrike" dirty="0">
                          <a:latin typeface="+mn-lt"/>
                        </a:rPr>
                        <a:t>71 500 $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gratuit</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r h="3431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baseline="0" dirty="0">
                          <a:latin typeface="+mn-lt"/>
                        </a:rPr>
                        <a:t> 4</a:t>
                      </a:r>
                    </a:p>
                  </a:txBody>
                  <a:tcPr marL="7144" marR="7144" marT="7144"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baseline="0" dirty="0">
                          <a:latin typeface="+mn-lt"/>
                        </a:rPr>
                        <a:t>     </a:t>
                      </a:r>
                      <a:r>
                        <a:rPr lang="fr-CA" sz="1400" u="none" strike="noStrike" dirty="0">
                          <a:latin typeface="+mn-lt"/>
                        </a:rPr>
                        <a:t>35 750 $</a:t>
                      </a:r>
                    </a:p>
                  </a:txBody>
                  <a:tcPr marL="7144" marR="7144" marT="7144"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20520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gratuit</a:t>
                      </a:r>
                    </a:p>
                  </a:txBody>
                  <a:tcPr marL="7144" marR="7144" marT="7144"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1"/>
                  </a:ext>
                </a:extLst>
              </a:tr>
            </a:tbl>
          </a:graphicData>
        </a:graphic>
      </p:graphicFrame>
      <p:graphicFrame>
        <p:nvGraphicFramePr>
          <p:cNvPr id="27" name="Table 26">
            <a:extLst>
              <a:ext uri="{FF2B5EF4-FFF2-40B4-BE49-F238E27FC236}">
                <a16:creationId xmlns:a16="http://schemas.microsoft.com/office/drawing/2014/main" id="{8134BE6B-E9F7-4940-8E93-68358D05DC65}"/>
              </a:ext>
            </a:extLst>
          </p:cNvPr>
          <p:cNvGraphicFramePr>
            <a:graphicFrameLocks noGrp="1"/>
          </p:cNvGraphicFramePr>
          <p:nvPr>
            <p:extLst>
              <p:ext uri="{D42A27DB-BD31-4B8C-83A1-F6EECF244321}">
                <p14:modId xmlns:p14="http://schemas.microsoft.com/office/powerpoint/2010/main" val="2299240094"/>
              </p:ext>
            </p:extLst>
          </p:nvPr>
        </p:nvGraphicFramePr>
        <p:xfrm>
          <a:off x="5760208" y="2163108"/>
          <a:ext cx="4354961" cy="322327"/>
        </p:xfrm>
        <a:graphic>
          <a:graphicData uri="http://schemas.openxmlformats.org/drawingml/2006/table">
            <a:tbl>
              <a:tblPr/>
              <a:tblGrid>
                <a:gridCol w="2398134">
                  <a:extLst>
                    <a:ext uri="{9D8B030D-6E8A-4147-A177-3AD203B41FA5}">
                      <a16:colId xmlns:a16="http://schemas.microsoft.com/office/drawing/2014/main" val="20000"/>
                    </a:ext>
                  </a:extLst>
                </a:gridCol>
                <a:gridCol w="1956827">
                  <a:extLst>
                    <a:ext uri="{9D8B030D-6E8A-4147-A177-3AD203B41FA5}">
                      <a16:colId xmlns:a16="http://schemas.microsoft.com/office/drawing/2014/main" val="20001"/>
                    </a:ext>
                  </a:extLst>
                </a:gridCol>
              </a:tblGrid>
              <a:tr h="3223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400" b="0" u="none" strike="noStrike" dirty="0">
                          <a:effectLst/>
                          <a:latin typeface="+mn-lt"/>
                          <a:cs typeface="Calibri" panose="020F0502020204030204" pitchFamily="34" charset="0"/>
                        </a:rPr>
                        <a:t>  </a:t>
                      </a:r>
                      <a:r>
                        <a:rPr lang="fr-CA" sz="1400" b="0" u="none" strike="noStrike" dirty="0">
                          <a:latin typeface="+mn-lt"/>
                          <a:cs typeface="Calibri" panose="020F0502020204030204" pitchFamily="34" charset="0"/>
                        </a:rPr>
                        <a:t>ex. salaire =    142 982 $</a:t>
                      </a:r>
                      <a:endParaRPr lang="en-CA" sz="1400" b="0" i="0" u="none" strike="noStrike" dirty="0">
                        <a:effectLst/>
                        <a:latin typeface="+mn-lt"/>
                        <a:cs typeface="Calibri" panose="020F0502020204030204" pitchFamily="34" charset="0"/>
                      </a:endParaRPr>
                    </a:p>
                  </a:txBody>
                  <a:tcPr marL="7145" marR="7145" marT="714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effectLst/>
                          <a:latin typeface="+mn-lt"/>
                          <a:cs typeface="Calibri" panose="020F0502020204030204" pitchFamily="34" charset="0"/>
                        </a:rPr>
                        <a:t>   </a:t>
                      </a:r>
                      <a:r>
                        <a:rPr lang="fr-CA" sz="1400" b="0" i="0" u="none" strike="noStrike" dirty="0">
                          <a:latin typeface="+mn-lt"/>
                          <a:cs typeface="Calibri" panose="020F0502020204030204" pitchFamily="34" charset="0"/>
                        </a:rPr>
                        <a:t>RAVR</a:t>
                      </a:r>
                      <a:r>
                        <a:rPr lang="fr-CA" sz="1400" b="0" i="0" u="none" strike="noStrike" baseline="0" dirty="0">
                          <a:latin typeface="+mn-lt"/>
                          <a:cs typeface="Calibri" panose="020F0502020204030204" pitchFamily="34" charset="0"/>
                        </a:rPr>
                        <a:t> = 143 000</a:t>
                      </a:r>
                      <a:r>
                        <a:rPr lang="fr-CA" sz="1400" b="0" u="none" strike="noStrike" dirty="0">
                          <a:latin typeface="+mn-lt"/>
                          <a:cs typeface="Calibri" panose="020F0502020204030204" pitchFamily="34" charset="0"/>
                        </a:rPr>
                        <a:t> $</a:t>
                      </a:r>
                      <a:endParaRPr lang="en-CA" sz="1400" b="0" i="0" u="none" strike="noStrike" dirty="0">
                        <a:effectLst/>
                        <a:latin typeface="+mn-lt"/>
                        <a:cs typeface="Calibri" panose="020F0502020204030204" pitchFamily="34" charset="0"/>
                      </a:endParaRPr>
                    </a:p>
                  </a:txBody>
                  <a:tcPr marL="7145" marR="7145" marT="714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28" name="Pentagon 10">
            <a:extLst>
              <a:ext uri="{FF2B5EF4-FFF2-40B4-BE49-F238E27FC236}">
                <a16:creationId xmlns:a16="http://schemas.microsoft.com/office/drawing/2014/main" id="{6DE5E3E4-1832-44EA-8A36-E57DE7FD4357}"/>
              </a:ext>
            </a:extLst>
          </p:cNvPr>
          <p:cNvSpPr/>
          <p:nvPr/>
        </p:nvSpPr>
        <p:spPr>
          <a:xfrm>
            <a:off x="1095375" y="3433083"/>
            <a:ext cx="4493439" cy="475200"/>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r>
              <a:rPr lang="fr-CA" sz="1400" dirty="0">
                <a:solidFill>
                  <a:schemeClr val="bg1">
                    <a:lumMod val="95000"/>
                  </a:schemeClr>
                </a:solidFill>
              </a:rPr>
              <a:t>Réduction de 25 % par année après la 1</a:t>
            </a:r>
            <a:r>
              <a:rPr lang="fr-CA" sz="1400" baseline="30000" dirty="0">
                <a:solidFill>
                  <a:schemeClr val="bg1">
                    <a:lumMod val="95000"/>
                  </a:schemeClr>
                </a:solidFill>
              </a:rPr>
              <a:t>re</a:t>
            </a:r>
            <a:r>
              <a:rPr lang="fr-CA" sz="1400" dirty="0">
                <a:solidFill>
                  <a:schemeClr val="bg1">
                    <a:lumMod val="95000"/>
                  </a:schemeClr>
                </a:solidFill>
              </a:rPr>
              <a:t> année</a:t>
            </a:r>
            <a:endParaRPr lang="en-CA" sz="1400" kern="0" dirty="0">
              <a:solidFill>
                <a:schemeClr val="bg1">
                  <a:lumMod val="95000"/>
                </a:schemeClr>
              </a:solidFill>
            </a:endParaRPr>
          </a:p>
        </p:txBody>
      </p:sp>
      <p:sp>
        <p:nvSpPr>
          <p:cNvPr id="31" name="Pentagon 13">
            <a:extLst>
              <a:ext uri="{FF2B5EF4-FFF2-40B4-BE49-F238E27FC236}">
                <a16:creationId xmlns:a16="http://schemas.microsoft.com/office/drawing/2014/main" id="{7CAD25F8-4672-4985-9224-EC673DD4EB4A}"/>
              </a:ext>
            </a:extLst>
          </p:cNvPr>
          <p:cNvSpPr/>
          <p:nvPr/>
        </p:nvSpPr>
        <p:spPr>
          <a:xfrm>
            <a:off x="1095375" y="2037485"/>
            <a:ext cx="4494719" cy="609466"/>
          </a:xfrm>
          <a:prstGeom prst="homePlate">
            <a:avLst/>
          </a:prstGeom>
          <a:solidFill>
            <a:srgbClr val="2E75B6"/>
          </a:solidFill>
          <a:ln w="12700" cap="flat" cmpd="sng" algn="ctr">
            <a:solidFill>
              <a:srgbClr val="5B9BD5">
                <a:shade val="50000"/>
              </a:srgbClr>
            </a:solidFill>
            <a:prstDash val="solid"/>
            <a:miter lim="800000"/>
          </a:ln>
          <a:effectLst/>
        </p:spPr>
        <p:txBody>
          <a:bodyPr rtlCol="0" anchor="ctr"/>
          <a:lstStyle/>
          <a:p>
            <a:pPr defTabSz="685800">
              <a:defRPr/>
            </a:pPr>
            <a:endParaRPr lang="en-CA" sz="1400" kern="0" dirty="0">
              <a:solidFill>
                <a:schemeClr val="bg1">
                  <a:lumMod val="95000"/>
                </a:schemeClr>
              </a:solidFill>
            </a:endParaRPr>
          </a:p>
          <a:p>
            <a:pPr defTabSz="685800">
              <a:defRPr/>
            </a:pPr>
            <a:r>
              <a:rPr lang="fr-CA" sz="1400" dirty="0">
                <a:solidFill>
                  <a:schemeClr val="bg1">
                    <a:lumMod val="95000"/>
                  </a:schemeClr>
                </a:solidFill>
              </a:rPr>
              <a:t>Salaire annuel ouvrant droit à pension (rajusté selon le dernier salaire reçu avant la retraite)</a:t>
            </a:r>
          </a:p>
          <a:p>
            <a:pPr defTabSz="685800">
              <a:defRPr/>
            </a:pPr>
            <a:endParaRPr lang="en-CA" sz="1400" kern="0" dirty="0">
              <a:solidFill>
                <a:schemeClr val="bg1">
                  <a:lumMod val="95000"/>
                </a:schemeClr>
              </a:solidFill>
            </a:endParaRPr>
          </a:p>
        </p:txBody>
      </p:sp>
      <p:graphicFrame>
        <p:nvGraphicFramePr>
          <p:cNvPr id="33" name="Table 32">
            <a:extLst>
              <a:ext uri="{FF2B5EF4-FFF2-40B4-BE49-F238E27FC236}">
                <a16:creationId xmlns:a16="http://schemas.microsoft.com/office/drawing/2014/main" id="{7FF0E760-83D3-4DB5-A2B1-98A560FEA841}"/>
              </a:ext>
            </a:extLst>
          </p:cNvPr>
          <p:cNvGraphicFramePr>
            <a:graphicFrameLocks noGrp="1"/>
          </p:cNvGraphicFramePr>
          <p:nvPr>
            <p:extLst>
              <p:ext uri="{D42A27DB-BD31-4B8C-83A1-F6EECF244321}">
                <p14:modId xmlns:p14="http://schemas.microsoft.com/office/powerpoint/2010/main" val="3909619976"/>
              </p:ext>
            </p:extLst>
          </p:nvPr>
        </p:nvGraphicFramePr>
        <p:xfrm>
          <a:off x="5760000" y="3015759"/>
          <a:ext cx="4354961" cy="324638"/>
        </p:xfrm>
        <a:graphic>
          <a:graphicData uri="http://schemas.openxmlformats.org/drawingml/2006/table">
            <a:tbl>
              <a:tblPr/>
              <a:tblGrid>
                <a:gridCol w="1159311">
                  <a:extLst>
                    <a:ext uri="{9D8B030D-6E8A-4147-A177-3AD203B41FA5}">
                      <a16:colId xmlns:a16="http://schemas.microsoft.com/office/drawing/2014/main" val="20000"/>
                    </a:ext>
                  </a:extLst>
                </a:gridCol>
                <a:gridCol w="1253226">
                  <a:extLst>
                    <a:ext uri="{9D8B030D-6E8A-4147-A177-3AD203B41FA5}">
                      <a16:colId xmlns:a16="http://schemas.microsoft.com/office/drawing/2014/main" val="20001"/>
                    </a:ext>
                  </a:extLst>
                </a:gridCol>
                <a:gridCol w="1942424">
                  <a:extLst>
                    <a:ext uri="{9D8B030D-6E8A-4147-A177-3AD203B41FA5}">
                      <a16:colId xmlns:a16="http://schemas.microsoft.com/office/drawing/2014/main" val="20002"/>
                    </a:ext>
                  </a:extLst>
                </a:gridCol>
              </a:tblGrid>
              <a:tr h="3246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dirty="0">
                          <a:latin typeface="+mn-lt"/>
                        </a:rPr>
                        <a:t> 1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dirty="0">
                          <a:latin typeface="+mn-lt"/>
                        </a:rPr>
                        <a:t>   143 000 $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gratuit</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35" name="Table 34">
            <a:extLst>
              <a:ext uri="{FF2B5EF4-FFF2-40B4-BE49-F238E27FC236}">
                <a16:creationId xmlns:a16="http://schemas.microsoft.com/office/drawing/2014/main" id="{B2727DA3-35DA-4B86-85C2-1E5A2AA6DC51}"/>
              </a:ext>
            </a:extLst>
          </p:cNvPr>
          <p:cNvGraphicFramePr>
            <a:graphicFrameLocks noGrp="1"/>
          </p:cNvGraphicFramePr>
          <p:nvPr>
            <p:extLst>
              <p:ext uri="{D42A27DB-BD31-4B8C-83A1-F6EECF244321}">
                <p14:modId xmlns:p14="http://schemas.microsoft.com/office/powerpoint/2010/main" val="2660520179"/>
              </p:ext>
            </p:extLst>
          </p:nvPr>
        </p:nvGraphicFramePr>
        <p:xfrm>
          <a:off x="5760000" y="3478959"/>
          <a:ext cx="4354961" cy="324638"/>
        </p:xfrm>
        <a:graphic>
          <a:graphicData uri="http://schemas.openxmlformats.org/drawingml/2006/table">
            <a:tbl>
              <a:tblPr/>
              <a:tblGrid>
                <a:gridCol w="1159274">
                  <a:extLst>
                    <a:ext uri="{9D8B030D-6E8A-4147-A177-3AD203B41FA5}">
                      <a16:colId xmlns:a16="http://schemas.microsoft.com/office/drawing/2014/main" val="20000"/>
                    </a:ext>
                  </a:extLst>
                </a:gridCol>
                <a:gridCol w="1253765">
                  <a:extLst>
                    <a:ext uri="{9D8B030D-6E8A-4147-A177-3AD203B41FA5}">
                      <a16:colId xmlns:a16="http://schemas.microsoft.com/office/drawing/2014/main" val="20001"/>
                    </a:ext>
                  </a:extLst>
                </a:gridCol>
                <a:gridCol w="1941922">
                  <a:extLst>
                    <a:ext uri="{9D8B030D-6E8A-4147-A177-3AD203B41FA5}">
                      <a16:colId xmlns:a16="http://schemas.microsoft.com/office/drawing/2014/main" val="20002"/>
                    </a:ext>
                  </a:extLst>
                </a:gridCol>
              </a:tblGrid>
              <a:tr h="3246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dirty="0">
                          <a:latin typeface="+mn-lt"/>
                        </a:rPr>
                        <a:t> 2</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dirty="0">
                          <a:latin typeface="+mn-lt"/>
                        </a:rPr>
                        <a:t>   107 250 $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gratuit</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graphicFrame>
        <p:nvGraphicFramePr>
          <p:cNvPr id="36" name="Table 35">
            <a:extLst>
              <a:ext uri="{FF2B5EF4-FFF2-40B4-BE49-F238E27FC236}">
                <a16:creationId xmlns:a16="http://schemas.microsoft.com/office/drawing/2014/main" id="{2CD268CA-C671-42F0-8D4C-6EC4DFF3C6CB}"/>
              </a:ext>
            </a:extLst>
          </p:cNvPr>
          <p:cNvGraphicFramePr>
            <a:graphicFrameLocks noGrp="1"/>
          </p:cNvGraphicFramePr>
          <p:nvPr>
            <p:extLst>
              <p:ext uri="{D42A27DB-BD31-4B8C-83A1-F6EECF244321}">
                <p14:modId xmlns:p14="http://schemas.microsoft.com/office/powerpoint/2010/main" val="1685140049"/>
              </p:ext>
            </p:extLst>
          </p:nvPr>
        </p:nvGraphicFramePr>
        <p:xfrm>
          <a:off x="5760000" y="5325541"/>
          <a:ext cx="4354961" cy="324000"/>
        </p:xfrm>
        <a:graphic>
          <a:graphicData uri="http://schemas.openxmlformats.org/drawingml/2006/table">
            <a:tbl>
              <a:tblPr/>
              <a:tblGrid>
                <a:gridCol w="1176863">
                  <a:extLst>
                    <a:ext uri="{9D8B030D-6E8A-4147-A177-3AD203B41FA5}">
                      <a16:colId xmlns:a16="http://schemas.microsoft.com/office/drawing/2014/main" val="20000"/>
                    </a:ext>
                  </a:extLst>
                </a:gridCol>
                <a:gridCol w="1253513">
                  <a:extLst>
                    <a:ext uri="{9D8B030D-6E8A-4147-A177-3AD203B41FA5}">
                      <a16:colId xmlns:a16="http://schemas.microsoft.com/office/drawing/2014/main" val="20001"/>
                    </a:ext>
                  </a:extLst>
                </a:gridCol>
                <a:gridCol w="1924585">
                  <a:extLst>
                    <a:ext uri="{9D8B030D-6E8A-4147-A177-3AD203B41FA5}">
                      <a16:colId xmlns:a16="http://schemas.microsoft.com/office/drawing/2014/main" val="20002"/>
                    </a:ext>
                  </a:extLst>
                </a:gridCol>
              </a:tblGrid>
              <a:tr h="32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dirty="0">
                          <a:latin typeface="+mn-lt"/>
                        </a:rPr>
                        <a:t>  à vie</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dirty="0">
                          <a:latin typeface="+mn-lt"/>
                        </a:rPr>
                        <a:t>     35 750 $</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gratuit</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37" name="Striped Right Arrow 20">
            <a:extLst>
              <a:ext uri="{FF2B5EF4-FFF2-40B4-BE49-F238E27FC236}">
                <a16:creationId xmlns:a16="http://schemas.microsoft.com/office/drawing/2014/main" id="{DABA3489-7B31-4D85-B156-908EED3BB26D}"/>
              </a:ext>
            </a:extLst>
          </p:cNvPr>
          <p:cNvSpPr/>
          <p:nvPr/>
        </p:nvSpPr>
        <p:spPr>
          <a:xfrm rot="5400000">
            <a:off x="6193324" y="4661839"/>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sp>
        <p:nvSpPr>
          <p:cNvPr id="38" name="Striped Right Arrow 21">
            <a:extLst>
              <a:ext uri="{FF2B5EF4-FFF2-40B4-BE49-F238E27FC236}">
                <a16:creationId xmlns:a16="http://schemas.microsoft.com/office/drawing/2014/main" id="{E1D1AB3E-4FAD-4062-A4BE-45927C26E174}"/>
              </a:ext>
            </a:extLst>
          </p:cNvPr>
          <p:cNvSpPr/>
          <p:nvPr/>
        </p:nvSpPr>
        <p:spPr>
          <a:xfrm rot="5400000">
            <a:off x="7361104" y="4661840"/>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sp>
        <p:nvSpPr>
          <p:cNvPr id="39" name="Striped Right Arrow 22">
            <a:extLst>
              <a:ext uri="{FF2B5EF4-FFF2-40B4-BE49-F238E27FC236}">
                <a16:creationId xmlns:a16="http://schemas.microsoft.com/office/drawing/2014/main" id="{7DC3E0E0-5E98-4FE3-8D26-82D6BE938113}"/>
              </a:ext>
            </a:extLst>
          </p:cNvPr>
          <p:cNvSpPr/>
          <p:nvPr/>
        </p:nvSpPr>
        <p:spPr>
          <a:xfrm rot="5400000">
            <a:off x="8526076" y="4663834"/>
            <a:ext cx="513959" cy="637628"/>
          </a:xfrm>
          <a:prstGeom prst="stripedRightArrow">
            <a:avLst/>
          </a:prstGeom>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CA" sz="1400" kern="0" dirty="0">
              <a:solidFill>
                <a:prstClr val="white"/>
              </a:solidFill>
            </a:endParaRPr>
          </a:p>
        </p:txBody>
      </p:sp>
      <p:graphicFrame>
        <p:nvGraphicFramePr>
          <p:cNvPr id="40" name="Table 39">
            <a:extLst>
              <a:ext uri="{FF2B5EF4-FFF2-40B4-BE49-F238E27FC236}">
                <a16:creationId xmlns:a16="http://schemas.microsoft.com/office/drawing/2014/main" id="{BE558677-C079-4AF2-8CF1-3EC8F256A4A8}"/>
              </a:ext>
            </a:extLst>
          </p:cNvPr>
          <p:cNvGraphicFramePr>
            <a:graphicFrameLocks noGrp="1"/>
          </p:cNvGraphicFramePr>
          <p:nvPr>
            <p:extLst>
              <p:ext uri="{D42A27DB-BD31-4B8C-83A1-F6EECF244321}">
                <p14:modId xmlns:p14="http://schemas.microsoft.com/office/powerpoint/2010/main" val="2595431395"/>
              </p:ext>
            </p:extLst>
          </p:nvPr>
        </p:nvGraphicFramePr>
        <p:xfrm>
          <a:off x="5760208" y="2584306"/>
          <a:ext cx="4354961" cy="322327"/>
        </p:xfrm>
        <a:graphic>
          <a:graphicData uri="http://schemas.openxmlformats.org/drawingml/2006/table">
            <a:tbl>
              <a:tblPr/>
              <a:tblGrid>
                <a:gridCol w="1159311">
                  <a:extLst>
                    <a:ext uri="{9D8B030D-6E8A-4147-A177-3AD203B41FA5}">
                      <a16:colId xmlns:a16="http://schemas.microsoft.com/office/drawing/2014/main" val="20000"/>
                    </a:ext>
                  </a:extLst>
                </a:gridCol>
                <a:gridCol w="1253226">
                  <a:extLst>
                    <a:ext uri="{9D8B030D-6E8A-4147-A177-3AD203B41FA5}">
                      <a16:colId xmlns:a16="http://schemas.microsoft.com/office/drawing/2014/main" val="20001"/>
                    </a:ext>
                  </a:extLst>
                </a:gridCol>
                <a:gridCol w="1942424">
                  <a:extLst>
                    <a:ext uri="{9D8B030D-6E8A-4147-A177-3AD203B41FA5}">
                      <a16:colId xmlns:a16="http://schemas.microsoft.com/office/drawing/2014/main" val="20002"/>
                    </a:ext>
                  </a:extLst>
                </a:gridCol>
              </a:tblGrid>
              <a:tr h="3223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1400" u="none" strike="noStrike" dirty="0">
                          <a:latin typeface="+mn-lt"/>
                        </a:rPr>
                        <a:t>  Année</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1400" u="none" strike="noStrike" dirty="0">
                          <a:latin typeface="+mn-lt"/>
                        </a:rPr>
                        <a:t>  Protection</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CA" sz="1400" u="none" strike="noStrike" dirty="0">
                          <a:latin typeface="+mn-lt"/>
                        </a:rPr>
                        <a:t>   Prime mensuelle</a:t>
                      </a:r>
                    </a:p>
                  </a:txBody>
                  <a:tcPr marL="7144" marR="7144" marT="7144"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E7E6E6">
                            <a:lumMod val="90000"/>
                            <a:tint val="66000"/>
                            <a:satMod val="160000"/>
                          </a:srgbClr>
                        </a:gs>
                        <a:gs pos="50000">
                          <a:srgbClr val="E7E6E6">
                            <a:lumMod val="90000"/>
                            <a:tint val="44500"/>
                            <a:satMod val="160000"/>
                          </a:srgbClr>
                        </a:gs>
                        <a:gs pos="100000">
                          <a:srgbClr val="E7E6E6">
                            <a:lumMod val="90000"/>
                            <a:tint val="23500"/>
                            <a:satMod val="160000"/>
                          </a:srgbClr>
                        </a:gs>
                      </a:gsLst>
                      <a:lin ang="2700000" scaled="1"/>
                      <a:tileRect/>
                    </a:gradFill>
                  </a:tcPr>
                </a:tc>
                <a:extLst>
                  <a:ext uri="{0D108BD9-81ED-4DB2-BD59-A6C34878D82A}">
                    <a16:rowId xmlns:a16="http://schemas.microsoft.com/office/drawing/2014/main" val="10000"/>
                  </a:ext>
                </a:extLst>
              </a:tr>
            </a:tbl>
          </a:graphicData>
        </a:graphic>
      </p:graphicFrame>
      <p:sp>
        <p:nvSpPr>
          <p:cNvPr id="41" name="Rectangle 40">
            <a:extLst>
              <a:ext uri="{FF2B5EF4-FFF2-40B4-BE49-F238E27FC236}">
                <a16:creationId xmlns:a16="http://schemas.microsoft.com/office/drawing/2014/main" id="{254FF3ED-8C89-4AA8-B4F7-5A8EB867AB98}"/>
              </a:ext>
            </a:extLst>
          </p:cNvPr>
          <p:cNvSpPr/>
          <p:nvPr/>
        </p:nvSpPr>
        <p:spPr>
          <a:xfrm>
            <a:off x="1174467" y="5325541"/>
            <a:ext cx="4354961" cy="307777"/>
          </a:xfrm>
          <a:prstGeom prst="rect">
            <a:avLst/>
          </a:prstGeom>
        </p:spPr>
        <p:txBody>
          <a:bodyPr wrap="square">
            <a:spAutoFit/>
          </a:bodyPr>
          <a:lstStyle/>
          <a:p>
            <a:r>
              <a:rPr lang="fr-CA" sz="1400" dirty="0"/>
              <a:t>Payable à votre (vos) bénéficiaire(s) désigné(s)</a:t>
            </a:r>
          </a:p>
        </p:txBody>
      </p:sp>
      <p:sp>
        <p:nvSpPr>
          <p:cNvPr id="42" name="Slide Number Placeholder 1">
            <a:extLst>
              <a:ext uri="{FF2B5EF4-FFF2-40B4-BE49-F238E27FC236}">
                <a16:creationId xmlns:a16="http://schemas.microsoft.com/office/drawing/2014/main" id="{962F68A5-31CF-4948-B29E-73FD7C054485}"/>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36</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779858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416216F-11AC-476F-B862-50EB5B11450A}"/>
              </a:ext>
            </a:extLst>
          </p:cNvPr>
          <p:cNvSpPr>
            <a:spLocks noGrp="1"/>
          </p:cNvSpPr>
          <p:nvPr>
            <p:ph type="title"/>
          </p:nvPr>
        </p:nvSpPr>
        <p:spPr>
          <a:xfrm>
            <a:off x="417600" y="572400"/>
            <a:ext cx="8069176" cy="366507"/>
          </a:xfrm>
          <a:solidFill>
            <a:schemeClr val="bg1"/>
          </a:solidFill>
        </p:spPr>
        <p:txBody>
          <a:bodyPr>
            <a:noAutofit/>
          </a:bodyPr>
          <a:lstStyle/>
          <a:p>
            <a:r>
              <a:rPr lang="fr-FR" sz="2800" dirty="0">
                <a:solidFill>
                  <a:schemeClr val="accent1"/>
                </a:solidFill>
              </a:rPr>
              <a:t>régime de soins de santé de la fonction publique</a:t>
            </a:r>
            <a:endParaRPr lang="en-CA" sz="2800" dirty="0">
              <a:solidFill>
                <a:schemeClr val="accent1"/>
              </a:solidFill>
            </a:endParaRPr>
          </a:p>
        </p:txBody>
      </p:sp>
      <p:sp>
        <p:nvSpPr>
          <p:cNvPr id="9" name="Text Placeholder 3">
            <a:extLst>
              <a:ext uri="{FF2B5EF4-FFF2-40B4-BE49-F238E27FC236}">
                <a16:creationId xmlns:a16="http://schemas.microsoft.com/office/drawing/2014/main" id="{25F838B1-B7AF-4EE6-9691-04FAAE0AF932}"/>
              </a:ext>
            </a:extLst>
          </p:cNvPr>
          <p:cNvSpPr txBox="1">
            <a:spLocks/>
          </p:cNvSpPr>
          <p:nvPr/>
        </p:nvSpPr>
        <p:spPr>
          <a:xfrm>
            <a:off x="2081965" y="1525306"/>
            <a:ext cx="7628233" cy="1502092"/>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fr-FR" sz="2000" dirty="0"/>
              <a:t>Si vous comptez </a:t>
            </a:r>
            <a:r>
              <a:rPr lang="fr-FR" sz="2000" b="1" dirty="0"/>
              <a:t>6 ans ou plus </a:t>
            </a:r>
            <a:r>
              <a:rPr lang="fr-FR" sz="2000" dirty="0"/>
              <a:t>de service ouvrant droit à pension</a:t>
            </a:r>
          </a:p>
          <a:p>
            <a:pPr marL="285750" indent="-285750">
              <a:buFont typeface="Wingdings" panose="05000000000000000000" pitchFamily="2" charset="2"/>
              <a:buChar char="ü"/>
            </a:pPr>
            <a:r>
              <a:rPr lang="fr-FR" sz="2000" dirty="0"/>
              <a:t>Famille – époux/conjoint de fait et enfants d’au plus 21 ans (25 ans pour les étudiants à temps plein)</a:t>
            </a:r>
          </a:p>
        </p:txBody>
      </p:sp>
      <p:graphicFrame>
        <p:nvGraphicFramePr>
          <p:cNvPr id="6" name="Table 6">
            <a:extLst>
              <a:ext uri="{FF2B5EF4-FFF2-40B4-BE49-F238E27FC236}">
                <a16:creationId xmlns:a16="http://schemas.microsoft.com/office/drawing/2014/main" id="{93AA43DA-E5FC-4C25-9D3B-AC230299EC90}"/>
              </a:ext>
            </a:extLst>
          </p:cNvPr>
          <p:cNvGraphicFramePr>
            <a:graphicFrameLocks/>
          </p:cNvGraphicFramePr>
          <p:nvPr>
            <p:custDataLst>
              <p:tags r:id="rId1"/>
            </p:custDataLst>
            <p:extLst>
              <p:ext uri="{D42A27DB-BD31-4B8C-83A1-F6EECF244321}">
                <p14:modId xmlns:p14="http://schemas.microsoft.com/office/powerpoint/2010/main" val="849037368"/>
              </p:ext>
            </p:extLst>
          </p:nvPr>
        </p:nvGraphicFramePr>
        <p:xfrm>
          <a:off x="2231923" y="3113635"/>
          <a:ext cx="7478276" cy="3197660"/>
        </p:xfrm>
        <a:graphic>
          <a:graphicData uri="http://schemas.openxmlformats.org/drawingml/2006/table">
            <a:tbl>
              <a:tblPr firstRow="1" bandRow="1">
                <a:tableStyleId>{93296810-A885-4BE3-A3E7-6D5BEEA58F35}</a:tableStyleId>
              </a:tblPr>
              <a:tblGrid>
                <a:gridCol w="2417868">
                  <a:extLst>
                    <a:ext uri="{9D8B030D-6E8A-4147-A177-3AD203B41FA5}">
                      <a16:colId xmlns:a16="http://schemas.microsoft.com/office/drawing/2014/main" val="3721111171"/>
                    </a:ext>
                  </a:extLst>
                </a:gridCol>
                <a:gridCol w="1672302">
                  <a:extLst>
                    <a:ext uri="{9D8B030D-6E8A-4147-A177-3AD203B41FA5}">
                      <a16:colId xmlns:a16="http://schemas.microsoft.com/office/drawing/2014/main" val="297421680"/>
                    </a:ext>
                  </a:extLst>
                </a:gridCol>
                <a:gridCol w="1658925">
                  <a:extLst>
                    <a:ext uri="{9D8B030D-6E8A-4147-A177-3AD203B41FA5}">
                      <a16:colId xmlns:a16="http://schemas.microsoft.com/office/drawing/2014/main" val="1529203361"/>
                    </a:ext>
                  </a:extLst>
                </a:gridCol>
                <a:gridCol w="1729181">
                  <a:extLst>
                    <a:ext uri="{9D8B030D-6E8A-4147-A177-3AD203B41FA5}">
                      <a16:colId xmlns:a16="http://schemas.microsoft.com/office/drawing/2014/main" val="2901302746"/>
                    </a:ext>
                  </a:extLst>
                </a:gridCol>
              </a:tblGrid>
              <a:tr h="960132">
                <a:tc>
                  <a:txBody>
                    <a:bodyPr/>
                    <a:lstStyle/>
                    <a:p>
                      <a:pPr algn="ctr"/>
                      <a:r>
                        <a:rPr lang="fr-CA" dirty="0"/>
                        <a:t>Primes mensuelles </a:t>
                      </a:r>
                    </a:p>
                    <a:p>
                      <a:pPr algn="ctr"/>
                      <a:r>
                        <a:rPr lang="fr-CA" dirty="0" err="1"/>
                        <a:t>eff</a:t>
                      </a:r>
                      <a:r>
                        <a:rPr lang="fr-CA" dirty="0"/>
                        <a:t>. 1</a:t>
                      </a:r>
                      <a:r>
                        <a:rPr lang="fr-CA" baseline="30000" dirty="0"/>
                        <a:t>er</a:t>
                      </a:r>
                      <a:r>
                        <a:rPr lang="fr-CA" dirty="0"/>
                        <a:t> juillet 2023</a:t>
                      </a:r>
                    </a:p>
                  </a:txBody>
                  <a:tcPr anchor="ctr">
                    <a:solidFill>
                      <a:schemeClr val="accent6"/>
                    </a:solidFill>
                  </a:tcPr>
                </a:tc>
                <a:tc>
                  <a:txBody>
                    <a:bodyPr/>
                    <a:lstStyle/>
                    <a:p>
                      <a:pPr algn="ctr"/>
                      <a:r>
                        <a:rPr lang="fr-CA" dirty="0"/>
                        <a:t>Niveau 1</a:t>
                      </a:r>
                    </a:p>
                  </a:txBody>
                  <a:tcPr anchor="ctr">
                    <a:solidFill>
                      <a:schemeClr val="accent6"/>
                    </a:solidFill>
                  </a:tcPr>
                </a:tc>
                <a:tc>
                  <a:txBody>
                    <a:bodyPr/>
                    <a:lstStyle/>
                    <a:p>
                      <a:pPr algn="ctr"/>
                      <a:r>
                        <a:rPr lang="fr-CA" dirty="0"/>
                        <a:t>Niveau 2</a:t>
                      </a:r>
                    </a:p>
                  </a:txBody>
                  <a:tcPr anchor="ctr">
                    <a:solidFill>
                      <a:schemeClr val="accent6"/>
                    </a:solidFill>
                  </a:tcPr>
                </a:tc>
                <a:tc>
                  <a:txBody>
                    <a:bodyPr/>
                    <a:lstStyle/>
                    <a:p>
                      <a:pPr algn="ctr"/>
                      <a:r>
                        <a:rPr lang="fr-CA" dirty="0"/>
                        <a:t>Niveau 3</a:t>
                      </a:r>
                    </a:p>
                  </a:txBody>
                  <a:tcPr anchor="ctr">
                    <a:solidFill>
                      <a:schemeClr val="accent6"/>
                    </a:solidFill>
                  </a:tcPr>
                </a:tc>
                <a:extLst>
                  <a:ext uri="{0D108BD9-81ED-4DB2-BD59-A6C34878D82A}">
                    <a16:rowId xmlns:a16="http://schemas.microsoft.com/office/drawing/2014/main" val="2820207593"/>
                  </a:ext>
                </a:extLst>
              </a:tr>
              <a:tr h="389387">
                <a:tc>
                  <a:txBody>
                    <a:bodyPr/>
                    <a:lstStyle/>
                    <a:p>
                      <a:r>
                        <a:rPr lang="fr-CA" dirty="0"/>
                        <a:t>Individu</a:t>
                      </a:r>
                    </a:p>
                  </a:txBody>
                  <a:tcPr/>
                </a:tc>
                <a:tc>
                  <a:txBody>
                    <a:bodyPr/>
                    <a:lstStyle/>
                    <a:p>
                      <a:pPr algn="ctr"/>
                      <a:r>
                        <a:rPr lang="fr-CA" dirty="0"/>
                        <a:t>  64,44 $</a:t>
                      </a:r>
                    </a:p>
                  </a:txBody>
                  <a:tcPr/>
                </a:tc>
                <a:tc>
                  <a:txBody>
                    <a:bodyPr/>
                    <a:lstStyle/>
                    <a:p>
                      <a:pPr algn="ctr"/>
                      <a:r>
                        <a:rPr lang="fr-CA" dirty="0"/>
                        <a:t>  72,84 $</a:t>
                      </a:r>
                    </a:p>
                  </a:txBody>
                  <a:tcPr/>
                </a:tc>
                <a:tc>
                  <a:txBody>
                    <a:bodyPr/>
                    <a:lstStyle/>
                    <a:p>
                      <a:pPr algn="ctr"/>
                      <a:r>
                        <a:rPr lang="fr-CA" dirty="0"/>
                        <a:t>  87,66 $</a:t>
                      </a:r>
                    </a:p>
                  </a:txBody>
                  <a:tcPr/>
                </a:tc>
                <a:extLst>
                  <a:ext uri="{0D108BD9-81ED-4DB2-BD59-A6C34878D82A}">
                    <a16:rowId xmlns:a16="http://schemas.microsoft.com/office/drawing/2014/main" val="2992238748"/>
                  </a:ext>
                </a:extLst>
              </a:tr>
              <a:tr h="389387">
                <a:tc>
                  <a:txBody>
                    <a:bodyPr/>
                    <a:lstStyle/>
                    <a:p>
                      <a:r>
                        <a:rPr lang="fr-CA" dirty="0"/>
                        <a:t>Famille</a:t>
                      </a:r>
                    </a:p>
                  </a:txBody>
                  <a:tcPr/>
                </a:tc>
                <a:tc>
                  <a:txBody>
                    <a:bodyPr/>
                    <a:lstStyle/>
                    <a:p>
                      <a:pPr algn="ctr"/>
                      <a:r>
                        <a:rPr lang="fr-CA" dirty="0"/>
                        <a:t>134,72 $</a:t>
                      </a:r>
                    </a:p>
                  </a:txBody>
                  <a:tcPr/>
                </a:tc>
                <a:tc>
                  <a:txBody>
                    <a:bodyPr/>
                    <a:lstStyle/>
                    <a:p>
                      <a:pPr algn="ctr"/>
                      <a:r>
                        <a:rPr lang="fr-CA" dirty="0"/>
                        <a:t>146,86 $</a:t>
                      </a:r>
                    </a:p>
                  </a:txBody>
                  <a:tcPr/>
                </a:tc>
                <a:tc>
                  <a:txBody>
                    <a:bodyPr/>
                    <a:lstStyle/>
                    <a:p>
                      <a:pPr algn="ctr"/>
                      <a:r>
                        <a:rPr lang="fr-CA" dirty="0"/>
                        <a:t>164,09 $</a:t>
                      </a:r>
                    </a:p>
                  </a:txBody>
                  <a:tcPr/>
                </a:tc>
                <a:extLst>
                  <a:ext uri="{0D108BD9-81ED-4DB2-BD59-A6C34878D82A}">
                    <a16:rowId xmlns:a16="http://schemas.microsoft.com/office/drawing/2014/main" val="2062335"/>
                  </a:ext>
                </a:extLst>
              </a:tr>
              <a:tr h="19519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34121626"/>
                  </a:ext>
                </a:extLst>
              </a:tr>
              <a:tr h="1092994">
                <a:tc>
                  <a:txBody>
                    <a:bodyPr/>
                    <a:lstStyle/>
                    <a:p>
                      <a:r>
                        <a:rPr lang="fr-CA" b="1" dirty="0">
                          <a:solidFill>
                            <a:srgbClr val="FFFFFF"/>
                          </a:solidFill>
                        </a:rPr>
                        <a:t>Garantie-hospitalisation  quotidienne</a:t>
                      </a:r>
                    </a:p>
                  </a:txBody>
                  <a:tcPr>
                    <a:solidFill>
                      <a:schemeClr val="accent6"/>
                    </a:solidFill>
                  </a:tcPr>
                </a:tc>
                <a:tc>
                  <a:txBody>
                    <a:bodyPr/>
                    <a:lstStyle/>
                    <a:p>
                      <a:pPr algn="ctr"/>
                      <a:endParaRPr lang="fr-CA" dirty="0"/>
                    </a:p>
                    <a:p>
                      <a:pPr algn="ctr"/>
                      <a:r>
                        <a:rPr lang="fr-CA" dirty="0"/>
                        <a:t>  90,00 $</a:t>
                      </a:r>
                    </a:p>
                  </a:txBody>
                  <a:tcPr>
                    <a:solidFill>
                      <a:schemeClr val="accent6"/>
                    </a:solidFill>
                  </a:tcPr>
                </a:tc>
                <a:tc>
                  <a:txBody>
                    <a:bodyPr/>
                    <a:lstStyle/>
                    <a:p>
                      <a:pPr algn="ctr"/>
                      <a:endParaRPr lang="fr-CA" dirty="0"/>
                    </a:p>
                    <a:p>
                      <a:pPr algn="ctr"/>
                      <a:r>
                        <a:rPr lang="fr-CA" dirty="0"/>
                        <a:t>170,00 $</a:t>
                      </a:r>
                    </a:p>
                  </a:txBody>
                  <a:tcPr>
                    <a:solidFill>
                      <a:schemeClr val="accent6"/>
                    </a:solidFill>
                  </a:tcPr>
                </a:tc>
                <a:tc>
                  <a:txBody>
                    <a:bodyPr/>
                    <a:lstStyle/>
                    <a:p>
                      <a:pPr algn="ctr"/>
                      <a:endParaRPr lang="fr-CA" dirty="0"/>
                    </a:p>
                    <a:p>
                      <a:pPr algn="ctr"/>
                      <a:r>
                        <a:rPr lang="fr-CA" dirty="0"/>
                        <a:t>250,00 $</a:t>
                      </a:r>
                    </a:p>
                  </a:txBody>
                  <a:tcPr>
                    <a:solidFill>
                      <a:schemeClr val="accent6"/>
                    </a:solidFill>
                  </a:tcPr>
                </a:tc>
                <a:extLst>
                  <a:ext uri="{0D108BD9-81ED-4DB2-BD59-A6C34878D82A}">
                    <a16:rowId xmlns:a16="http://schemas.microsoft.com/office/drawing/2014/main" val="3540666604"/>
                  </a:ext>
                </a:extLst>
              </a:tr>
            </a:tbl>
          </a:graphicData>
        </a:graphic>
      </p:graphicFrame>
      <p:sp>
        <p:nvSpPr>
          <p:cNvPr id="7" name="Slide Number Placeholder 1">
            <a:extLst>
              <a:ext uri="{FF2B5EF4-FFF2-40B4-BE49-F238E27FC236}">
                <a16:creationId xmlns:a16="http://schemas.microsoft.com/office/drawing/2014/main" id="{C62AB0C3-016D-4C7E-8EEF-375FF1A4D2A8}"/>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37</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52796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416216F-11AC-476F-B862-50EB5B11450A}"/>
              </a:ext>
            </a:extLst>
          </p:cNvPr>
          <p:cNvSpPr>
            <a:spLocks noGrp="1"/>
          </p:cNvSpPr>
          <p:nvPr>
            <p:ph type="title"/>
          </p:nvPr>
        </p:nvSpPr>
        <p:spPr>
          <a:xfrm>
            <a:off x="417599" y="572400"/>
            <a:ext cx="8231101" cy="366507"/>
          </a:xfrm>
          <a:solidFill>
            <a:schemeClr val="bg1"/>
          </a:solidFill>
        </p:spPr>
        <p:txBody>
          <a:bodyPr>
            <a:noAutofit/>
          </a:bodyPr>
          <a:lstStyle/>
          <a:p>
            <a:r>
              <a:rPr lang="fr-FR" sz="2800" dirty="0">
                <a:solidFill>
                  <a:schemeClr val="accent1"/>
                </a:solidFill>
              </a:rPr>
              <a:t>régimes de services dentaires pour les pensionnés</a:t>
            </a:r>
            <a:endParaRPr lang="en-CA" sz="2800" dirty="0">
              <a:solidFill>
                <a:schemeClr val="accent1"/>
              </a:solidFill>
            </a:endParaRPr>
          </a:p>
        </p:txBody>
      </p:sp>
      <p:graphicFrame>
        <p:nvGraphicFramePr>
          <p:cNvPr id="7" name="Table 6">
            <a:extLst>
              <a:ext uri="{FF2B5EF4-FFF2-40B4-BE49-F238E27FC236}">
                <a16:creationId xmlns:a16="http://schemas.microsoft.com/office/drawing/2014/main" id="{AF6F1F85-B096-440C-92C0-3805530CB7CC}"/>
              </a:ext>
            </a:extLst>
          </p:cNvPr>
          <p:cNvGraphicFramePr>
            <a:graphicFrameLocks/>
          </p:cNvGraphicFramePr>
          <p:nvPr>
            <p:custDataLst>
              <p:tags r:id="rId1"/>
            </p:custDataLst>
            <p:extLst>
              <p:ext uri="{D42A27DB-BD31-4B8C-83A1-F6EECF244321}">
                <p14:modId xmlns:p14="http://schemas.microsoft.com/office/powerpoint/2010/main" val="2167619455"/>
              </p:ext>
            </p:extLst>
          </p:nvPr>
        </p:nvGraphicFramePr>
        <p:xfrm>
          <a:off x="2016403" y="3295651"/>
          <a:ext cx="6718021" cy="2671718"/>
        </p:xfrm>
        <a:graphic>
          <a:graphicData uri="http://schemas.openxmlformats.org/drawingml/2006/table">
            <a:tbl>
              <a:tblPr firstRow="1" bandRow="1">
                <a:tableStyleId>{21E4AEA4-8DFA-4A89-87EB-49C32662AFE0}</a:tableStyleId>
              </a:tblPr>
              <a:tblGrid>
                <a:gridCol w="4086509">
                  <a:extLst>
                    <a:ext uri="{9D8B030D-6E8A-4147-A177-3AD203B41FA5}">
                      <a16:colId xmlns:a16="http://schemas.microsoft.com/office/drawing/2014/main" val="3721111171"/>
                    </a:ext>
                  </a:extLst>
                </a:gridCol>
                <a:gridCol w="2631512">
                  <a:extLst>
                    <a:ext uri="{9D8B030D-6E8A-4147-A177-3AD203B41FA5}">
                      <a16:colId xmlns:a16="http://schemas.microsoft.com/office/drawing/2014/main" val="297421680"/>
                    </a:ext>
                  </a:extLst>
                </a:gridCol>
              </a:tblGrid>
              <a:tr h="977307">
                <a:tc>
                  <a:txBody>
                    <a:bodyPr/>
                    <a:lstStyle/>
                    <a:p>
                      <a:pPr algn="ctr"/>
                      <a:r>
                        <a:rPr lang="fr-CA" dirty="0"/>
                        <a:t>Protection</a:t>
                      </a:r>
                    </a:p>
                  </a:txBody>
                  <a:tcPr anchor="ctr"/>
                </a:tc>
                <a:tc>
                  <a:txBody>
                    <a:bodyPr/>
                    <a:lstStyle/>
                    <a:p>
                      <a:pPr algn="ctr"/>
                      <a:r>
                        <a:rPr lang="fr-CA" dirty="0"/>
                        <a:t>Prime mensuelle</a:t>
                      </a:r>
                    </a:p>
                    <a:p>
                      <a:pPr algn="ctr"/>
                      <a:r>
                        <a:rPr lang="fr-CA" dirty="0" err="1"/>
                        <a:t>eff</a:t>
                      </a:r>
                      <a:r>
                        <a:rPr lang="fr-CA" dirty="0"/>
                        <a:t>. 1</a:t>
                      </a:r>
                      <a:r>
                        <a:rPr lang="fr-CA" baseline="30000" dirty="0"/>
                        <a:t>er</a:t>
                      </a:r>
                      <a:r>
                        <a:rPr lang="fr-CA" dirty="0"/>
                        <a:t> octobre 2017</a:t>
                      </a:r>
                    </a:p>
                  </a:txBody>
                  <a:tcPr anchor="ctr"/>
                </a:tc>
                <a:extLst>
                  <a:ext uri="{0D108BD9-81ED-4DB2-BD59-A6C34878D82A}">
                    <a16:rowId xmlns:a16="http://schemas.microsoft.com/office/drawing/2014/main" val="2820207593"/>
                  </a:ext>
                </a:extLst>
              </a:tr>
              <a:tr h="520554">
                <a:tc>
                  <a:txBody>
                    <a:bodyPr/>
                    <a:lstStyle/>
                    <a:p>
                      <a:r>
                        <a:rPr lang="fr-CA" dirty="0"/>
                        <a:t>Individu</a:t>
                      </a:r>
                    </a:p>
                  </a:txBody>
                  <a:tcPr/>
                </a:tc>
                <a:tc>
                  <a:txBody>
                    <a:bodyPr/>
                    <a:lstStyle/>
                    <a:p>
                      <a:pPr algn="ctr"/>
                      <a:r>
                        <a:rPr lang="fr-CA" dirty="0"/>
                        <a:t>17,46 $</a:t>
                      </a:r>
                    </a:p>
                  </a:txBody>
                  <a:tcPr/>
                </a:tc>
                <a:extLst>
                  <a:ext uri="{0D108BD9-81ED-4DB2-BD59-A6C34878D82A}">
                    <a16:rowId xmlns:a16="http://schemas.microsoft.com/office/drawing/2014/main" val="2992238748"/>
                  </a:ext>
                </a:extLst>
              </a:tr>
              <a:tr h="557176">
                <a:tc>
                  <a:txBody>
                    <a:bodyPr/>
                    <a:lstStyle/>
                    <a:p>
                      <a:r>
                        <a:rPr lang="fr-CA" dirty="0"/>
                        <a:t>Famille (participant + 1)</a:t>
                      </a:r>
                    </a:p>
                  </a:txBody>
                  <a:tcPr/>
                </a:tc>
                <a:tc>
                  <a:txBody>
                    <a:bodyPr/>
                    <a:lstStyle/>
                    <a:p>
                      <a:pPr algn="ctr"/>
                      <a:r>
                        <a:rPr lang="fr-CA" dirty="0"/>
                        <a:t>36,85 $</a:t>
                      </a:r>
                    </a:p>
                  </a:txBody>
                  <a:tcPr/>
                </a:tc>
                <a:extLst>
                  <a:ext uri="{0D108BD9-81ED-4DB2-BD59-A6C34878D82A}">
                    <a16:rowId xmlns:a16="http://schemas.microsoft.com/office/drawing/2014/main" val="2062335"/>
                  </a:ext>
                </a:extLst>
              </a:tr>
              <a:tr h="616681">
                <a:tc>
                  <a:txBody>
                    <a:bodyPr/>
                    <a:lstStyle/>
                    <a:p>
                      <a:r>
                        <a:rPr lang="fr-CA" dirty="0"/>
                        <a:t>Famille (participant + 2 ou plus)</a:t>
                      </a:r>
                    </a:p>
                  </a:txBody>
                  <a:tcPr/>
                </a:tc>
                <a:tc>
                  <a:txBody>
                    <a:bodyPr/>
                    <a:lstStyle/>
                    <a:p>
                      <a:pPr algn="ctr"/>
                      <a:r>
                        <a:rPr lang="fr-CA" dirty="0"/>
                        <a:t>44,38 $</a:t>
                      </a:r>
                    </a:p>
                  </a:txBody>
                  <a:tcPr/>
                </a:tc>
                <a:extLst>
                  <a:ext uri="{0D108BD9-81ED-4DB2-BD59-A6C34878D82A}">
                    <a16:rowId xmlns:a16="http://schemas.microsoft.com/office/drawing/2014/main" val="3540666604"/>
                  </a:ext>
                </a:extLst>
              </a:tr>
            </a:tbl>
          </a:graphicData>
        </a:graphic>
      </p:graphicFrame>
      <p:sp>
        <p:nvSpPr>
          <p:cNvPr id="8" name="Text Placeholder 3">
            <a:extLst>
              <a:ext uri="{FF2B5EF4-FFF2-40B4-BE49-F238E27FC236}">
                <a16:creationId xmlns:a16="http://schemas.microsoft.com/office/drawing/2014/main" id="{348E35B2-6E8D-47DC-9035-4BFDD8F06019}"/>
              </a:ext>
            </a:extLst>
          </p:cNvPr>
          <p:cNvSpPr txBox="1">
            <a:spLocks/>
          </p:cNvSpPr>
          <p:nvPr>
            <p:custDataLst>
              <p:tags r:id="rId2"/>
            </p:custDataLst>
          </p:nvPr>
        </p:nvSpPr>
        <p:spPr>
          <a:xfrm>
            <a:off x="1692729" y="1413755"/>
            <a:ext cx="7110469" cy="150209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fr-CA" sz="2000" dirty="0"/>
              <a:t>Famille – époux/conjoint de fait et enfants d’au plus 21 ans (25 ans pour les étudiants à temps plein)</a:t>
            </a:r>
          </a:p>
          <a:p>
            <a:pPr marL="285750" indent="-285750">
              <a:buFont typeface="Wingdings" panose="05000000000000000000" pitchFamily="2" charset="2"/>
              <a:buChar char="ü"/>
            </a:pPr>
            <a:r>
              <a:rPr lang="fr-CA" sz="2000" dirty="0"/>
              <a:t>La protection doit être conservée pendant 3 années calendrier complètes.</a:t>
            </a:r>
          </a:p>
          <a:p>
            <a:pPr marL="285750" indent="-285750">
              <a:buFont typeface="Wingdings" panose="05000000000000000000" pitchFamily="2" charset="2"/>
              <a:buChar char="ü"/>
            </a:pPr>
            <a:r>
              <a:rPr lang="fr-CA" sz="2000" dirty="0"/>
              <a:t>Si annulation, perte de privilège  </a:t>
            </a:r>
          </a:p>
        </p:txBody>
      </p:sp>
      <p:sp>
        <p:nvSpPr>
          <p:cNvPr id="11" name="Slide Number Placeholder 1">
            <a:extLst>
              <a:ext uri="{FF2B5EF4-FFF2-40B4-BE49-F238E27FC236}">
                <a16:creationId xmlns:a16="http://schemas.microsoft.com/office/drawing/2014/main" id="{4C4D7B41-4B5A-461C-AB36-4BEBB79A959D}"/>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38</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652641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EC6D-8717-42B6-A453-8690D3F8FC88}"/>
              </a:ext>
            </a:extLst>
          </p:cNvPr>
          <p:cNvSpPr>
            <a:spLocks noGrp="1"/>
          </p:cNvSpPr>
          <p:nvPr>
            <p:ph type="title"/>
          </p:nvPr>
        </p:nvSpPr>
        <p:spPr>
          <a:xfrm>
            <a:off x="3324074" y="2958907"/>
            <a:ext cx="5543851" cy="940186"/>
          </a:xfrm>
        </p:spPr>
        <p:txBody>
          <a:bodyPr>
            <a:normAutofit fontScale="90000"/>
          </a:bodyPr>
          <a:lstStyle/>
          <a:p>
            <a:r>
              <a:rPr lang="fr-FR" sz="5400" dirty="0"/>
              <a:t>Congés non payés</a:t>
            </a:r>
            <a:endParaRPr lang="en-CA" sz="5400" dirty="0"/>
          </a:p>
        </p:txBody>
      </p:sp>
      <p:sp>
        <p:nvSpPr>
          <p:cNvPr id="4" name="Slide Number Placeholder 3">
            <a:extLst>
              <a:ext uri="{FF2B5EF4-FFF2-40B4-BE49-F238E27FC236}">
                <a16:creationId xmlns:a16="http://schemas.microsoft.com/office/drawing/2014/main" id="{D57A9780-D8EB-4036-8720-9CE8F86F0631}"/>
              </a:ext>
            </a:extLst>
          </p:cNvPr>
          <p:cNvSpPr>
            <a:spLocks noGrp="1"/>
          </p:cNvSpPr>
          <p:nvPr>
            <p:ph type="sldNum" sz="quarter" idx="4"/>
          </p:nvPr>
        </p:nvSpPr>
        <p:spPr/>
        <p:txBody>
          <a:bodyPr/>
          <a:lstStyle/>
          <a:p>
            <a:fld id="{3DCDEDF6-4B4F-4E32-8FB0-B8CCF2C115FC}" type="slidenum">
              <a:rPr lang="en-CA" smtClean="0"/>
              <a:pPr/>
              <a:t>39</a:t>
            </a:fld>
            <a:endParaRPr lang="en-CA" dirty="0"/>
          </a:p>
        </p:txBody>
      </p:sp>
    </p:spTree>
    <p:extLst>
      <p:ext uri="{BB962C8B-B14F-4D97-AF65-F5344CB8AC3E}">
        <p14:creationId xmlns:p14="http://schemas.microsoft.com/office/powerpoint/2010/main" val="136497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610600" y="5769769"/>
            <a:ext cx="2057400" cy="273844"/>
          </a:xfrm>
        </p:spPr>
        <p:txBody>
          <a:bodyPr/>
          <a:lstStyle/>
          <a:p>
            <a:fld id="{3DCDEDF6-4B4F-4E32-8FB0-B8CCF2C115FC}" type="slidenum">
              <a:rPr lang="en-CA" smtClean="0"/>
              <a:pPr/>
              <a:t>4</a:t>
            </a:fld>
            <a:endParaRPr lang="en-CA"/>
          </a:p>
        </p:txBody>
      </p:sp>
      <p:sp>
        <p:nvSpPr>
          <p:cNvPr id="7" name="Content Placeholder 1">
            <a:extLst>
              <a:ext uri="{FF2B5EF4-FFF2-40B4-BE49-F238E27FC236}">
                <a16:creationId xmlns:a16="http://schemas.microsoft.com/office/drawing/2014/main" id="{37A659CE-5810-4F16-ADDA-D5856C07B553}"/>
              </a:ext>
            </a:extLst>
          </p:cNvPr>
          <p:cNvSpPr txBox="1">
            <a:spLocks/>
          </p:cNvSpPr>
          <p:nvPr>
            <p:custDataLst>
              <p:tags r:id="rId2"/>
            </p:custDataLst>
          </p:nvPr>
        </p:nvSpPr>
        <p:spPr>
          <a:xfrm>
            <a:off x="1965600" y="2397600"/>
            <a:ext cx="8372475" cy="3136900"/>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fr-CA" sz="2400" b="1" dirty="0"/>
              <a:t>2 % par année</a:t>
            </a:r>
            <a:r>
              <a:rPr lang="fr-CA" sz="2400" dirty="0"/>
              <a:t>, pour au plus 35 ans (pension viagère et prestation de raccordement)</a:t>
            </a:r>
          </a:p>
          <a:p>
            <a:pPr marL="457200" indent="-457200">
              <a:buFont typeface="Arial" panose="020B0604020202020204" pitchFamily="34" charset="0"/>
              <a:buChar char="•"/>
            </a:pPr>
            <a:r>
              <a:rPr lang="fr-CA" sz="2400" dirty="0"/>
              <a:t>Moyenne des 5 années consécutives où le salaire ouvrant droit à pension a été le plus élevé - rémunération au rendement comprise</a:t>
            </a:r>
          </a:p>
          <a:p>
            <a:pPr marL="457200" indent="-457200">
              <a:buFont typeface="Arial" panose="020B0604020202020204" pitchFamily="34" charset="0"/>
              <a:buChar char="•"/>
            </a:pPr>
            <a:r>
              <a:rPr lang="fr-CA" sz="2400" b="1" dirty="0"/>
              <a:t>Réduction de 5 %</a:t>
            </a:r>
            <a:r>
              <a:rPr lang="fr-CA" sz="2400" dirty="0"/>
              <a:t> par année en deçà du nombre requis pour obtenir une pension non réduite</a:t>
            </a:r>
          </a:p>
        </p:txBody>
      </p:sp>
      <p:sp>
        <p:nvSpPr>
          <p:cNvPr id="8" name="Title 3">
            <a:extLst>
              <a:ext uri="{FF2B5EF4-FFF2-40B4-BE49-F238E27FC236}">
                <a16:creationId xmlns:a16="http://schemas.microsoft.com/office/drawing/2014/main" id="{B704231A-8C5B-4DFA-BE51-FE5ADEB3FC8B}"/>
              </a:ext>
            </a:extLst>
          </p:cNvPr>
          <p:cNvSpPr>
            <a:spLocks noGrp="1"/>
          </p:cNvSpPr>
          <p:nvPr>
            <p:ph type="title"/>
            <p:custDataLst>
              <p:tags r:id="rId3"/>
            </p:custDataLst>
          </p:nvPr>
        </p:nvSpPr>
        <p:spPr>
          <a:xfrm>
            <a:off x="417600" y="572400"/>
            <a:ext cx="3811500" cy="495300"/>
          </a:xfrm>
        </p:spPr>
        <p:txBody>
          <a:bodyPr anchor="ctr">
            <a:noAutofit/>
          </a:bodyPr>
          <a:lstStyle/>
          <a:p>
            <a:r>
              <a:rPr lang="fr-CA" sz="2800" dirty="0">
                <a:solidFill>
                  <a:schemeClr val="accent1"/>
                </a:solidFill>
              </a:rPr>
              <a:t>Calcul des prestations</a:t>
            </a:r>
          </a:p>
        </p:txBody>
      </p:sp>
      <p:sp>
        <p:nvSpPr>
          <p:cNvPr id="5" name="Slide Number Placeholder 1">
            <a:extLst>
              <a:ext uri="{FF2B5EF4-FFF2-40B4-BE49-F238E27FC236}">
                <a16:creationId xmlns:a16="http://schemas.microsoft.com/office/drawing/2014/main" id="{D33F7F91-1218-4C3B-ADEC-A57FB846379F}"/>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150546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F149FE5-1673-4CAC-A25F-1838A0C23642}"/>
              </a:ext>
            </a:extLst>
          </p:cNvPr>
          <p:cNvSpPr>
            <a:spLocks noGrp="1"/>
          </p:cNvSpPr>
          <p:nvPr>
            <p:ph type="title"/>
          </p:nvPr>
        </p:nvSpPr>
        <p:spPr>
          <a:xfrm>
            <a:off x="417598" y="572400"/>
            <a:ext cx="4706852" cy="465825"/>
          </a:xfrm>
          <a:solidFill>
            <a:schemeClr val="bg1"/>
          </a:solidFill>
        </p:spPr>
        <p:txBody>
          <a:bodyPr>
            <a:noAutofit/>
          </a:bodyPr>
          <a:lstStyle/>
          <a:p>
            <a:r>
              <a:rPr lang="fr-CA" sz="2800" dirty="0">
                <a:solidFill>
                  <a:schemeClr val="accent1"/>
                </a:solidFill>
              </a:rPr>
              <a:t>périodes de congé non payé</a:t>
            </a:r>
            <a:endParaRPr lang="en-CA" sz="2800" dirty="0">
              <a:solidFill>
                <a:schemeClr val="accent1"/>
              </a:solidFill>
            </a:endParaRPr>
          </a:p>
        </p:txBody>
      </p:sp>
      <p:sp>
        <p:nvSpPr>
          <p:cNvPr id="6" name="Block Arc 5">
            <a:extLst>
              <a:ext uri="{FF2B5EF4-FFF2-40B4-BE49-F238E27FC236}">
                <a16:creationId xmlns:a16="http://schemas.microsoft.com/office/drawing/2014/main" id="{7DD65CED-4485-4A07-B480-9309EA1D0D62}"/>
              </a:ext>
            </a:extLst>
          </p:cNvPr>
          <p:cNvSpPr/>
          <p:nvPr/>
        </p:nvSpPr>
        <p:spPr>
          <a:xfrm>
            <a:off x="-3202958" y="728101"/>
            <a:ext cx="5858998" cy="5858998"/>
          </a:xfrm>
          <a:prstGeom prst="blockArc">
            <a:avLst>
              <a:gd name="adj1" fmla="val 18900000"/>
              <a:gd name="adj2" fmla="val 2700000"/>
              <a:gd name="adj3" fmla="val 369"/>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grpSp>
        <p:nvGrpSpPr>
          <p:cNvPr id="7" name="Group 6">
            <a:extLst>
              <a:ext uri="{FF2B5EF4-FFF2-40B4-BE49-F238E27FC236}">
                <a16:creationId xmlns:a16="http://schemas.microsoft.com/office/drawing/2014/main" id="{5D87187F-3AA6-4112-B37C-5C047B9EB6B7}"/>
              </a:ext>
            </a:extLst>
          </p:cNvPr>
          <p:cNvGrpSpPr/>
          <p:nvPr/>
        </p:nvGrpSpPr>
        <p:grpSpPr>
          <a:xfrm>
            <a:off x="2165647" y="1753802"/>
            <a:ext cx="7133310" cy="544091"/>
            <a:chOff x="449181" y="271871"/>
            <a:chExt cx="7133310" cy="544091"/>
          </a:xfrm>
        </p:grpSpPr>
        <p:sp>
          <p:nvSpPr>
            <p:cNvPr id="26" name="Rectangle 25">
              <a:extLst>
                <a:ext uri="{FF2B5EF4-FFF2-40B4-BE49-F238E27FC236}">
                  <a16:creationId xmlns:a16="http://schemas.microsoft.com/office/drawing/2014/main" id="{CD8EBF94-E32A-465E-933C-63BC20405C39}"/>
                </a:ext>
              </a:extLst>
            </p:cNvPr>
            <p:cNvSpPr/>
            <p:nvPr/>
          </p:nvSpPr>
          <p:spPr>
            <a:xfrm>
              <a:off x="449181" y="271871"/>
              <a:ext cx="7133310" cy="54409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20A1502F-CFF6-4DD3-8867-76C959CD5FA2}"/>
                </a:ext>
              </a:extLst>
            </p:cNvPr>
            <p:cNvSpPr txBox="1"/>
            <p:nvPr/>
          </p:nvSpPr>
          <p:spPr>
            <a:xfrm>
              <a:off x="449181" y="271871"/>
              <a:ext cx="7133310" cy="54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fr-CA" sz="1600" kern="1200"/>
                <a:t>Congé autorisé admissible</a:t>
              </a:r>
            </a:p>
          </p:txBody>
        </p:sp>
      </p:grpSp>
      <p:sp>
        <p:nvSpPr>
          <p:cNvPr id="8" name="Oval 7">
            <a:extLst>
              <a:ext uri="{FF2B5EF4-FFF2-40B4-BE49-F238E27FC236}">
                <a16:creationId xmlns:a16="http://schemas.microsoft.com/office/drawing/2014/main" id="{82ABFB2A-FDE7-4B0D-AD42-512664AC47DD}"/>
              </a:ext>
            </a:extLst>
          </p:cNvPr>
          <p:cNvSpPr/>
          <p:nvPr/>
        </p:nvSpPr>
        <p:spPr>
          <a:xfrm>
            <a:off x="1825598" y="1685791"/>
            <a:ext cx="680114" cy="680114"/>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E44076E0-2EC8-4EB8-B234-AC06429A8275}"/>
              </a:ext>
            </a:extLst>
          </p:cNvPr>
          <p:cNvGrpSpPr/>
          <p:nvPr/>
        </p:nvGrpSpPr>
        <p:grpSpPr>
          <a:xfrm>
            <a:off x="2517435" y="2569678"/>
            <a:ext cx="6743430" cy="544091"/>
            <a:chOff x="800969" y="1087747"/>
            <a:chExt cx="6743430" cy="544091"/>
          </a:xfrm>
        </p:grpSpPr>
        <p:sp>
          <p:nvSpPr>
            <p:cNvPr id="24" name="Rectangle 23">
              <a:extLst>
                <a:ext uri="{FF2B5EF4-FFF2-40B4-BE49-F238E27FC236}">
                  <a16:creationId xmlns:a16="http://schemas.microsoft.com/office/drawing/2014/main" id="{8C164C3B-14B5-4BD1-9421-8B75F6D11847}"/>
                </a:ext>
              </a:extLst>
            </p:cNvPr>
            <p:cNvSpPr/>
            <p:nvPr/>
          </p:nvSpPr>
          <p:spPr>
            <a:xfrm>
              <a:off x="800969" y="1087747"/>
              <a:ext cx="6743430" cy="544091"/>
            </a:xfrm>
            <a:prstGeom prst="rect">
              <a:avLst/>
            </a:prstGeom>
          </p:spPr>
          <p:style>
            <a:lnRef idx="2">
              <a:schemeClr val="lt1">
                <a:hueOff val="0"/>
                <a:satOff val="0"/>
                <a:lumOff val="0"/>
                <a:alphaOff val="0"/>
              </a:schemeClr>
            </a:lnRef>
            <a:fillRef idx="1">
              <a:schemeClr val="accent2">
                <a:hueOff val="5011291"/>
                <a:satOff val="-9272"/>
                <a:lumOff val="245"/>
                <a:alphaOff val="0"/>
              </a:schemeClr>
            </a:fillRef>
            <a:effectRef idx="0">
              <a:schemeClr val="accent2">
                <a:hueOff val="5011291"/>
                <a:satOff val="-9272"/>
                <a:lumOff val="245"/>
                <a:alphaOff val="0"/>
              </a:schemeClr>
            </a:effectRef>
            <a:fontRef idx="minor">
              <a:schemeClr val="lt1"/>
            </a:fontRef>
          </p:style>
        </p:sp>
        <p:sp>
          <p:nvSpPr>
            <p:cNvPr id="25" name="TextBox 24">
              <a:extLst>
                <a:ext uri="{FF2B5EF4-FFF2-40B4-BE49-F238E27FC236}">
                  <a16:creationId xmlns:a16="http://schemas.microsoft.com/office/drawing/2014/main" id="{8ACB509B-9985-4F09-BEF0-8A02444D6B82}"/>
                </a:ext>
              </a:extLst>
            </p:cNvPr>
            <p:cNvSpPr txBox="1"/>
            <p:nvPr/>
          </p:nvSpPr>
          <p:spPr>
            <a:xfrm>
              <a:off x="800969" y="1087747"/>
              <a:ext cx="6743430" cy="54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fr-CA" sz="1600" kern="1200" dirty="0"/>
                <a:t>Options de remboursement (paiement forfaitaire</a:t>
              </a:r>
              <a:r>
                <a:rPr lang="fr-CA" sz="1600" dirty="0"/>
                <a:t> ou paiements étaler </a:t>
              </a:r>
              <a:r>
                <a:rPr lang="fr-CA" sz="1600" kern="1200" dirty="0"/>
                <a:t>à</a:t>
              </a:r>
              <a:r>
                <a:rPr lang="fr-CA" sz="1600" dirty="0"/>
                <a:t> </a:t>
              </a:r>
              <a:r>
                <a:rPr lang="fr-CA" sz="1600" kern="1200" dirty="0"/>
                <a:t>2 fois la période du congé)</a:t>
              </a:r>
            </a:p>
          </p:txBody>
        </p:sp>
      </p:grpSp>
      <p:sp>
        <p:nvSpPr>
          <p:cNvPr id="10" name="Oval 9">
            <a:extLst>
              <a:ext uri="{FF2B5EF4-FFF2-40B4-BE49-F238E27FC236}">
                <a16:creationId xmlns:a16="http://schemas.microsoft.com/office/drawing/2014/main" id="{3C26B384-B66B-41D9-A43F-8EB617E9F32E}"/>
              </a:ext>
            </a:extLst>
          </p:cNvPr>
          <p:cNvSpPr/>
          <p:nvPr/>
        </p:nvSpPr>
        <p:spPr>
          <a:xfrm>
            <a:off x="2215478" y="2501667"/>
            <a:ext cx="680114" cy="680114"/>
          </a:xfrm>
          <a:prstGeom prst="ellipse">
            <a:avLst/>
          </a:prstGeom>
        </p:spPr>
        <p:style>
          <a:lnRef idx="2">
            <a:schemeClr val="accent2">
              <a:hueOff val="5011291"/>
              <a:satOff val="-9272"/>
              <a:lumOff val="2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E999E352-3A23-45AC-A32C-3087798E3A8D}"/>
              </a:ext>
            </a:extLst>
          </p:cNvPr>
          <p:cNvGrpSpPr/>
          <p:nvPr/>
        </p:nvGrpSpPr>
        <p:grpSpPr>
          <a:xfrm>
            <a:off x="2637097" y="3385554"/>
            <a:ext cx="6623768" cy="544091"/>
            <a:chOff x="920631" y="1903623"/>
            <a:chExt cx="6623768" cy="544091"/>
          </a:xfrm>
        </p:grpSpPr>
        <p:sp>
          <p:nvSpPr>
            <p:cNvPr id="22" name="Rectangle 21">
              <a:extLst>
                <a:ext uri="{FF2B5EF4-FFF2-40B4-BE49-F238E27FC236}">
                  <a16:creationId xmlns:a16="http://schemas.microsoft.com/office/drawing/2014/main" id="{D72355B5-D572-4496-BF5D-5507021FA49C}"/>
                </a:ext>
              </a:extLst>
            </p:cNvPr>
            <p:cNvSpPr/>
            <p:nvPr/>
          </p:nvSpPr>
          <p:spPr>
            <a:xfrm>
              <a:off x="920631" y="1903623"/>
              <a:ext cx="6623768" cy="544091"/>
            </a:xfrm>
            <a:prstGeom prst="rect">
              <a:avLst/>
            </a:prstGeom>
          </p:spPr>
          <p:style>
            <a:lnRef idx="2">
              <a:schemeClr val="lt1">
                <a:hueOff val="0"/>
                <a:satOff val="0"/>
                <a:lumOff val="0"/>
                <a:alphaOff val="0"/>
              </a:schemeClr>
            </a:lnRef>
            <a:fillRef idx="1">
              <a:schemeClr val="accent2">
                <a:hueOff val="10022582"/>
                <a:satOff val="-18545"/>
                <a:lumOff val="490"/>
                <a:alphaOff val="0"/>
              </a:schemeClr>
            </a:fillRef>
            <a:effectRef idx="0">
              <a:schemeClr val="accent2">
                <a:hueOff val="10022582"/>
                <a:satOff val="-18545"/>
                <a:lumOff val="490"/>
                <a:alphaOff val="0"/>
              </a:schemeClr>
            </a:effectRef>
            <a:fontRef idx="minor">
              <a:schemeClr val="lt1"/>
            </a:fontRef>
          </p:style>
        </p:sp>
        <p:sp>
          <p:nvSpPr>
            <p:cNvPr id="23" name="TextBox 22">
              <a:extLst>
                <a:ext uri="{FF2B5EF4-FFF2-40B4-BE49-F238E27FC236}">
                  <a16:creationId xmlns:a16="http://schemas.microsoft.com/office/drawing/2014/main" id="{7F7FE9C7-F6AB-4224-B4C7-518F960A680E}"/>
                </a:ext>
              </a:extLst>
            </p:cNvPr>
            <p:cNvSpPr txBox="1"/>
            <p:nvPr/>
          </p:nvSpPr>
          <p:spPr>
            <a:xfrm>
              <a:off x="920631" y="1903623"/>
              <a:ext cx="6623768" cy="54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fr-CA" sz="1600" kern="1200" dirty="0"/>
                <a:t>Les 3 premiers mois ouvrent droit à pension</a:t>
              </a:r>
            </a:p>
          </p:txBody>
        </p:sp>
      </p:grpSp>
      <p:sp>
        <p:nvSpPr>
          <p:cNvPr id="13" name="Oval 12">
            <a:extLst>
              <a:ext uri="{FF2B5EF4-FFF2-40B4-BE49-F238E27FC236}">
                <a16:creationId xmlns:a16="http://schemas.microsoft.com/office/drawing/2014/main" id="{B70643B9-4F26-4D13-8372-6FA875A6576B}"/>
              </a:ext>
            </a:extLst>
          </p:cNvPr>
          <p:cNvSpPr/>
          <p:nvPr/>
        </p:nvSpPr>
        <p:spPr>
          <a:xfrm>
            <a:off x="2297040" y="3317542"/>
            <a:ext cx="680114" cy="680114"/>
          </a:xfrm>
          <a:prstGeom prst="ellipse">
            <a:avLst/>
          </a:prstGeom>
        </p:spPr>
        <p:style>
          <a:lnRef idx="2">
            <a:schemeClr val="accent2">
              <a:hueOff val="10022582"/>
              <a:satOff val="-18545"/>
              <a:lumOff val="49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B4D3D662-9515-40DB-9344-E965585CD544}"/>
              </a:ext>
            </a:extLst>
          </p:cNvPr>
          <p:cNvGrpSpPr/>
          <p:nvPr/>
        </p:nvGrpSpPr>
        <p:grpSpPr>
          <a:xfrm>
            <a:off x="2517435" y="4201430"/>
            <a:ext cx="6743430" cy="544091"/>
            <a:chOff x="800969" y="2719499"/>
            <a:chExt cx="6743430" cy="544091"/>
          </a:xfrm>
        </p:grpSpPr>
        <p:sp>
          <p:nvSpPr>
            <p:cNvPr id="20" name="Rectangle 19">
              <a:extLst>
                <a:ext uri="{FF2B5EF4-FFF2-40B4-BE49-F238E27FC236}">
                  <a16:creationId xmlns:a16="http://schemas.microsoft.com/office/drawing/2014/main" id="{472E21E3-4FAE-4A16-BF14-00F87402B1EE}"/>
                </a:ext>
              </a:extLst>
            </p:cNvPr>
            <p:cNvSpPr/>
            <p:nvPr/>
          </p:nvSpPr>
          <p:spPr>
            <a:xfrm>
              <a:off x="800969" y="2719499"/>
              <a:ext cx="6743430" cy="544091"/>
            </a:xfrm>
            <a:prstGeom prst="rect">
              <a:avLst/>
            </a:prstGeom>
          </p:spPr>
          <p:style>
            <a:lnRef idx="2">
              <a:schemeClr val="lt1">
                <a:hueOff val="0"/>
                <a:satOff val="0"/>
                <a:lumOff val="0"/>
                <a:alphaOff val="0"/>
              </a:schemeClr>
            </a:lnRef>
            <a:fillRef idx="1">
              <a:schemeClr val="accent2">
                <a:hueOff val="15033873"/>
                <a:satOff val="-27817"/>
                <a:lumOff val="735"/>
                <a:alphaOff val="0"/>
              </a:schemeClr>
            </a:fillRef>
            <a:effectRef idx="0">
              <a:schemeClr val="accent2">
                <a:hueOff val="15033873"/>
                <a:satOff val="-27817"/>
                <a:lumOff val="735"/>
                <a:alphaOff val="0"/>
              </a:schemeClr>
            </a:effectRef>
            <a:fontRef idx="minor">
              <a:schemeClr val="lt1"/>
            </a:fontRef>
          </p:style>
        </p:sp>
        <p:sp>
          <p:nvSpPr>
            <p:cNvPr id="21" name="TextBox 20">
              <a:extLst>
                <a:ext uri="{FF2B5EF4-FFF2-40B4-BE49-F238E27FC236}">
                  <a16:creationId xmlns:a16="http://schemas.microsoft.com/office/drawing/2014/main" id="{5F39C92E-0003-49C7-9688-8B75B162F6D0}"/>
                </a:ext>
              </a:extLst>
            </p:cNvPr>
            <p:cNvSpPr txBox="1"/>
            <p:nvPr/>
          </p:nvSpPr>
          <p:spPr>
            <a:xfrm>
              <a:off x="800969" y="2719499"/>
              <a:ext cx="6743430" cy="54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fr-CA" sz="1600" kern="1200" dirty="0"/>
                <a:t>Option de ne pas faire compter un congé au‑delà des 3 premiers mois</a:t>
              </a:r>
            </a:p>
          </p:txBody>
        </p:sp>
      </p:grpSp>
      <p:sp>
        <p:nvSpPr>
          <p:cNvPr id="15" name="Oval 14">
            <a:extLst>
              <a:ext uri="{FF2B5EF4-FFF2-40B4-BE49-F238E27FC236}">
                <a16:creationId xmlns:a16="http://schemas.microsoft.com/office/drawing/2014/main" id="{C91D2D8E-66F5-43C5-96E4-A5BB1C3DF988}"/>
              </a:ext>
            </a:extLst>
          </p:cNvPr>
          <p:cNvSpPr/>
          <p:nvPr/>
        </p:nvSpPr>
        <p:spPr>
          <a:xfrm>
            <a:off x="2177378" y="4133418"/>
            <a:ext cx="680114" cy="680114"/>
          </a:xfrm>
          <a:prstGeom prst="ellipse">
            <a:avLst/>
          </a:prstGeom>
        </p:spPr>
        <p:style>
          <a:lnRef idx="2">
            <a:schemeClr val="accent2">
              <a:hueOff val="15033873"/>
              <a:satOff val="-27817"/>
              <a:lumOff val="73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92F0F767-BA8B-4607-A70F-43CAD285DA7B}"/>
              </a:ext>
            </a:extLst>
          </p:cNvPr>
          <p:cNvGrpSpPr/>
          <p:nvPr/>
        </p:nvGrpSpPr>
        <p:grpSpPr>
          <a:xfrm>
            <a:off x="2127556" y="5017306"/>
            <a:ext cx="7133310" cy="544091"/>
            <a:chOff x="411090" y="3535375"/>
            <a:chExt cx="7133310" cy="544091"/>
          </a:xfrm>
        </p:grpSpPr>
        <p:sp>
          <p:nvSpPr>
            <p:cNvPr id="18" name="Rectangle 17">
              <a:extLst>
                <a:ext uri="{FF2B5EF4-FFF2-40B4-BE49-F238E27FC236}">
                  <a16:creationId xmlns:a16="http://schemas.microsoft.com/office/drawing/2014/main" id="{BBDC13E5-5B59-4E64-A6D4-919C0474EC05}"/>
                </a:ext>
              </a:extLst>
            </p:cNvPr>
            <p:cNvSpPr/>
            <p:nvPr/>
          </p:nvSpPr>
          <p:spPr>
            <a:xfrm>
              <a:off x="411090" y="3535375"/>
              <a:ext cx="7133310" cy="544091"/>
            </a:xfrm>
            <a:prstGeom prst="rect">
              <a:avLst/>
            </a:prstGeom>
          </p:spPr>
          <p:style>
            <a:lnRef idx="2">
              <a:schemeClr val="lt1">
                <a:hueOff val="0"/>
                <a:satOff val="0"/>
                <a:lumOff val="0"/>
                <a:alphaOff val="0"/>
              </a:schemeClr>
            </a:lnRef>
            <a:fillRef idx="1">
              <a:schemeClr val="accent2">
                <a:hueOff val="20045164"/>
                <a:satOff val="-37090"/>
                <a:lumOff val="980"/>
                <a:alphaOff val="0"/>
              </a:schemeClr>
            </a:fillRef>
            <a:effectRef idx="0">
              <a:schemeClr val="accent2">
                <a:hueOff val="20045164"/>
                <a:satOff val="-37090"/>
                <a:lumOff val="980"/>
                <a:alphaOff val="0"/>
              </a:schemeClr>
            </a:effectRef>
            <a:fontRef idx="minor">
              <a:schemeClr val="lt1"/>
            </a:fontRef>
          </p:style>
        </p:sp>
        <p:sp>
          <p:nvSpPr>
            <p:cNvPr id="19" name="TextBox 18">
              <a:extLst>
                <a:ext uri="{FF2B5EF4-FFF2-40B4-BE49-F238E27FC236}">
                  <a16:creationId xmlns:a16="http://schemas.microsoft.com/office/drawing/2014/main" id="{5AA5A156-F098-4611-86C2-8D874C249506}"/>
                </a:ext>
              </a:extLst>
            </p:cNvPr>
            <p:cNvSpPr txBox="1"/>
            <p:nvPr/>
          </p:nvSpPr>
          <p:spPr>
            <a:xfrm>
              <a:off x="411090" y="3535375"/>
              <a:ext cx="7133310" cy="54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fr-CA" sz="1600" kern="1200"/>
                <a:t>Limites imposées par la </a:t>
              </a:r>
              <a:r>
                <a:rPr lang="fr-CA" sz="1600" i="1" kern="1200"/>
                <a:t>Loi de l’impôt sur le revenu</a:t>
              </a:r>
              <a:r>
                <a:rPr lang="fr-CA" sz="1600" kern="1200"/>
                <a:t> : 5 ans plus 3 ans</a:t>
              </a:r>
            </a:p>
          </p:txBody>
        </p:sp>
      </p:grpSp>
      <p:sp>
        <p:nvSpPr>
          <p:cNvPr id="17" name="Oval 16">
            <a:extLst>
              <a:ext uri="{FF2B5EF4-FFF2-40B4-BE49-F238E27FC236}">
                <a16:creationId xmlns:a16="http://schemas.microsoft.com/office/drawing/2014/main" id="{428E4F3B-98EA-466F-ADC6-D3821FBBD17F}"/>
              </a:ext>
            </a:extLst>
          </p:cNvPr>
          <p:cNvSpPr/>
          <p:nvPr/>
        </p:nvSpPr>
        <p:spPr>
          <a:xfrm>
            <a:off x="1787498" y="4949294"/>
            <a:ext cx="680114" cy="680114"/>
          </a:xfrm>
          <a:prstGeom prst="ellipse">
            <a:avLst/>
          </a:prstGeom>
        </p:spPr>
        <p:style>
          <a:lnRef idx="2">
            <a:schemeClr val="accent2">
              <a:hueOff val="20045164"/>
              <a:satOff val="-37090"/>
              <a:lumOff val="98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Slide Number Placeholder 1">
            <a:extLst>
              <a:ext uri="{FF2B5EF4-FFF2-40B4-BE49-F238E27FC236}">
                <a16:creationId xmlns:a16="http://schemas.microsoft.com/office/drawing/2014/main" id="{5F4B30B1-54F9-45C1-AC1A-31EF88E1615A}"/>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40</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135063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964C-881E-416A-B9D9-5E6A26FF7EFD}"/>
              </a:ext>
            </a:extLst>
          </p:cNvPr>
          <p:cNvSpPr>
            <a:spLocks noGrp="1"/>
          </p:cNvSpPr>
          <p:nvPr>
            <p:ph type="title"/>
          </p:nvPr>
        </p:nvSpPr>
        <p:spPr>
          <a:xfrm>
            <a:off x="3472129" y="2983883"/>
            <a:ext cx="5805221" cy="890234"/>
          </a:xfrm>
        </p:spPr>
        <p:txBody>
          <a:bodyPr>
            <a:normAutofit fontScale="90000"/>
          </a:bodyPr>
          <a:lstStyle/>
          <a:p>
            <a:r>
              <a:rPr lang="fr-CA" dirty="0"/>
              <a:t>Rachat de service</a:t>
            </a:r>
            <a:endParaRPr lang="en-CA" dirty="0"/>
          </a:p>
        </p:txBody>
      </p:sp>
      <p:sp>
        <p:nvSpPr>
          <p:cNvPr id="4" name="Slide Number Placeholder 3">
            <a:extLst>
              <a:ext uri="{FF2B5EF4-FFF2-40B4-BE49-F238E27FC236}">
                <a16:creationId xmlns:a16="http://schemas.microsoft.com/office/drawing/2014/main" id="{1E373CD4-4DAE-40BE-8643-52D1FC06B7C7}"/>
              </a:ext>
            </a:extLst>
          </p:cNvPr>
          <p:cNvSpPr>
            <a:spLocks noGrp="1"/>
          </p:cNvSpPr>
          <p:nvPr>
            <p:ph type="sldNum" sz="quarter" idx="4"/>
          </p:nvPr>
        </p:nvSpPr>
        <p:spPr/>
        <p:txBody>
          <a:bodyPr/>
          <a:lstStyle/>
          <a:p>
            <a:fld id="{3DCDEDF6-4B4F-4E32-8FB0-B8CCF2C115FC}" type="slidenum">
              <a:rPr lang="en-CA" smtClean="0"/>
              <a:pPr/>
              <a:t>41</a:t>
            </a:fld>
            <a:endParaRPr lang="en-CA" dirty="0"/>
          </a:p>
        </p:txBody>
      </p:sp>
    </p:spTree>
    <p:extLst>
      <p:ext uri="{BB962C8B-B14F-4D97-AF65-F5344CB8AC3E}">
        <p14:creationId xmlns:p14="http://schemas.microsoft.com/office/powerpoint/2010/main" val="2871810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416216F-11AC-476F-B862-50EB5B11450A}"/>
              </a:ext>
            </a:extLst>
          </p:cNvPr>
          <p:cNvSpPr>
            <a:spLocks noGrp="1"/>
          </p:cNvSpPr>
          <p:nvPr>
            <p:ph type="title"/>
          </p:nvPr>
        </p:nvSpPr>
        <p:spPr>
          <a:xfrm>
            <a:off x="417599" y="572400"/>
            <a:ext cx="3201901" cy="366507"/>
          </a:xfrm>
          <a:solidFill>
            <a:schemeClr val="bg1"/>
          </a:solidFill>
        </p:spPr>
        <p:txBody>
          <a:bodyPr>
            <a:noAutofit/>
          </a:bodyPr>
          <a:lstStyle/>
          <a:p>
            <a:r>
              <a:rPr lang="fr-FR" sz="2800" dirty="0">
                <a:solidFill>
                  <a:schemeClr val="accent1"/>
                </a:solidFill>
              </a:rPr>
              <a:t>rachat de service</a:t>
            </a:r>
            <a:endParaRPr lang="en-CA" sz="2800" dirty="0">
              <a:solidFill>
                <a:schemeClr val="accent1"/>
              </a:solidFill>
            </a:endParaRPr>
          </a:p>
        </p:txBody>
      </p:sp>
      <p:grpSp>
        <p:nvGrpSpPr>
          <p:cNvPr id="6" name="Group 5">
            <a:extLst>
              <a:ext uri="{FF2B5EF4-FFF2-40B4-BE49-F238E27FC236}">
                <a16:creationId xmlns:a16="http://schemas.microsoft.com/office/drawing/2014/main" id="{65DE545B-5F21-42D6-8E09-54D1A0498936}"/>
              </a:ext>
            </a:extLst>
          </p:cNvPr>
          <p:cNvGrpSpPr/>
          <p:nvPr/>
        </p:nvGrpSpPr>
        <p:grpSpPr>
          <a:xfrm>
            <a:off x="2896377" y="1481931"/>
            <a:ext cx="5356800" cy="1359793"/>
            <a:chOff x="1393014" y="0"/>
            <a:chExt cx="5305154" cy="1359793"/>
          </a:xfrm>
        </p:grpSpPr>
        <p:sp>
          <p:nvSpPr>
            <p:cNvPr id="25" name="Arrow: Right 24">
              <a:extLst>
                <a:ext uri="{FF2B5EF4-FFF2-40B4-BE49-F238E27FC236}">
                  <a16:creationId xmlns:a16="http://schemas.microsoft.com/office/drawing/2014/main" id="{E61F678D-B65A-4D95-9022-800391CCFEF7}"/>
                </a:ext>
              </a:extLst>
            </p:cNvPr>
            <p:cNvSpPr/>
            <p:nvPr/>
          </p:nvSpPr>
          <p:spPr>
            <a:xfrm>
              <a:off x="1393014" y="0"/>
              <a:ext cx="5305154" cy="1359793"/>
            </a:xfrm>
            <a:prstGeom prst="rightArrow">
              <a:avLst>
                <a:gd name="adj1" fmla="val 75000"/>
                <a:gd name="adj2" fmla="val 50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6" name="Arrow: Right 4">
              <a:extLst>
                <a:ext uri="{FF2B5EF4-FFF2-40B4-BE49-F238E27FC236}">
                  <a16:creationId xmlns:a16="http://schemas.microsoft.com/office/drawing/2014/main" id="{21A16831-4AB6-4074-830B-4BCF444DFF7E}"/>
                </a:ext>
              </a:extLst>
            </p:cNvPr>
            <p:cNvSpPr txBox="1"/>
            <p:nvPr/>
          </p:nvSpPr>
          <p:spPr>
            <a:xfrm>
              <a:off x="1393014" y="169974"/>
              <a:ext cx="4845600" cy="1019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114300" lvl="1" indent="-114300" algn="l" defTabSz="622300">
                <a:spcBef>
                  <a:spcPct val="0"/>
                </a:spcBef>
                <a:spcAft>
                  <a:spcPct val="15000"/>
                </a:spcAft>
                <a:buChar char="•"/>
              </a:pPr>
              <a:r>
                <a:rPr lang="fr-CA" sz="1400" kern="1200" dirty="0"/>
                <a:t>Coût fondé sur le type de service et le moment où le rachat est effectué</a:t>
              </a:r>
            </a:p>
            <a:p>
              <a:pPr marL="114300" lvl="1" indent="-114300" algn="l" defTabSz="622300">
                <a:spcBef>
                  <a:spcPct val="0"/>
                </a:spcBef>
                <a:spcAft>
                  <a:spcPct val="15000"/>
                </a:spcAft>
                <a:buChar char="•"/>
              </a:pPr>
              <a:r>
                <a:rPr lang="fr-CA" sz="1400" dirty="0"/>
                <a:t>A</a:t>
              </a:r>
              <a:r>
                <a:rPr lang="fr-CA" sz="1400" kern="1200" dirty="0"/>
                <a:t>ugmente votre service ouvrant droit à pension servant à calculer votre pension</a:t>
              </a:r>
            </a:p>
          </p:txBody>
        </p:sp>
      </p:grpSp>
      <p:grpSp>
        <p:nvGrpSpPr>
          <p:cNvPr id="9" name="Group 8">
            <a:extLst>
              <a:ext uri="{FF2B5EF4-FFF2-40B4-BE49-F238E27FC236}">
                <a16:creationId xmlns:a16="http://schemas.microsoft.com/office/drawing/2014/main" id="{5C684F59-B2A7-4D15-8187-70D30BE45A73}"/>
              </a:ext>
            </a:extLst>
          </p:cNvPr>
          <p:cNvGrpSpPr/>
          <p:nvPr/>
        </p:nvGrpSpPr>
        <p:grpSpPr>
          <a:xfrm>
            <a:off x="2409318" y="1618875"/>
            <a:ext cx="439200" cy="1040400"/>
            <a:chOff x="905955" y="136944"/>
            <a:chExt cx="487059" cy="1085903"/>
          </a:xfrm>
        </p:grpSpPr>
        <p:sp>
          <p:nvSpPr>
            <p:cNvPr id="23" name="Rectangle: Rounded Corners 22">
              <a:extLst>
                <a:ext uri="{FF2B5EF4-FFF2-40B4-BE49-F238E27FC236}">
                  <a16:creationId xmlns:a16="http://schemas.microsoft.com/office/drawing/2014/main" id="{1F61D0E3-1DAD-4EEB-816C-0463E3380F4C}"/>
                </a:ext>
              </a:extLst>
            </p:cNvPr>
            <p:cNvSpPr/>
            <p:nvPr/>
          </p:nvSpPr>
          <p:spPr>
            <a:xfrm>
              <a:off x="905955" y="136944"/>
              <a:ext cx="487059" cy="1085903"/>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Rounded Corners 6">
              <a:extLst>
                <a:ext uri="{FF2B5EF4-FFF2-40B4-BE49-F238E27FC236}">
                  <a16:creationId xmlns:a16="http://schemas.microsoft.com/office/drawing/2014/main" id="{9870D63F-88CF-4E6A-8024-DAF888438266}"/>
                </a:ext>
              </a:extLst>
            </p:cNvPr>
            <p:cNvSpPr txBox="1"/>
            <p:nvPr/>
          </p:nvSpPr>
          <p:spPr>
            <a:xfrm>
              <a:off x="929731" y="160720"/>
              <a:ext cx="439507" cy="1038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A" sz="2000" kern="1200" dirty="0"/>
                <a:t>$</a:t>
              </a:r>
            </a:p>
          </p:txBody>
        </p:sp>
      </p:grpSp>
      <p:grpSp>
        <p:nvGrpSpPr>
          <p:cNvPr id="11" name="Group 10">
            <a:extLst>
              <a:ext uri="{FF2B5EF4-FFF2-40B4-BE49-F238E27FC236}">
                <a16:creationId xmlns:a16="http://schemas.microsoft.com/office/drawing/2014/main" id="{05A9137F-0137-47D8-A1A6-4C673FCB3BDF}"/>
              </a:ext>
            </a:extLst>
          </p:cNvPr>
          <p:cNvGrpSpPr/>
          <p:nvPr/>
        </p:nvGrpSpPr>
        <p:grpSpPr>
          <a:xfrm>
            <a:off x="2898000" y="2977703"/>
            <a:ext cx="5354885" cy="1359793"/>
            <a:chOff x="1343268" y="1495772"/>
            <a:chExt cx="5354885" cy="1359793"/>
          </a:xfrm>
        </p:grpSpPr>
        <p:sp>
          <p:nvSpPr>
            <p:cNvPr id="21" name="Arrow: Right 20">
              <a:extLst>
                <a:ext uri="{FF2B5EF4-FFF2-40B4-BE49-F238E27FC236}">
                  <a16:creationId xmlns:a16="http://schemas.microsoft.com/office/drawing/2014/main" id="{A0507CE8-9E7A-4A48-9922-F1B50A380DAE}"/>
                </a:ext>
              </a:extLst>
            </p:cNvPr>
            <p:cNvSpPr/>
            <p:nvPr/>
          </p:nvSpPr>
          <p:spPr>
            <a:xfrm>
              <a:off x="1343268" y="1495772"/>
              <a:ext cx="5354885" cy="1359793"/>
            </a:xfrm>
            <a:prstGeom prst="rightArrow">
              <a:avLst>
                <a:gd name="adj1" fmla="val 75000"/>
                <a:gd name="adj2" fmla="val 50000"/>
              </a:avLst>
            </a:prstGeom>
          </p:spPr>
          <p:style>
            <a:lnRef idx="2">
              <a:schemeClr val="accent2">
                <a:tint val="40000"/>
                <a:alpha val="90000"/>
                <a:hueOff val="10175292"/>
                <a:satOff val="-16352"/>
                <a:lumOff val="-288"/>
                <a:alphaOff val="0"/>
              </a:schemeClr>
            </a:lnRef>
            <a:fillRef idx="1">
              <a:schemeClr val="accent2">
                <a:tint val="40000"/>
                <a:alpha val="90000"/>
                <a:hueOff val="10175292"/>
                <a:satOff val="-16352"/>
                <a:lumOff val="-288"/>
                <a:alphaOff val="0"/>
              </a:schemeClr>
            </a:fillRef>
            <a:effectRef idx="0">
              <a:schemeClr val="accent2">
                <a:tint val="40000"/>
                <a:alpha val="90000"/>
                <a:hueOff val="10175292"/>
                <a:satOff val="-16352"/>
                <a:lumOff val="-288"/>
                <a:alphaOff val="0"/>
              </a:schemeClr>
            </a:effectRef>
            <a:fontRef idx="minor">
              <a:schemeClr val="dk1">
                <a:hueOff val="0"/>
                <a:satOff val="0"/>
                <a:lumOff val="0"/>
                <a:alphaOff val="0"/>
              </a:schemeClr>
            </a:fontRef>
          </p:style>
        </p:sp>
        <p:sp>
          <p:nvSpPr>
            <p:cNvPr id="22" name="Arrow: Right 8">
              <a:extLst>
                <a:ext uri="{FF2B5EF4-FFF2-40B4-BE49-F238E27FC236}">
                  <a16:creationId xmlns:a16="http://schemas.microsoft.com/office/drawing/2014/main" id="{E2C413E7-62D5-483A-875D-8BA3FC347D06}"/>
                </a:ext>
              </a:extLst>
            </p:cNvPr>
            <p:cNvSpPr txBox="1"/>
            <p:nvPr/>
          </p:nvSpPr>
          <p:spPr>
            <a:xfrm>
              <a:off x="1343268" y="1665746"/>
              <a:ext cx="4844963" cy="1019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114300" lvl="1" indent="-114300" algn="l" defTabSz="622300">
                <a:spcBef>
                  <a:spcPct val="0"/>
                </a:spcBef>
                <a:spcAft>
                  <a:spcPct val="15000"/>
                </a:spcAft>
                <a:buChar char="•"/>
              </a:pPr>
              <a:r>
                <a:rPr lang="fr-CA" sz="1400" kern="1200" dirty="0"/>
                <a:t>Le remboursement peut se poursuivre au‑delà de la cessation d’emploi.</a:t>
              </a:r>
            </a:p>
            <a:p>
              <a:pPr marL="114300" lvl="1" indent="-114300" algn="l" defTabSz="622300">
                <a:spcBef>
                  <a:spcPct val="0"/>
                </a:spcBef>
                <a:spcAft>
                  <a:spcPct val="15000"/>
                </a:spcAft>
                <a:buChar char="•"/>
              </a:pPr>
              <a:r>
                <a:rPr lang="fr-CA" sz="1400" kern="1200" dirty="0"/>
                <a:t>Rachat : fonction publique, GRC, Forces Canadiennes et service </a:t>
              </a:r>
              <a:r>
                <a:rPr lang="fr-CA" sz="1400" dirty="0"/>
                <a:t>d</a:t>
              </a:r>
              <a:r>
                <a:rPr lang="en-CA" sz="1400" dirty="0"/>
                <a:t>’</a:t>
              </a:r>
              <a:r>
                <a:rPr lang="fr-CA" sz="1400" kern="1200" dirty="0"/>
                <a:t>emploie externe</a:t>
              </a:r>
            </a:p>
          </p:txBody>
        </p:sp>
      </p:grpSp>
      <p:grpSp>
        <p:nvGrpSpPr>
          <p:cNvPr id="12" name="Group 11">
            <a:extLst>
              <a:ext uri="{FF2B5EF4-FFF2-40B4-BE49-F238E27FC236}">
                <a16:creationId xmlns:a16="http://schemas.microsoft.com/office/drawing/2014/main" id="{BC5FF9CF-C795-48AF-9A0B-5C0A4CC06855}"/>
              </a:ext>
            </a:extLst>
          </p:cNvPr>
          <p:cNvGrpSpPr/>
          <p:nvPr/>
        </p:nvGrpSpPr>
        <p:grpSpPr>
          <a:xfrm>
            <a:off x="2409333" y="3136656"/>
            <a:ext cx="437298" cy="1041887"/>
            <a:chOff x="905970" y="1654725"/>
            <a:chExt cx="437298" cy="1041887"/>
          </a:xfrm>
        </p:grpSpPr>
        <p:sp>
          <p:nvSpPr>
            <p:cNvPr id="19" name="Rectangle: Rounded Corners 18">
              <a:extLst>
                <a:ext uri="{FF2B5EF4-FFF2-40B4-BE49-F238E27FC236}">
                  <a16:creationId xmlns:a16="http://schemas.microsoft.com/office/drawing/2014/main" id="{4F39B60D-4CD1-42E5-A344-0A135FD7AC27}"/>
                </a:ext>
              </a:extLst>
            </p:cNvPr>
            <p:cNvSpPr/>
            <p:nvPr/>
          </p:nvSpPr>
          <p:spPr>
            <a:xfrm>
              <a:off x="905970" y="1654725"/>
              <a:ext cx="437298" cy="1041887"/>
            </a:xfrm>
            <a:prstGeom prst="roundRect">
              <a:avLst/>
            </a:prstGeom>
          </p:spPr>
          <p:style>
            <a:lnRef idx="2">
              <a:schemeClr val="lt1">
                <a:hueOff val="0"/>
                <a:satOff val="0"/>
                <a:lumOff val="0"/>
                <a:alphaOff val="0"/>
              </a:schemeClr>
            </a:lnRef>
            <a:fillRef idx="1">
              <a:schemeClr val="accent2">
                <a:hueOff val="10022582"/>
                <a:satOff val="-18545"/>
                <a:lumOff val="490"/>
                <a:alphaOff val="0"/>
              </a:schemeClr>
            </a:fillRef>
            <a:effectRef idx="0">
              <a:schemeClr val="accent2">
                <a:hueOff val="10022582"/>
                <a:satOff val="-18545"/>
                <a:lumOff val="490"/>
                <a:alphaOff val="0"/>
              </a:schemeClr>
            </a:effectRef>
            <a:fontRef idx="minor">
              <a:schemeClr val="lt1"/>
            </a:fontRef>
          </p:style>
        </p:sp>
        <p:sp>
          <p:nvSpPr>
            <p:cNvPr id="20" name="Rectangle: Rounded Corners 10">
              <a:extLst>
                <a:ext uri="{FF2B5EF4-FFF2-40B4-BE49-F238E27FC236}">
                  <a16:creationId xmlns:a16="http://schemas.microsoft.com/office/drawing/2014/main" id="{C44EE330-3EA5-46E4-BD5A-759F4535327B}"/>
                </a:ext>
              </a:extLst>
            </p:cNvPr>
            <p:cNvSpPr txBox="1"/>
            <p:nvPr/>
          </p:nvSpPr>
          <p:spPr>
            <a:xfrm>
              <a:off x="927317" y="1676072"/>
              <a:ext cx="394604" cy="999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Century Gothic" panose="020B0502020202020204" pitchFamily="34" charset="0"/>
                </a:rPr>
                <a:t>Ω</a:t>
              </a:r>
            </a:p>
          </p:txBody>
        </p:sp>
      </p:grpSp>
      <p:grpSp>
        <p:nvGrpSpPr>
          <p:cNvPr id="13" name="Group 12">
            <a:extLst>
              <a:ext uri="{FF2B5EF4-FFF2-40B4-BE49-F238E27FC236}">
                <a16:creationId xmlns:a16="http://schemas.microsoft.com/office/drawing/2014/main" id="{9348B95C-4D56-4237-8372-B0ECA17886C6}"/>
              </a:ext>
            </a:extLst>
          </p:cNvPr>
          <p:cNvGrpSpPr/>
          <p:nvPr/>
        </p:nvGrpSpPr>
        <p:grpSpPr>
          <a:xfrm>
            <a:off x="2898000" y="4473475"/>
            <a:ext cx="5356800" cy="1360800"/>
            <a:chOff x="1352598" y="2991544"/>
            <a:chExt cx="5336681" cy="1359793"/>
          </a:xfrm>
        </p:grpSpPr>
        <p:sp>
          <p:nvSpPr>
            <p:cNvPr id="17" name="Arrow: Right 16">
              <a:extLst>
                <a:ext uri="{FF2B5EF4-FFF2-40B4-BE49-F238E27FC236}">
                  <a16:creationId xmlns:a16="http://schemas.microsoft.com/office/drawing/2014/main" id="{D63985A2-158E-4003-88D7-8C1E33B85838}"/>
                </a:ext>
              </a:extLst>
            </p:cNvPr>
            <p:cNvSpPr/>
            <p:nvPr/>
          </p:nvSpPr>
          <p:spPr>
            <a:xfrm>
              <a:off x="1352598" y="2991544"/>
              <a:ext cx="5336681" cy="1359793"/>
            </a:xfrm>
            <a:prstGeom prst="rightArrow">
              <a:avLst>
                <a:gd name="adj1" fmla="val 75000"/>
                <a:gd name="adj2" fmla="val 50000"/>
              </a:avLst>
            </a:prstGeom>
          </p:spPr>
          <p:style>
            <a:lnRef idx="2">
              <a:schemeClr val="accent2">
                <a:tint val="40000"/>
                <a:alpha val="90000"/>
                <a:hueOff val="20350583"/>
                <a:satOff val="-32704"/>
                <a:lumOff val="-576"/>
                <a:alphaOff val="0"/>
              </a:schemeClr>
            </a:lnRef>
            <a:fillRef idx="1">
              <a:schemeClr val="accent2">
                <a:tint val="40000"/>
                <a:alpha val="90000"/>
                <a:hueOff val="20350583"/>
                <a:satOff val="-32704"/>
                <a:lumOff val="-576"/>
                <a:alphaOff val="0"/>
              </a:schemeClr>
            </a:fillRef>
            <a:effectRef idx="0">
              <a:schemeClr val="accent2">
                <a:tint val="40000"/>
                <a:alpha val="90000"/>
                <a:hueOff val="20350583"/>
                <a:satOff val="-32704"/>
                <a:lumOff val="-576"/>
                <a:alphaOff val="0"/>
              </a:schemeClr>
            </a:effectRef>
            <a:fontRef idx="minor">
              <a:schemeClr val="dk1">
                <a:hueOff val="0"/>
                <a:satOff val="0"/>
                <a:lumOff val="0"/>
                <a:alphaOff val="0"/>
              </a:schemeClr>
            </a:fontRef>
          </p:style>
        </p:sp>
        <p:sp>
          <p:nvSpPr>
            <p:cNvPr id="18" name="Arrow: Right 12">
              <a:extLst>
                <a:ext uri="{FF2B5EF4-FFF2-40B4-BE49-F238E27FC236}">
                  <a16:creationId xmlns:a16="http://schemas.microsoft.com/office/drawing/2014/main" id="{EE191F93-BAA9-4704-A944-F50C3BB73007}"/>
                </a:ext>
              </a:extLst>
            </p:cNvPr>
            <p:cNvSpPr txBox="1"/>
            <p:nvPr/>
          </p:nvSpPr>
          <p:spPr>
            <a:xfrm>
              <a:off x="1352598" y="3161518"/>
              <a:ext cx="4826759" cy="1019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Un examen médical peut être exigé.</a:t>
              </a:r>
            </a:p>
          </p:txBody>
        </p:sp>
      </p:grpSp>
      <p:grpSp>
        <p:nvGrpSpPr>
          <p:cNvPr id="14" name="Group 13">
            <a:extLst>
              <a:ext uri="{FF2B5EF4-FFF2-40B4-BE49-F238E27FC236}">
                <a16:creationId xmlns:a16="http://schemas.microsoft.com/office/drawing/2014/main" id="{2A7B69BB-311E-4DDF-BCC0-54A25D14282D}"/>
              </a:ext>
            </a:extLst>
          </p:cNvPr>
          <p:cNvGrpSpPr/>
          <p:nvPr/>
        </p:nvGrpSpPr>
        <p:grpSpPr>
          <a:xfrm>
            <a:off x="2408400" y="4639369"/>
            <a:ext cx="437754" cy="1040400"/>
            <a:chOff x="914844" y="3157439"/>
            <a:chExt cx="437754" cy="1028003"/>
          </a:xfrm>
        </p:grpSpPr>
        <p:sp>
          <p:nvSpPr>
            <p:cNvPr id="15" name="Rectangle: Rounded Corners 14">
              <a:extLst>
                <a:ext uri="{FF2B5EF4-FFF2-40B4-BE49-F238E27FC236}">
                  <a16:creationId xmlns:a16="http://schemas.microsoft.com/office/drawing/2014/main" id="{3E808382-D134-4140-9357-ADE21B16BC8F}"/>
                </a:ext>
              </a:extLst>
            </p:cNvPr>
            <p:cNvSpPr/>
            <p:nvPr/>
          </p:nvSpPr>
          <p:spPr>
            <a:xfrm>
              <a:off x="914844" y="3157439"/>
              <a:ext cx="437754" cy="1028003"/>
            </a:xfrm>
            <a:prstGeom prst="roundRect">
              <a:avLst/>
            </a:prstGeom>
          </p:spPr>
          <p:style>
            <a:lnRef idx="2">
              <a:schemeClr val="lt1">
                <a:hueOff val="0"/>
                <a:satOff val="0"/>
                <a:lumOff val="0"/>
                <a:alphaOff val="0"/>
              </a:schemeClr>
            </a:lnRef>
            <a:fillRef idx="1">
              <a:schemeClr val="accent2">
                <a:hueOff val="20045164"/>
                <a:satOff val="-37090"/>
                <a:lumOff val="980"/>
                <a:alphaOff val="0"/>
              </a:schemeClr>
            </a:fillRef>
            <a:effectRef idx="0">
              <a:schemeClr val="accent2">
                <a:hueOff val="20045164"/>
                <a:satOff val="-37090"/>
                <a:lumOff val="980"/>
                <a:alphaOff val="0"/>
              </a:schemeClr>
            </a:effectRef>
            <a:fontRef idx="minor">
              <a:schemeClr val="lt1"/>
            </a:fontRef>
          </p:style>
        </p:sp>
        <p:sp>
          <p:nvSpPr>
            <p:cNvPr id="16" name="Rectangle: Rounded Corners 14">
              <a:extLst>
                <a:ext uri="{FF2B5EF4-FFF2-40B4-BE49-F238E27FC236}">
                  <a16:creationId xmlns:a16="http://schemas.microsoft.com/office/drawing/2014/main" id="{B1309F74-19C6-4E3C-9C13-AABF4D3291E8}"/>
                </a:ext>
              </a:extLst>
            </p:cNvPr>
            <p:cNvSpPr txBox="1"/>
            <p:nvPr/>
          </p:nvSpPr>
          <p:spPr>
            <a:xfrm>
              <a:off x="936213" y="3178808"/>
              <a:ext cx="395016" cy="985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Century Gothic" panose="020B0502020202020204" pitchFamily="34" charset="0"/>
                </a:rPr>
                <a:t>☼</a:t>
              </a:r>
            </a:p>
          </p:txBody>
        </p:sp>
      </p:grpSp>
      <p:sp>
        <p:nvSpPr>
          <p:cNvPr id="27" name="Slide Number Placeholder 1">
            <a:extLst>
              <a:ext uri="{FF2B5EF4-FFF2-40B4-BE49-F238E27FC236}">
                <a16:creationId xmlns:a16="http://schemas.microsoft.com/office/drawing/2014/main" id="{F849C64F-07A4-4978-B7D7-BEFBB261D47A}"/>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42</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778811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734A-8869-4DAE-B812-ED86B97D2991}"/>
              </a:ext>
            </a:extLst>
          </p:cNvPr>
          <p:cNvSpPr>
            <a:spLocks noGrp="1"/>
          </p:cNvSpPr>
          <p:nvPr>
            <p:ph type="title"/>
            <p:custDataLst>
              <p:tags r:id="rId1"/>
            </p:custDataLst>
          </p:nvPr>
        </p:nvSpPr>
        <p:spPr>
          <a:xfrm>
            <a:off x="2352675" y="2621781"/>
            <a:ext cx="7486650" cy="1614437"/>
          </a:xfrm>
        </p:spPr>
        <p:txBody>
          <a:bodyPr>
            <a:normAutofit/>
          </a:bodyPr>
          <a:lstStyle/>
          <a:p>
            <a:r>
              <a:rPr lang="fr-FR" sz="5400" dirty="0"/>
              <a:t>Processus lié au départ à la retraite</a:t>
            </a:r>
            <a:endParaRPr lang="fr-CA" sz="5400" dirty="0"/>
          </a:p>
        </p:txBody>
      </p:sp>
      <p:sp>
        <p:nvSpPr>
          <p:cNvPr id="4" name="Slide Number Placeholder 3">
            <a:extLst>
              <a:ext uri="{FF2B5EF4-FFF2-40B4-BE49-F238E27FC236}">
                <a16:creationId xmlns:a16="http://schemas.microsoft.com/office/drawing/2014/main" id="{41782592-2B61-459B-95F4-630E0A2EF93B}"/>
              </a:ext>
            </a:extLst>
          </p:cNvPr>
          <p:cNvSpPr>
            <a:spLocks noGrp="1"/>
          </p:cNvSpPr>
          <p:nvPr>
            <p:ph type="sldNum" sz="quarter" idx="4"/>
            <p:custDataLst>
              <p:tags r:id="rId2"/>
            </p:custDataLst>
          </p:nvPr>
        </p:nvSpPr>
        <p:spPr/>
        <p:txBody>
          <a:bodyPr/>
          <a:lstStyle/>
          <a:p>
            <a:fld id="{3DCDEDF6-4B4F-4E32-8FB0-B8CCF2C115FC}" type="slidenum">
              <a:rPr lang="en-CA" smtClean="0"/>
              <a:pPr/>
              <a:t>43</a:t>
            </a:fld>
            <a:endParaRPr lang="en-CA"/>
          </a:p>
        </p:txBody>
      </p:sp>
    </p:spTree>
    <p:extLst>
      <p:ext uri="{BB962C8B-B14F-4D97-AF65-F5344CB8AC3E}">
        <p14:creationId xmlns:p14="http://schemas.microsoft.com/office/powerpoint/2010/main" val="1983987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D8424-1D66-43E5-BF85-FE678285C799}"/>
              </a:ext>
            </a:extLst>
          </p:cNvPr>
          <p:cNvSpPr>
            <a:spLocks noGrp="1"/>
          </p:cNvSpPr>
          <p:nvPr>
            <p:ph type="title"/>
          </p:nvPr>
        </p:nvSpPr>
        <p:spPr>
          <a:xfrm>
            <a:off x="1838227" y="822415"/>
            <a:ext cx="9125146" cy="796835"/>
          </a:xfrm>
        </p:spPr>
        <p:txBody>
          <a:bodyPr>
            <a:noAutofit/>
          </a:bodyPr>
          <a:lstStyle/>
          <a:p>
            <a:r>
              <a:rPr lang="fr-FR" sz="2800" dirty="0">
                <a:solidFill>
                  <a:schemeClr val="accent1"/>
                </a:solidFill>
              </a:rPr>
              <a:t>lorsque vous envisagez la retraite</a:t>
            </a:r>
            <a:endParaRPr lang="en-CA" sz="2800" dirty="0">
              <a:solidFill>
                <a:schemeClr val="accent1"/>
              </a:solidFill>
            </a:endParaRPr>
          </a:p>
        </p:txBody>
      </p:sp>
      <p:sp>
        <p:nvSpPr>
          <p:cNvPr id="7" name="Content Placeholder 1">
            <a:extLst>
              <a:ext uri="{FF2B5EF4-FFF2-40B4-BE49-F238E27FC236}">
                <a16:creationId xmlns:a16="http://schemas.microsoft.com/office/drawing/2014/main" id="{CBE3FF0D-AAD3-45B2-A99A-072762AFD097}"/>
              </a:ext>
            </a:extLst>
          </p:cNvPr>
          <p:cNvSpPr>
            <a:spLocks noGrp="1"/>
          </p:cNvSpPr>
          <p:nvPr>
            <p:ph idx="1"/>
          </p:nvPr>
        </p:nvSpPr>
        <p:spPr>
          <a:xfrm>
            <a:off x="2293892" y="2269447"/>
            <a:ext cx="7604216" cy="3629734"/>
          </a:xfrm>
        </p:spPr>
        <p:txBody>
          <a:bodyPr>
            <a:normAutofit/>
          </a:bodyPr>
          <a:lstStyle/>
          <a:p>
            <a:pPr marL="514350" indent="-514350">
              <a:buFont typeface="+mj-lt"/>
              <a:buAutoNum type="arabicPeriod"/>
            </a:pPr>
            <a:r>
              <a:rPr lang="fr-FR" sz="2000" dirty="0"/>
              <a:t>Entre </a:t>
            </a:r>
            <a:r>
              <a:rPr lang="fr-FR" sz="2000" b="1" dirty="0"/>
              <a:t>3 à 6 mois avant </a:t>
            </a:r>
            <a:r>
              <a:rPr lang="fr-FR" sz="2000" dirty="0"/>
              <a:t>la date de départ envisagée, appelez le Centre des pensions.</a:t>
            </a:r>
          </a:p>
          <a:p>
            <a:pPr marL="514350" indent="-514350">
              <a:buFont typeface="+mj-lt"/>
              <a:buAutoNum type="arabicPeriod"/>
            </a:pPr>
            <a:r>
              <a:rPr lang="fr-FR" sz="2000" dirty="0"/>
              <a:t>Votre conseiller de l’expérience client vous enverra une trousse dans laquelle seront présentées les options de prestations auxquelles vous avez droit.</a:t>
            </a:r>
          </a:p>
          <a:p>
            <a:pPr marL="514350" indent="-514350">
              <a:buFont typeface="+mj-lt"/>
              <a:buAutoNum type="arabicPeriod"/>
            </a:pPr>
            <a:r>
              <a:rPr lang="fr-FR" sz="2000" dirty="0"/>
              <a:t>Preuve d’acceptation de votre date de départ par votre superviseur.</a:t>
            </a:r>
          </a:p>
          <a:p>
            <a:pPr marL="514350" indent="-514350">
              <a:buFont typeface="+mj-lt"/>
              <a:buAutoNum type="arabicPeriod"/>
            </a:pPr>
            <a:r>
              <a:rPr lang="fr-FR" sz="2000" dirty="0"/>
              <a:t>Retournez les formulaires requis dûment remplis à temps pour que nous puissions verser votre premier paiement de pension dans les 45 jours.</a:t>
            </a:r>
          </a:p>
          <a:p>
            <a:pPr marL="514350" indent="-514350">
              <a:buFont typeface="+mj-lt"/>
              <a:buAutoNum type="arabicPeriod"/>
            </a:pPr>
            <a:r>
              <a:rPr lang="fr-FR" sz="2000" dirty="0"/>
              <a:t>Profitez bien de votre retraite! </a:t>
            </a:r>
          </a:p>
        </p:txBody>
      </p:sp>
      <p:sp>
        <p:nvSpPr>
          <p:cNvPr id="5" name="Slide Number Placeholder 1">
            <a:extLst>
              <a:ext uri="{FF2B5EF4-FFF2-40B4-BE49-F238E27FC236}">
                <a16:creationId xmlns:a16="http://schemas.microsoft.com/office/drawing/2014/main" id="{E1D428CD-4172-4503-9337-526611E40216}"/>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44</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17186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EC6D-8717-42B6-A453-8690D3F8FC88}"/>
              </a:ext>
            </a:extLst>
          </p:cNvPr>
          <p:cNvSpPr>
            <a:spLocks noGrp="1"/>
          </p:cNvSpPr>
          <p:nvPr>
            <p:ph type="title"/>
            <p:custDataLst>
              <p:tags r:id="rId1"/>
            </p:custDataLst>
          </p:nvPr>
        </p:nvSpPr>
        <p:spPr>
          <a:xfrm>
            <a:off x="4300537" y="3041894"/>
            <a:ext cx="3590925" cy="774211"/>
          </a:xfrm>
        </p:spPr>
        <p:txBody>
          <a:bodyPr>
            <a:normAutofit fontScale="90000"/>
          </a:bodyPr>
          <a:lstStyle/>
          <a:p>
            <a:r>
              <a:rPr lang="fr-CA" dirty="0"/>
              <a:t>       Ressources</a:t>
            </a:r>
          </a:p>
        </p:txBody>
      </p:sp>
      <p:sp>
        <p:nvSpPr>
          <p:cNvPr id="4" name="Slide Number Placeholder 3">
            <a:extLst>
              <a:ext uri="{FF2B5EF4-FFF2-40B4-BE49-F238E27FC236}">
                <a16:creationId xmlns:a16="http://schemas.microsoft.com/office/drawing/2014/main" id="{D57A9780-D8EB-4036-8720-9CE8F86F0631}"/>
              </a:ext>
            </a:extLst>
          </p:cNvPr>
          <p:cNvSpPr>
            <a:spLocks noGrp="1"/>
          </p:cNvSpPr>
          <p:nvPr>
            <p:ph type="sldNum" sz="quarter" idx="4"/>
            <p:custDataLst>
              <p:tags r:id="rId2"/>
            </p:custDataLst>
          </p:nvPr>
        </p:nvSpPr>
        <p:spPr/>
        <p:txBody>
          <a:bodyPr/>
          <a:lstStyle/>
          <a:p>
            <a:fld id="{3DCDEDF6-4B4F-4E32-8FB0-B8CCF2C115FC}" type="slidenum">
              <a:rPr lang="en-CA" smtClean="0"/>
              <a:pPr/>
              <a:t>45</a:t>
            </a:fld>
            <a:endParaRPr lang="en-CA" dirty="0"/>
          </a:p>
        </p:txBody>
      </p:sp>
    </p:spTree>
    <p:extLst>
      <p:ext uri="{BB962C8B-B14F-4D97-AF65-F5344CB8AC3E}">
        <p14:creationId xmlns:p14="http://schemas.microsoft.com/office/powerpoint/2010/main" val="3828300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EB9E3-8BB1-4DC3-A91F-B35F451C5BAC}"/>
              </a:ext>
            </a:extLst>
          </p:cNvPr>
          <p:cNvSpPr>
            <a:spLocks noGrp="1"/>
          </p:cNvSpPr>
          <p:nvPr>
            <p:ph idx="1"/>
            <p:custDataLst>
              <p:tags r:id="rId1"/>
            </p:custDataLst>
          </p:nvPr>
        </p:nvSpPr>
        <p:spPr>
          <a:xfrm>
            <a:off x="2435134" y="2701930"/>
            <a:ext cx="7604216" cy="1494001"/>
          </a:xfrm>
        </p:spPr>
        <p:txBody>
          <a:bodyPr>
            <a:normAutofit/>
          </a:bodyPr>
          <a:lstStyle/>
          <a:p>
            <a:pPr indent="-228600"/>
            <a:r>
              <a:rPr lang="fr-CA" sz="2400" dirty="0"/>
              <a:t>Vidéos : Votre régime de pension et vous </a:t>
            </a:r>
          </a:p>
          <a:p>
            <a:pPr indent="-228600"/>
            <a:r>
              <a:rPr lang="fr-CA" sz="2000" dirty="0">
                <a:solidFill>
                  <a:srgbClr val="0070C0"/>
                </a:solidFill>
                <a:hlinkClick r:id="rId9">
                  <a:extLst>
                    <a:ext uri="{A12FA001-AC4F-418D-AE19-62706E023703}">
                      <ahyp:hlinkClr xmlns:ahyp="http://schemas.microsoft.com/office/drawing/2018/hyperlinkcolor" val="tx"/>
                    </a:ext>
                  </a:extLst>
                </a:hlinkClick>
              </a:rPr>
              <a:t>https://www.tpsgc-pwgsc.gc.ca/remuneration-compensation/services-pension-services/pension/video/index-fra.html</a:t>
            </a:r>
          </a:p>
          <a:p>
            <a:endParaRPr lang="en-CA" dirty="0"/>
          </a:p>
          <a:p>
            <a:endParaRPr lang="en-CA" dirty="0"/>
          </a:p>
        </p:txBody>
      </p:sp>
      <p:sp>
        <p:nvSpPr>
          <p:cNvPr id="4" name="Title 3">
            <a:extLst>
              <a:ext uri="{FF2B5EF4-FFF2-40B4-BE49-F238E27FC236}">
                <a16:creationId xmlns:a16="http://schemas.microsoft.com/office/drawing/2014/main" id="{F92BB8F6-EC1F-4BAE-844B-8174EF1EE27E}"/>
              </a:ext>
            </a:extLst>
          </p:cNvPr>
          <p:cNvSpPr>
            <a:spLocks noGrp="1"/>
          </p:cNvSpPr>
          <p:nvPr>
            <p:ph type="title"/>
            <p:custDataLst>
              <p:tags r:id="rId2"/>
            </p:custDataLst>
          </p:nvPr>
        </p:nvSpPr>
        <p:spPr>
          <a:xfrm>
            <a:off x="2434799" y="526697"/>
            <a:ext cx="2509428" cy="761193"/>
          </a:xfrm>
        </p:spPr>
        <p:txBody>
          <a:bodyPr>
            <a:normAutofit/>
          </a:bodyPr>
          <a:lstStyle/>
          <a:p>
            <a:r>
              <a:rPr lang="fr-CA" sz="2800" dirty="0">
                <a:solidFill>
                  <a:schemeClr val="accent1"/>
                </a:solidFill>
              </a:rPr>
              <a:t>Ressources</a:t>
            </a:r>
          </a:p>
        </p:txBody>
      </p:sp>
      <p:sp>
        <p:nvSpPr>
          <p:cNvPr id="7" name="TextBox 6">
            <a:extLst>
              <a:ext uri="{FF2B5EF4-FFF2-40B4-BE49-F238E27FC236}">
                <a16:creationId xmlns:a16="http://schemas.microsoft.com/office/drawing/2014/main" id="{D2E4631C-8AEA-446D-8A63-F2FF5D1D7ED9}"/>
              </a:ext>
            </a:extLst>
          </p:cNvPr>
          <p:cNvSpPr txBox="1"/>
          <p:nvPr>
            <p:custDataLst>
              <p:tags r:id="rId3"/>
            </p:custDataLst>
          </p:nvPr>
        </p:nvSpPr>
        <p:spPr>
          <a:xfrm>
            <a:off x="2434799" y="1328975"/>
            <a:ext cx="8046388" cy="461665"/>
          </a:xfrm>
          <a:prstGeom prst="rect">
            <a:avLst/>
          </a:prstGeom>
          <a:noFill/>
        </p:spPr>
        <p:txBody>
          <a:bodyPr wrap="square">
            <a:spAutoFit/>
          </a:bodyPr>
          <a:lstStyle/>
          <a:p>
            <a:r>
              <a:rPr lang="fr-CA" sz="2400" dirty="0">
                <a:latin typeface="Century Gothic" panose="020B0502020202020204" pitchFamily="34" charset="0"/>
                <a:cs typeface="Arial" charset="0"/>
              </a:rPr>
              <a:t>Site Web sur les pensions et les avantages sociaux</a:t>
            </a:r>
          </a:p>
        </p:txBody>
      </p:sp>
      <p:sp>
        <p:nvSpPr>
          <p:cNvPr id="9" name="TextBox 8">
            <a:extLst>
              <a:ext uri="{FF2B5EF4-FFF2-40B4-BE49-F238E27FC236}">
                <a16:creationId xmlns:a16="http://schemas.microsoft.com/office/drawing/2014/main" id="{87916F8A-937B-41BF-B9DD-5DDF240EA4AD}"/>
              </a:ext>
            </a:extLst>
          </p:cNvPr>
          <p:cNvSpPr txBox="1"/>
          <p:nvPr>
            <p:custDataLst>
              <p:tags r:id="rId4"/>
            </p:custDataLst>
          </p:nvPr>
        </p:nvSpPr>
        <p:spPr>
          <a:xfrm>
            <a:off x="2434800" y="1815055"/>
            <a:ext cx="6974671" cy="400110"/>
          </a:xfrm>
          <a:prstGeom prst="rect">
            <a:avLst/>
          </a:prstGeom>
          <a:noFill/>
        </p:spPr>
        <p:txBody>
          <a:bodyPr wrap="square">
            <a:spAutoFit/>
          </a:bodyPr>
          <a:lstStyle/>
          <a:p>
            <a:r>
              <a:rPr lang="fr-CA" sz="2000" dirty="0">
                <a:hlinkClick r:id="rId10"/>
              </a:rPr>
              <a:t>www.canada.ca/pension-avantages</a:t>
            </a:r>
          </a:p>
        </p:txBody>
      </p:sp>
      <p:sp>
        <p:nvSpPr>
          <p:cNvPr id="13" name="TextBox 12">
            <a:extLst>
              <a:ext uri="{FF2B5EF4-FFF2-40B4-BE49-F238E27FC236}">
                <a16:creationId xmlns:a16="http://schemas.microsoft.com/office/drawing/2014/main" id="{3F951BE5-2ACE-40A7-A5A2-5F7F8D741B3A}"/>
              </a:ext>
            </a:extLst>
          </p:cNvPr>
          <p:cNvSpPr txBox="1"/>
          <p:nvPr>
            <p:custDataLst>
              <p:tags r:id="rId5"/>
            </p:custDataLst>
          </p:nvPr>
        </p:nvSpPr>
        <p:spPr>
          <a:xfrm>
            <a:off x="2434799" y="5033203"/>
            <a:ext cx="7604216" cy="1015663"/>
          </a:xfrm>
          <a:prstGeom prst="rect">
            <a:avLst/>
          </a:prstGeom>
          <a:noFill/>
        </p:spPr>
        <p:txBody>
          <a:bodyPr wrap="square">
            <a:spAutoFit/>
          </a:bodyPr>
          <a:lstStyle/>
          <a:p>
            <a:r>
              <a:rPr lang="fr-CA" sz="2000" u="sng" dirty="0">
                <a:solidFill>
                  <a:srgbClr val="0070C0"/>
                </a:solidFill>
              </a:rPr>
              <a:t>https://www.canada.ca/fr/secretariat-conseil-tresor/services/regime-retraite/renseignements-regime/formulaires.html</a:t>
            </a:r>
          </a:p>
        </p:txBody>
      </p:sp>
      <p:sp>
        <p:nvSpPr>
          <p:cNvPr id="14" name="TextBox 13">
            <a:extLst>
              <a:ext uri="{FF2B5EF4-FFF2-40B4-BE49-F238E27FC236}">
                <a16:creationId xmlns:a16="http://schemas.microsoft.com/office/drawing/2014/main" id="{2E2204EA-08B8-4974-949C-7903EA26FC52}"/>
              </a:ext>
            </a:extLst>
          </p:cNvPr>
          <p:cNvSpPr txBox="1"/>
          <p:nvPr>
            <p:custDataLst>
              <p:tags r:id="rId6"/>
            </p:custDataLst>
          </p:nvPr>
        </p:nvSpPr>
        <p:spPr>
          <a:xfrm>
            <a:off x="2434799" y="4555806"/>
            <a:ext cx="5657148" cy="461665"/>
          </a:xfrm>
          <a:prstGeom prst="rect">
            <a:avLst/>
          </a:prstGeom>
          <a:noFill/>
        </p:spPr>
        <p:txBody>
          <a:bodyPr wrap="square">
            <a:spAutoFit/>
          </a:bodyPr>
          <a:lstStyle/>
          <a:p>
            <a:r>
              <a:rPr lang="fr-CA" sz="2400" dirty="0">
                <a:latin typeface="Century Gothic" panose="020B0502020202020204" pitchFamily="34" charset="0"/>
                <a:cs typeface="Arial" charset="0"/>
              </a:rPr>
              <a:t>Formulaires</a:t>
            </a:r>
          </a:p>
        </p:txBody>
      </p:sp>
      <p:sp>
        <p:nvSpPr>
          <p:cNvPr id="10" name="Slide Number Placeholder 1">
            <a:extLst>
              <a:ext uri="{FF2B5EF4-FFF2-40B4-BE49-F238E27FC236}">
                <a16:creationId xmlns:a16="http://schemas.microsoft.com/office/drawing/2014/main" id="{8F23A503-0C94-4761-AD47-3BE84647B0CC}"/>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46</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603108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F31D98-1A1A-46E3-8828-C180E95D8B9B}"/>
              </a:ext>
            </a:extLst>
          </p:cNvPr>
          <p:cNvSpPr>
            <a:spLocks noGrp="1"/>
          </p:cNvSpPr>
          <p:nvPr>
            <p:ph idx="1"/>
            <p:custDataLst>
              <p:tags r:id="rId1"/>
            </p:custDataLst>
          </p:nvPr>
        </p:nvSpPr>
        <p:spPr>
          <a:xfrm>
            <a:off x="1326558" y="1746886"/>
            <a:ext cx="9538880" cy="887730"/>
          </a:xfrm>
        </p:spPr>
        <p:txBody>
          <a:bodyPr>
            <a:normAutofit lnSpcReduction="10000"/>
          </a:bodyPr>
          <a:lstStyle/>
          <a:p>
            <a:r>
              <a:rPr lang="fr-CA" sz="2000" i="1" dirty="0"/>
              <a:t>Renseignements sur votre régime de pensions, calculateur des prestations de retraite et outils d’estimation du coût d’un rachat de service et des prestations de survivant</a:t>
            </a:r>
          </a:p>
          <a:p>
            <a:endParaRPr lang="en-CA" dirty="0"/>
          </a:p>
        </p:txBody>
      </p:sp>
      <p:sp>
        <p:nvSpPr>
          <p:cNvPr id="4" name="Title 3">
            <a:extLst>
              <a:ext uri="{FF2B5EF4-FFF2-40B4-BE49-F238E27FC236}">
                <a16:creationId xmlns:a16="http://schemas.microsoft.com/office/drawing/2014/main" id="{BC70744A-5CC8-4C1E-B2EE-034CB07DE540}"/>
              </a:ext>
            </a:extLst>
          </p:cNvPr>
          <p:cNvSpPr>
            <a:spLocks noGrp="1"/>
          </p:cNvSpPr>
          <p:nvPr>
            <p:ph type="title"/>
            <p:custDataLst>
              <p:tags r:id="rId2"/>
            </p:custDataLst>
          </p:nvPr>
        </p:nvSpPr>
        <p:spPr>
          <a:xfrm>
            <a:off x="1817096" y="694536"/>
            <a:ext cx="8557805" cy="887729"/>
          </a:xfrm>
        </p:spPr>
        <p:txBody>
          <a:bodyPr>
            <a:normAutofit/>
          </a:bodyPr>
          <a:lstStyle/>
          <a:p>
            <a:r>
              <a:rPr lang="fr-CA" sz="2800" dirty="0">
                <a:solidFill>
                  <a:schemeClr val="accent1"/>
                </a:solidFill>
              </a:rPr>
              <a:t>portail sur les pensions à partir des applications web de la rémunération (</a:t>
            </a:r>
            <a:r>
              <a:rPr lang="fr-CA" sz="2800" dirty="0" err="1">
                <a:solidFill>
                  <a:schemeClr val="accent1"/>
                </a:solidFill>
              </a:rPr>
              <a:t>awr</a:t>
            </a:r>
            <a:r>
              <a:rPr lang="fr-CA" sz="2800" dirty="0">
                <a:solidFill>
                  <a:schemeClr val="accent1"/>
                </a:solidFill>
              </a:rPr>
              <a:t>)</a:t>
            </a:r>
          </a:p>
        </p:txBody>
      </p:sp>
      <p:pic>
        <p:nvPicPr>
          <p:cNvPr id="7" name="Picture 6">
            <a:extLst>
              <a:ext uri="{FF2B5EF4-FFF2-40B4-BE49-F238E27FC236}">
                <a16:creationId xmlns:a16="http://schemas.microsoft.com/office/drawing/2014/main" id="{E7697F71-3B1D-4A2C-8401-4F514D00E724}"/>
              </a:ext>
            </a:extLst>
          </p:cNvPr>
          <p:cNvPicPr/>
          <p:nvPr/>
        </p:nvPicPr>
        <p:blipFill>
          <a:blip r:embed="rId4"/>
          <a:stretch>
            <a:fillRect/>
          </a:stretch>
        </p:blipFill>
        <p:spPr>
          <a:xfrm>
            <a:off x="2417483" y="2799237"/>
            <a:ext cx="7357033" cy="3654101"/>
          </a:xfrm>
          <a:prstGeom prst="rect">
            <a:avLst/>
          </a:prstGeom>
        </p:spPr>
      </p:pic>
      <p:sp>
        <p:nvSpPr>
          <p:cNvPr id="6" name="Slide Number Placeholder 1">
            <a:extLst>
              <a:ext uri="{FF2B5EF4-FFF2-40B4-BE49-F238E27FC236}">
                <a16:creationId xmlns:a16="http://schemas.microsoft.com/office/drawing/2014/main" id="{C3F84A27-7997-4447-A6DF-F8CD606C124F}"/>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47</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471757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16702" y="570739"/>
            <a:ext cx="7933038" cy="387798"/>
          </a:xfrm>
          <a:prstGeom prst="rect">
            <a:avLst/>
          </a:prstGeom>
        </p:spPr>
        <p:txBody>
          <a:bodyPr vert="horz" lIns="91440" tIns="0" rIns="9144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a:spcBef>
                <a:spcPts val="0"/>
              </a:spcBef>
            </a:pPr>
            <a:r>
              <a:rPr lang="fr-CA" sz="2800" cap="none" dirty="0">
                <a:solidFill>
                  <a:srgbClr val="003399"/>
                </a:solidFill>
                <a:latin typeface="Century Gothic" panose="020B0502020202020204" pitchFamily="34" charset="0"/>
                <a:cs typeface="Arial" charset="0"/>
              </a:rPr>
              <a:t>Liste de contacts </a:t>
            </a:r>
          </a:p>
        </p:txBody>
      </p:sp>
      <p:sp>
        <p:nvSpPr>
          <p:cNvPr id="2" name="Slide Number Placeholder 1"/>
          <p:cNvSpPr>
            <a:spLocks noGrp="1"/>
          </p:cNvSpPr>
          <p:nvPr>
            <p:ph type="sldNum" sz="quarter" idx="4294967295"/>
          </p:nvPr>
        </p:nvSpPr>
        <p:spPr>
          <a:xfrm>
            <a:off x="9448800" y="6550025"/>
            <a:ext cx="2743200" cy="365125"/>
          </a:xfrm>
        </p:spPr>
        <p:txBody>
          <a:bodyPr/>
          <a:lstStyle/>
          <a:p>
            <a:fld id="{3DCDEDF6-4B4F-4E32-8FB0-B8CCF2C115FC}" type="slidenum">
              <a:rPr lang="en-CA" smtClean="0"/>
              <a:pPr/>
              <a:t>48</a:t>
            </a:fld>
            <a:endParaRPr lang="en-CA" dirty="0"/>
          </a:p>
        </p:txBody>
      </p:sp>
      <p:graphicFrame>
        <p:nvGraphicFramePr>
          <p:cNvPr id="7" name="Content Placeholder 5"/>
          <p:cNvGraphicFramePr>
            <a:graphicFrameLocks/>
          </p:cNvGraphicFramePr>
          <p:nvPr>
            <p:extLst>
              <p:ext uri="{D42A27DB-BD31-4B8C-83A1-F6EECF244321}">
                <p14:modId xmlns:p14="http://schemas.microsoft.com/office/powerpoint/2010/main" val="2833471307"/>
              </p:ext>
            </p:extLst>
          </p:nvPr>
        </p:nvGraphicFramePr>
        <p:xfrm>
          <a:off x="639482" y="1452759"/>
          <a:ext cx="10736730" cy="4726346"/>
        </p:xfrm>
        <a:graphic>
          <a:graphicData uri="http://schemas.openxmlformats.org/drawingml/2006/table">
            <a:tbl>
              <a:tblPr firstRow="1" bandRow="1">
                <a:effectLst/>
                <a:tableStyleId>{5C22544A-7EE6-4342-B048-85BDC9FD1C3A}</a:tableStyleId>
              </a:tblPr>
              <a:tblGrid>
                <a:gridCol w="5460217">
                  <a:extLst>
                    <a:ext uri="{9D8B030D-6E8A-4147-A177-3AD203B41FA5}">
                      <a16:colId xmlns:a16="http://schemas.microsoft.com/office/drawing/2014/main" val="20000"/>
                    </a:ext>
                  </a:extLst>
                </a:gridCol>
                <a:gridCol w="5276513">
                  <a:extLst>
                    <a:ext uri="{9D8B030D-6E8A-4147-A177-3AD203B41FA5}">
                      <a16:colId xmlns:a16="http://schemas.microsoft.com/office/drawing/2014/main" val="20001"/>
                    </a:ext>
                  </a:extLst>
                </a:gridCol>
              </a:tblGrid>
              <a:tr h="634602">
                <a:tc>
                  <a:txBody>
                    <a:bodyPr/>
                    <a:lstStyle/>
                    <a:p>
                      <a:pPr algn="l"/>
                      <a:r>
                        <a:rPr lang="fr-CA" sz="2200" b="1" dirty="0">
                          <a:solidFill>
                            <a:schemeClr val="bg1">
                              <a:lumMod val="95000"/>
                            </a:schemeClr>
                          </a:solidFill>
                          <a:latin typeface="Calibri" panose="020F0502020204030204" pitchFamily="34" charset="0"/>
                          <a:ea typeface="Verdana" pitchFamily="34" charset="0"/>
                          <a:cs typeface="Calibri" panose="020F0502020204030204" pitchFamily="34" charset="0"/>
                        </a:rPr>
                        <a:t>  Contacts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647E"/>
                    </a:solidFill>
                  </a:tcPr>
                </a:tc>
                <a:tc>
                  <a:txBody>
                    <a:bodyPr/>
                    <a:lstStyle/>
                    <a:p>
                      <a:pPr algn="l"/>
                      <a:r>
                        <a:rPr lang="fr-CA" sz="2200" b="1" dirty="0">
                          <a:solidFill>
                            <a:schemeClr val="bg1">
                              <a:lumMod val="95000"/>
                            </a:schemeClr>
                          </a:solidFill>
                          <a:latin typeface="Calibri" panose="020F0502020204030204" pitchFamily="34" charset="0"/>
                          <a:ea typeface="Verdana" pitchFamily="34" charset="0"/>
                          <a:cs typeface="Calibri" panose="020F0502020204030204" pitchFamily="34" charset="0"/>
                        </a:rPr>
                        <a:t>  Numéros de téléphone et sites web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647E"/>
                    </a:solidFill>
                  </a:tcPr>
                </a:tc>
                <a:extLst>
                  <a:ext uri="{0D108BD9-81ED-4DB2-BD59-A6C34878D82A}">
                    <a16:rowId xmlns:a16="http://schemas.microsoft.com/office/drawing/2014/main" val="10000"/>
                  </a:ext>
                </a:extLst>
              </a:tr>
              <a:tr h="564516">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Service Canada (RPC/PSV)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1-800-277-9914</a:t>
                      </a:r>
                    </a:p>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www.servicecanada.gc.ca</a:t>
                      </a:r>
                      <a:endPar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001"/>
                  </a:ext>
                </a:extLst>
              </a:tr>
              <a:tr h="697752">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rPr>
                        <a:t>Retraite</a:t>
                      </a:r>
                      <a:r>
                        <a:rPr lang="fr-CA" sz="1600" b="0" baseline="0" noProof="0" dirty="0">
                          <a:solidFill>
                            <a:schemeClr val="bg1">
                              <a:lumMod val="95000"/>
                            </a:schemeClr>
                          </a:solidFill>
                          <a:latin typeface="Calibri" panose="020F0502020204030204" pitchFamily="34" charset="0"/>
                          <a:ea typeface="Verdana" pitchFamily="34" charset="0"/>
                          <a:cs typeface="Calibri" panose="020F0502020204030204" pitchFamily="34" charset="0"/>
                        </a:rPr>
                        <a:t> Québec (RRQ)</a:t>
                      </a:r>
                      <a:endPar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1-800-463-5185          </a:t>
                      </a:r>
                    </a:p>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www.retraitequebec.gouv.qc.ca/fr</a:t>
                      </a:r>
                      <a:endPar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002"/>
                  </a:ext>
                </a:extLst>
              </a:tr>
              <a:tr h="1059157">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Régime de soins santé de la fonction </a:t>
                      </a:r>
                      <a:r>
                        <a:rPr lang="fr-CA" sz="1600" b="0" baseline="0" dirty="0">
                          <a:solidFill>
                            <a:schemeClr val="bg1">
                              <a:lumMod val="95000"/>
                            </a:schemeClr>
                          </a:solidFill>
                          <a:latin typeface="Calibri" panose="020F0502020204030204" pitchFamily="34" charset="0"/>
                          <a:ea typeface="Verdana" pitchFamily="34" charset="0"/>
                          <a:cs typeface="Calibri" panose="020F0502020204030204" pitchFamily="34" charset="0"/>
                        </a:rPr>
                        <a:t>p</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ublique &amp; </a:t>
                      </a:r>
                    </a:p>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Régime </a:t>
                      </a:r>
                      <a:r>
                        <a:rPr lang="fr-CA" sz="1600" b="0">
                          <a:solidFill>
                            <a:schemeClr val="bg1">
                              <a:lumMod val="95000"/>
                            </a:schemeClr>
                          </a:solidFill>
                          <a:latin typeface="Calibri" panose="020F0502020204030204" pitchFamily="34" charset="0"/>
                          <a:ea typeface="Verdana" pitchFamily="34" charset="0"/>
                          <a:cs typeface="Calibri" panose="020F0502020204030204" pitchFamily="34" charset="0"/>
                        </a:rPr>
                        <a:t>de soins </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dentaires de la fonction publique</a:t>
                      </a:r>
                    </a:p>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(pour les employés)</a:t>
                      </a:r>
                      <a:endPar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1-855-415-4414</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5">
                            <a:extLst>
                              <a:ext uri="{A12FA001-AC4F-418D-AE19-62706E023703}">
                                <ahyp:hlinkClr xmlns:ahyp="http://schemas.microsoft.com/office/drawing/2018/hyperlinkcolor" val="tx"/>
                              </a:ext>
                            </a:extLst>
                          </a:hlinkClick>
                        </a:rPr>
                        <a:t>Accéder à votre compte (Canada Vie)</a:t>
                      </a:r>
                      <a:endPar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004"/>
                  </a:ext>
                </a:extLst>
              </a:tr>
              <a:tr h="597475">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Régime de soins santé de la fonction </a:t>
                      </a:r>
                      <a:r>
                        <a:rPr lang="fr-CA" sz="1600" b="0" baseline="0" dirty="0">
                          <a:solidFill>
                            <a:schemeClr val="bg1">
                              <a:lumMod val="95000"/>
                            </a:schemeClr>
                          </a:solidFill>
                          <a:latin typeface="Calibri" panose="020F0502020204030204" pitchFamily="34" charset="0"/>
                          <a:ea typeface="Verdana" pitchFamily="34" charset="0"/>
                          <a:cs typeface="Calibri" panose="020F0502020204030204" pitchFamily="34" charset="0"/>
                        </a:rPr>
                        <a:t>p</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ublique </a:t>
                      </a:r>
                    </a:p>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rPr>
                        <a:t>(pour les </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pensionnés)</a:t>
                      </a:r>
                      <a:endPar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1-855-415-4414</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5">
                            <a:extLst>
                              <a:ext uri="{A12FA001-AC4F-418D-AE19-62706E023703}">
                                <ahyp:hlinkClr xmlns:ahyp="http://schemas.microsoft.com/office/drawing/2018/hyperlinkcolor" val="tx"/>
                              </a:ext>
                            </a:extLst>
                          </a:hlinkClick>
                        </a:rPr>
                        <a:t>Accéder à votre compte (Canada Vie)</a:t>
                      </a:r>
                      <a:endPar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3451814180"/>
                  </a:ext>
                </a:extLst>
              </a:tr>
              <a:tr h="564516">
                <a:tc>
                  <a:txBody>
                    <a:bodyPr/>
                    <a:lstStyle/>
                    <a:p>
                      <a:pPr marL="174625" indent="0" algn="l"/>
                      <a:r>
                        <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rPr>
                        <a:t>Régime de services dentaires pour les pensionnés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algn="l"/>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rPr>
                        <a:t>   1-888-757-7427</a:t>
                      </a:r>
                    </a:p>
                    <a:p>
                      <a:pPr algn="l"/>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6">
                            <a:extLst>
                              <a:ext uri="{A12FA001-AC4F-418D-AE19-62706E023703}">
                                <ahyp:hlinkClr xmlns:ahyp="http://schemas.microsoft.com/office/drawing/2018/hyperlinkcolor" val="tx"/>
                              </a:ext>
                            </a:extLst>
                          </a:hlinkClick>
                        </a:rPr>
                        <a:t>Accéder à votre compte (Sun Life)</a:t>
                      </a:r>
                      <a:endParaRPr lang="fr-CA" sz="1600" b="0" noProof="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005"/>
                  </a:ext>
                </a:extLst>
              </a:tr>
              <a:tr h="563647">
                <a:tc>
                  <a:txBody>
                    <a:bodyPr/>
                    <a:lstStyle/>
                    <a:p>
                      <a:pPr marL="174625" marR="0" lvl="0" indent="0" algn="l" defTabSz="914400" rtl="0" eaLnBrk="1" fontAlgn="auto" latinLnBrk="0" hangingPunct="1">
                        <a:lnSpc>
                          <a:spcPct val="100000"/>
                        </a:lnSpc>
                        <a:spcBef>
                          <a:spcPts val="0"/>
                        </a:spcBef>
                        <a:spcAft>
                          <a:spcPts val="0"/>
                        </a:spcAft>
                        <a:buClrTx/>
                        <a:buSzTx/>
                        <a:buFontTx/>
                        <a:buNone/>
                        <a:tabLst/>
                        <a:defRPr/>
                      </a:pPr>
                      <a:r>
                        <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rPr>
                        <a:t>Association nationale des retraités fédéraux</a:t>
                      </a:r>
                      <a:endPar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marL="0" algn="l" defTabSz="914400" rtl="0" eaLnBrk="1" latinLnBrk="0" hangingPunct="1"/>
                      <a:r>
                        <a:rPr lang="fr-CA" sz="1600" b="0" kern="1200" dirty="0">
                          <a:solidFill>
                            <a:schemeClr val="bg1">
                              <a:lumMod val="95000"/>
                            </a:schemeClr>
                          </a:solidFill>
                          <a:latin typeface="Calibri" panose="020F0502020204030204" pitchFamily="34" charset="0"/>
                          <a:ea typeface="Verdana" pitchFamily="34" charset="0"/>
                          <a:cs typeface="Calibri" panose="020F0502020204030204" pitchFamily="34" charset="0"/>
                        </a:rPr>
                        <a:t>   1-855-304-4700</a:t>
                      </a:r>
                    </a:p>
                    <a:p>
                      <a:pPr algn="l"/>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rPr>
                        <a:t>   </a:t>
                      </a:r>
                      <a:r>
                        <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hlinkClick r:id="rId7">
                            <a:extLst>
                              <a:ext uri="{A12FA001-AC4F-418D-AE19-62706E023703}">
                                <ahyp:hlinkClr xmlns:ahyp="http://schemas.microsoft.com/office/drawing/2018/hyperlinkcolor" val="tx"/>
                              </a:ext>
                            </a:extLst>
                          </a:hlinkClick>
                        </a:rPr>
                        <a:t>www.retraitesfederaux.ca</a:t>
                      </a:r>
                      <a:endParaRPr lang="fr-CA" sz="1600" b="0" dirty="0">
                        <a:solidFill>
                          <a:schemeClr val="bg1">
                            <a:lumMod val="95000"/>
                          </a:schemeClr>
                        </a:solidFill>
                        <a:latin typeface="Calibri" panose="020F0502020204030204" pitchFamily="34" charset="0"/>
                        <a:ea typeface="Verdana"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155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8F23A503-0C94-4761-AD47-3BE84647B0CC}"/>
              </a:ext>
            </a:extLst>
          </p:cNvPr>
          <p:cNvSpPr txBox="1">
            <a:spLocks/>
          </p:cNvSpPr>
          <p:nvPr/>
        </p:nvSpPr>
        <p:spPr>
          <a:xfrm>
            <a:off x="10039014" y="6584156"/>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CA" sz="1350" dirty="0">
              <a:solidFill>
                <a:prstClr val="black"/>
              </a:solidFill>
              <a:latin typeface="Century Gothic" panose="020F0302020204030204"/>
            </a:endParaRPr>
          </a:p>
        </p:txBody>
      </p:sp>
      <p:sp>
        <p:nvSpPr>
          <p:cNvPr id="15" name="Slide Number Placeholder 1">
            <a:extLst>
              <a:ext uri="{FF2B5EF4-FFF2-40B4-BE49-F238E27FC236}">
                <a16:creationId xmlns:a16="http://schemas.microsoft.com/office/drawing/2014/main" id="{E0037D4D-874C-4B84-BE8A-AEE9409BAACF}"/>
              </a:ext>
            </a:extLst>
          </p:cNvPr>
          <p:cNvSpPr txBox="1">
            <a:spLocks/>
          </p:cNvSpPr>
          <p:nvPr/>
        </p:nvSpPr>
        <p:spPr>
          <a:xfrm>
            <a:off x="9448800" y="655002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CDEDF6-4B4F-4E32-8FB0-B8CCF2C115FC}" type="slidenum">
              <a:rPr lang="en-CA" smtClean="0"/>
              <a:pPr/>
              <a:t>49</a:t>
            </a:fld>
            <a:endParaRPr lang="en-CA" dirty="0"/>
          </a:p>
        </p:txBody>
      </p:sp>
      <p:sp>
        <p:nvSpPr>
          <p:cNvPr id="17" name="Content Placeholder 1">
            <a:extLst>
              <a:ext uri="{FF2B5EF4-FFF2-40B4-BE49-F238E27FC236}">
                <a16:creationId xmlns:a16="http://schemas.microsoft.com/office/drawing/2014/main" id="{3502CF94-8EBF-D4BB-057F-63C5507F7430}"/>
              </a:ext>
            </a:extLst>
          </p:cNvPr>
          <p:cNvSpPr txBox="1">
            <a:spLocks/>
          </p:cNvSpPr>
          <p:nvPr/>
        </p:nvSpPr>
        <p:spPr>
          <a:xfrm>
            <a:off x="660309" y="1298448"/>
            <a:ext cx="7861899" cy="49550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L’Association nationale des retraités fédéraux revendique la protection des pensions et prestations durement gagnées des membres retraités de la fonction publique fédérale, des Forces canadiennes et de la GRC, des juges de nomination fédérale à la retraite, ainsi que de leurs conjoints et survivants depuis 1963.</a:t>
            </a:r>
          </a:p>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Nous avons joué un rôle déterminant dans l'obtention de l'indexation des pensions et avons revendiqué la création du Régime de services dentaires pour les pensionnés (RSDP).</a:t>
            </a:r>
          </a:p>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Nous représentons nos membres et tous les retraités fédéraux au Comité des partenaires du RSSFP au Conseil du Trésor.</a:t>
            </a:r>
          </a:p>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Retraités fédéraux est un organisme à but non lucratif de membres constitué en vertu de la </a:t>
            </a:r>
            <a:r>
              <a:rPr lang="fr-FR" sz="1900" b="0" i="1" u="none" strike="noStrike" baseline="0" dirty="0">
                <a:latin typeface="Calibri" panose="020F0502020204030204" pitchFamily="34" charset="0"/>
                <a:ea typeface="Calibri" panose="020F0502020204030204" pitchFamily="34" charset="0"/>
                <a:cs typeface="Calibri" panose="020F0502020204030204" pitchFamily="34" charset="0"/>
              </a:rPr>
              <a:t>Loi canadienne sur les organisations à but non lucratif.</a:t>
            </a:r>
            <a:endParaRPr lang="fr-FR" sz="1900" dirty="0">
              <a:latin typeface="Calibri" panose="020F0502020204030204" pitchFamily="34" charset="0"/>
              <a:ea typeface="Calibri" panose="020F0502020204030204" pitchFamily="34" charset="0"/>
              <a:cs typeface="Calibri" panose="020F0502020204030204" pitchFamily="34" charset="0"/>
            </a:endParaRPr>
          </a:p>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Joignez-vous aux 170 000 membres de nos 78 sections, d’un océan à l’autre. Il n’est pas nécessaire d’être à la retraite pour devenir membre.</a:t>
            </a:r>
          </a:p>
          <a:p>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Pour adhérer, composez le 1-855-304-4700 (sans frais) ou visitez </a:t>
            </a:r>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hlinkClick r:id="rId3"/>
              </a:rPr>
              <a:t>www.federalretirees.ca</a:t>
            </a:r>
            <a:r>
              <a:rPr lang="fr-FR" sz="1900" b="0" i="0" u="none" strike="noStrike" baseline="0" dirty="0">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hlinkClick r:id="rId3"/>
            <a:extLst>
              <a:ext uri="{FF2B5EF4-FFF2-40B4-BE49-F238E27FC236}">
                <a16:creationId xmlns:a16="http://schemas.microsoft.com/office/drawing/2014/main" id="{920F298C-9D3E-9F0B-64CA-4B1B825982AE}"/>
              </a:ext>
            </a:extLst>
          </p:cNvPr>
          <p:cNvPicPr>
            <a:picLocks noChangeAspect="1"/>
          </p:cNvPicPr>
          <p:nvPr/>
        </p:nvPicPr>
        <p:blipFill>
          <a:blip r:embed="rId4"/>
          <a:stretch>
            <a:fillRect/>
          </a:stretch>
        </p:blipFill>
        <p:spPr>
          <a:xfrm>
            <a:off x="8659368" y="1011635"/>
            <a:ext cx="2192253" cy="5123031"/>
          </a:xfrm>
          <a:prstGeom prst="rect">
            <a:avLst/>
          </a:prstGeom>
        </p:spPr>
      </p:pic>
    </p:spTree>
    <p:extLst>
      <p:ext uri="{BB962C8B-B14F-4D97-AF65-F5344CB8AC3E}">
        <p14:creationId xmlns:p14="http://schemas.microsoft.com/office/powerpoint/2010/main" val="219900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610600" y="5769769"/>
            <a:ext cx="2057400" cy="273844"/>
          </a:xfrm>
        </p:spPr>
        <p:txBody>
          <a:bodyPr/>
          <a:lstStyle/>
          <a:p>
            <a:fld id="{3DCDEDF6-4B4F-4E32-8FB0-B8CCF2C115FC}" type="slidenum">
              <a:rPr lang="en-CA" smtClean="0"/>
              <a:pPr/>
              <a:t>5</a:t>
            </a:fld>
            <a:endParaRPr lang="en-CA"/>
          </a:p>
        </p:txBody>
      </p:sp>
      <p:sp>
        <p:nvSpPr>
          <p:cNvPr id="9" name="Content Placeholder 1">
            <a:extLst>
              <a:ext uri="{FF2B5EF4-FFF2-40B4-BE49-F238E27FC236}">
                <a16:creationId xmlns:a16="http://schemas.microsoft.com/office/drawing/2014/main" id="{8934344D-027D-4F7A-8366-22F959F1E7D7}"/>
              </a:ext>
            </a:extLst>
          </p:cNvPr>
          <p:cNvSpPr txBox="1">
            <a:spLocks/>
          </p:cNvSpPr>
          <p:nvPr>
            <p:custDataLst>
              <p:tags r:id="rId2"/>
            </p:custDataLst>
          </p:nvPr>
        </p:nvSpPr>
        <p:spPr>
          <a:xfrm>
            <a:off x="1190625" y="1723103"/>
            <a:ext cx="9667875" cy="4682460"/>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fr-CA" sz="2200" b="1" dirty="0"/>
              <a:t>Gr 1</a:t>
            </a:r>
            <a:r>
              <a:rPr lang="fr-CA" sz="2200" dirty="0"/>
              <a:t> (participants avant le 1</a:t>
            </a:r>
            <a:r>
              <a:rPr lang="fr-CA" sz="2200" baseline="30000" dirty="0"/>
              <a:t>er</a:t>
            </a:r>
            <a:r>
              <a:rPr lang="fr-CA" sz="2200" dirty="0"/>
              <a:t> janvier 2013)</a:t>
            </a:r>
          </a:p>
          <a:p>
            <a:pPr marL="1143000" lvl="1" indent="-457200">
              <a:buFont typeface="Arial" panose="020B0604020202020204" pitchFamily="34" charset="0"/>
              <a:buChar char="•"/>
            </a:pPr>
            <a:r>
              <a:rPr lang="fr-CA" sz="2200" dirty="0"/>
              <a:t>55 ou plus et 30 ans ou plus de service ou</a:t>
            </a:r>
          </a:p>
          <a:p>
            <a:pPr marL="1143000" lvl="1" indent="-457200">
              <a:buFont typeface="Arial" panose="020B0604020202020204" pitchFamily="34" charset="0"/>
              <a:buChar char="•"/>
            </a:pPr>
            <a:r>
              <a:rPr lang="fr-CA" sz="2200" i="1" dirty="0"/>
              <a:t>60 </a:t>
            </a:r>
            <a:r>
              <a:rPr lang="fr-CA" sz="2200" dirty="0"/>
              <a:t>ou plus et </a:t>
            </a:r>
            <a:r>
              <a:rPr lang="fr-CA" sz="2200" i="1" dirty="0"/>
              <a:t>2 ans ou plus de service</a:t>
            </a:r>
          </a:p>
          <a:p>
            <a:pPr marL="457200" indent="-457200">
              <a:buFont typeface="Arial" panose="020B0604020202020204" pitchFamily="34" charset="0"/>
              <a:buChar char="•"/>
            </a:pPr>
            <a:endParaRPr lang="fr-CA" sz="2200" b="1" dirty="0"/>
          </a:p>
          <a:p>
            <a:pPr marL="457200" indent="-457200">
              <a:buFont typeface="Arial" panose="020B0604020202020204" pitchFamily="34" charset="0"/>
              <a:buChar char="•"/>
            </a:pPr>
            <a:r>
              <a:rPr lang="fr-CA" sz="2200" b="1" dirty="0"/>
              <a:t>Gr 2</a:t>
            </a:r>
            <a:r>
              <a:rPr lang="fr-CA" sz="2200" dirty="0"/>
              <a:t> (participants à compter du 1</a:t>
            </a:r>
            <a:r>
              <a:rPr lang="fr-CA" sz="2200" baseline="30000" dirty="0"/>
              <a:t>er</a:t>
            </a:r>
            <a:r>
              <a:rPr lang="fr-CA" sz="2200" dirty="0"/>
              <a:t> janvier 2013)</a:t>
            </a:r>
          </a:p>
          <a:p>
            <a:pPr marL="1143000" lvl="1" indent="-457200">
              <a:buFont typeface="Arial" panose="020B0604020202020204" pitchFamily="34" charset="0"/>
              <a:buChar char="•"/>
            </a:pPr>
            <a:r>
              <a:rPr lang="fr-CA" sz="2200" dirty="0"/>
              <a:t>60 ou plus et 30 ans ou plus de service </a:t>
            </a:r>
            <a:r>
              <a:rPr lang="fr-CA" sz="2200" i="1" dirty="0"/>
              <a:t>ou</a:t>
            </a:r>
          </a:p>
          <a:p>
            <a:pPr marL="1143000" lvl="1" indent="-457200">
              <a:buFont typeface="Arial" panose="020B0604020202020204" pitchFamily="34" charset="0"/>
              <a:buChar char="•"/>
            </a:pPr>
            <a:r>
              <a:rPr lang="fr-CA" sz="2200" i="1" dirty="0"/>
              <a:t>65 ou plus et 2 ans ou plus de service</a:t>
            </a:r>
          </a:p>
          <a:p>
            <a:pPr marL="0" indent="0">
              <a:buNone/>
            </a:pPr>
            <a:endParaRPr lang="en-US" sz="2200" dirty="0"/>
          </a:p>
          <a:p>
            <a:pPr marL="457200" indent="-457200">
              <a:buFont typeface="Arial" panose="020B0604020202020204" pitchFamily="34" charset="0"/>
              <a:buChar char="•"/>
            </a:pPr>
            <a:r>
              <a:rPr lang="fr-CA" sz="2200" b="1" dirty="0"/>
              <a:t>Retraite pour raisons médicales : </a:t>
            </a:r>
            <a:r>
              <a:rPr lang="fr-CA" sz="2200" dirty="0"/>
              <a:t>Peu importe l’âge, s’il compte au moins 2 ans de service ouvrant droit à pension et souffre d’une invalidité jugée permanente par Santé Canada </a:t>
            </a:r>
          </a:p>
          <a:p>
            <a:endParaRPr lang="en-CA" dirty="0"/>
          </a:p>
        </p:txBody>
      </p:sp>
      <p:sp>
        <p:nvSpPr>
          <p:cNvPr id="10" name="Title 3">
            <a:extLst>
              <a:ext uri="{FF2B5EF4-FFF2-40B4-BE49-F238E27FC236}">
                <a16:creationId xmlns:a16="http://schemas.microsoft.com/office/drawing/2014/main" id="{652CF207-FF10-418C-80E0-BB7B07288794}"/>
              </a:ext>
            </a:extLst>
          </p:cNvPr>
          <p:cNvSpPr>
            <a:spLocks noGrp="1"/>
          </p:cNvSpPr>
          <p:nvPr>
            <p:ph type="title"/>
            <p:custDataLst>
              <p:tags r:id="rId3"/>
            </p:custDataLst>
          </p:nvPr>
        </p:nvSpPr>
        <p:spPr>
          <a:xfrm>
            <a:off x="417600" y="572400"/>
            <a:ext cx="6459450" cy="593354"/>
          </a:xfrm>
        </p:spPr>
        <p:txBody>
          <a:bodyPr anchor="ctr">
            <a:normAutofit/>
          </a:bodyPr>
          <a:lstStyle/>
          <a:p>
            <a:r>
              <a:rPr lang="fr-CA" sz="2800" dirty="0">
                <a:solidFill>
                  <a:schemeClr val="accent1"/>
                </a:solidFill>
              </a:rPr>
              <a:t>p</a:t>
            </a:r>
            <a:r>
              <a:rPr lang="fr-CA" sz="2800" b="1" dirty="0">
                <a:solidFill>
                  <a:schemeClr val="accent1"/>
                </a:solidFill>
              </a:rPr>
              <a:t>ension immédiate (pension non réduite)</a:t>
            </a:r>
          </a:p>
        </p:txBody>
      </p:sp>
      <p:sp>
        <p:nvSpPr>
          <p:cNvPr id="5" name="Slide Number Placeholder 1">
            <a:extLst>
              <a:ext uri="{FF2B5EF4-FFF2-40B4-BE49-F238E27FC236}">
                <a16:creationId xmlns:a16="http://schemas.microsoft.com/office/drawing/2014/main" id="{80EF86BB-96D2-476F-9B97-332CBF036ECF}"/>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5</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660025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297BB1-958B-4A01-8541-A8FD15ECBD49}"/>
              </a:ext>
            </a:extLst>
          </p:cNvPr>
          <p:cNvSpPr>
            <a:spLocks noGrp="1"/>
          </p:cNvSpPr>
          <p:nvPr>
            <p:ph idx="1"/>
            <p:custDataLst>
              <p:tags r:id="rId1"/>
            </p:custDataLst>
          </p:nvPr>
        </p:nvSpPr>
        <p:spPr>
          <a:xfrm>
            <a:off x="1217022" y="2522537"/>
            <a:ext cx="9757955" cy="2327275"/>
          </a:xfrm>
        </p:spPr>
        <p:txBody>
          <a:bodyPr>
            <a:normAutofit lnSpcReduction="10000"/>
          </a:bodyPr>
          <a:lstStyle/>
          <a:p>
            <a:pPr algn="ctr"/>
            <a:r>
              <a:rPr lang="fr-CA" dirty="0">
                <a:solidFill>
                  <a:schemeClr val="tx2"/>
                </a:solidFill>
              </a:rPr>
              <a:t>Au Centre des pensions du gouvernement du Canada, nous sommes là pour vous aider!</a:t>
            </a:r>
          </a:p>
          <a:p>
            <a:endParaRPr lang="fr-CA" dirty="0"/>
          </a:p>
          <a:p>
            <a:pPr algn="ctr"/>
            <a:r>
              <a:rPr lang="fr-CA" dirty="0"/>
              <a:t>Ligne réservée aux cadres supérieurs</a:t>
            </a:r>
          </a:p>
          <a:p>
            <a:pPr marL="914400" lvl="2" indent="0" algn="ctr">
              <a:buNone/>
            </a:pPr>
            <a:r>
              <a:rPr lang="fr-CA" sz="2800" dirty="0"/>
              <a:t>1-888-742-1300</a:t>
            </a:r>
          </a:p>
          <a:p>
            <a:pPr marL="914400" lvl="2" indent="0">
              <a:buNone/>
            </a:pPr>
            <a:endParaRPr lang="fr-CA" sz="2800" dirty="0"/>
          </a:p>
          <a:p>
            <a:pPr marL="914400" lvl="2" indent="0">
              <a:buNone/>
            </a:pPr>
            <a:endParaRPr lang="en-CA" sz="2800" dirty="0"/>
          </a:p>
          <a:p>
            <a:pPr indent="-228600"/>
            <a:endParaRPr lang="en-CA" sz="3600" dirty="0"/>
          </a:p>
        </p:txBody>
      </p:sp>
      <p:sp>
        <p:nvSpPr>
          <p:cNvPr id="4" name="Title 3">
            <a:extLst>
              <a:ext uri="{FF2B5EF4-FFF2-40B4-BE49-F238E27FC236}">
                <a16:creationId xmlns:a16="http://schemas.microsoft.com/office/drawing/2014/main" id="{80250D9F-1E97-4A3A-9BA4-71D7CF172390}"/>
              </a:ext>
            </a:extLst>
          </p:cNvPr>
          <p:cNvSpPr>
            <a:spLocks noGrp="1"/>
          </p:cNvSpPr>
          <p:nvPr>
            <p:ph type="title"/>
            <p:custDataLst>
              <p:tags r:id="rId2"/>
            </p:custDataLst>
          </p:nvPr>
        </p:nvSpPr>
        <p:spPr>
          <a:xfrm>
            <a:off x="417600" y="572400"/>
            <a:ext cx="3128695" cy="551668"/>
          </a:xfrm>
        </p:spPr>
        <p:txBody>
          <a:bodyPr>
            <a:normAutofit/>
          </a:bodyPr>
          <a:lstStyle/>
          <a:p>
            <a:r>
              <a:rPr lang="fr-CA" sz="2800" dirty="0">
                <a:solidFill>
                  <a:schemeClr val="accent1"/>
                </a:solidFill>
              </a:rPr>
              <a:t>nos coordonnées</a:t>
            </a:r>
          </a:p>
        </p:txBody>
      </p:sp>
      <p:sp>
        <p:nvSpPr>
          <p:cNvPr id="5" name="Slide Number Placeholder 1">
            <a:extLst>
              <a:ext uri="{FF2B5EF4-FFF2-40B4-BE49-F238E27FC236}">
                <a16:creationId xmlns:a16="http://schemas.microsoft.com/office/drawing/2014/main" id="{451655A9-A03A-4F19-BD0A-2FAA90C940F5}"/>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50</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374020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610600" y="5769769"/>
            <a:ext cx="2057400" cy="273844"/>
          </a:xfrm>
        </p:spPr>
        <p:txBody>
          <a:bodyPr/>
          <a:lstStyle/>
          <a:p>
            <a:fld id="{3DCDEDF6-4B4F-4E32-8FB0-B8CCF2C115FC}" type="slidenum">
              <a:rPr lang="en-CA" smtClean="0"/>
              <a:pPr/>
              <a:t>6</a:t>
            </a:fld>
            <a:endParaRPr lang="en-CA"/>
          </a:p>
        </p:txBody>
      </p:sp>
      <p:graphicFrame>
        <p:nvGraphicFramePr>
          <p:cNvPr id="7" name="Table 5">
            <a:extLst>
              <a:ext uri="{FF2B5EF4-FFF2-40B4-BE49-F238E27FC236}">
                <a16:creationId xmlns:a16="http://schemas.microsoft.com/office/drawing/2014/main" id="{AB1E6449-1D33-4BD0-84C1-8AFA12EAEAB7}"/>
              </a:ext>
            </a:extLst>
          </p:cNvPr>
          <p:cNvGraphicFramePr>
            <a:graphicFrameLocks/>
          </p:cNvGraphicFramePr>
          <p:nvPr>
            <p:custDataLst>
              <p:tags r:id="rId2"/>
            </p:custDataLst>
            <p:extLst>
              <p:ext uri="{D42A27DB-BD31-4B8C-83A1-F6EECF244321}">
                <p14:modId xmlns:p14="http://schemas.microsoft.com/office/powerpoint/2010/main" val="3382864485"/>
              </p:ext>
            </p:extLst>
          </p:nvPr>
        </p:nvGraphicFramePr>
        <p:xfrm>
          <a:off x="495298" y="1895475"/>
          <a:ext cx="10442536" cy="3034982"/>
        </p:xfrm>
        <a:graphic>
          <a:graphicData uri="http://schemas.openxmlformats.org/drawingml/2006/table">
            <a:tbl>
              <a:tblPr firstRow="1" bandRow="1">
                <a:tableStyleId>{5C22544A-7EE6-4342-B048-85BDC9FD1C3A}</a:tableStyleId>
              </a:tblPr>
              <a:tblGrid>
                <a:gridCol w="2030145">
                  <a:extLst>
                    <a:ext uri="{9D8B030D-6E8A-4147-A177-3AD203B41FA5}">
                      <a16:colId xmlns:a16="http://schemas.microsoft.com/office/drawing/2014/main" val="1845020791"/>
                    </a:ext>
                  </a:extLst>
                </a:gridCol>
                <a:gridCol w="461834">
                  <a:extLst>
                    <a:ext uri="{9D8B030D-6E8A-4147-A177-3AD203B41FA5}">
                      <a16:colId xmlns:a16="http://schemas.microsoft.com/office/drawing/2014/main" val="929216478"/>
                    </a:ext>
                  </a:extLst>
                </a:gridCol>
                <a:gridCol w="2184089">
                  <a:extLst>
                    <a:ext uri="{9D8B030D-6E8A-4147-A177-3AD203B41FA5}">
                      <a16:colId xmlns:a16="http://schemas.microsoft.com/office/drawing/2014/main" val="210574300"/>
                    </a:ext>
                  </a:extLst>
                </a:gridCol>
                <a:gridCol w="519563">
                  <a:extLst>
                    <a:ext uri="{9D8B030D-6E8A-4147-A177-3AD203B41FA5}">
                      <a16:colId xmlns:a16="http://schemas.microsoft.com/office/drawing/2014/main" val="2968408982"/>
                    </a:ext>
                  </a:extLst>
                </a:gridCol>
                <a:gridCol w="2636302">
                  <a:extLst>
                    <a:ext uri="{9D8B030D-6E8A-4147-A177-3AD203B41FA5}">
                      <a16:colId xmlns:a16="http://schemas.microsoft.com/office/drawing/2014/main" val="2066322125"/>
                    </a:ext>
                  </a:extLst>
                </a:gridCol>
                <a:gridCol w="721519">
                  <a:extLst>
                    <a:ext uri="{9D8B030D-6E8A-4147-A177-3AD203B41FA5}">
                      <a16:colId xmlns:a16="http://schemas.microsoft.com/office/drawing/2014/main" val="2082813369"/>
                    </a:ext>
                  </a:extLst>
                </a:gridCol>
                <a:gridCol w="1889084">
                  <a:extLst>
                    <a:ext uri="{9D8B030D-6E8A-4147-A177-3AD203B41FA5}">
                      <a16:colId xmlns:a16="http://schemas.microsoft.com/office/drawing/2014/main" val="4230514531"/>
                    </a:ext>
                  </a:extLst>
                </a:gridCol>
              </a:tblGrid>
              <a:tr h="1295400">
                <a:tc>
                  <a:txBody>
                    <a:bodyPr/>
                    <a:lstStyle/>
                    <a:p>
                      <a:pPr algn="ctr"/>
                      <a:r>
                        <a:rPr lang="fr-CA" sz="1600" dirty="0"/>
                        <a:t>2 %</a:t>
                      </a:r>
                    </a:p>
                    <a:p>
                      <a:pPr algn="ctr"/>
                      <a:r>
                        <a:rPr lang="fr-CA" sz="1600" dirty="0"/>
                        <a:t>(pension viagère + prestation de raccordement)</a:t>
                      </a:r>
                    </a:p>
                  </a:txBody>
                  <a:tcPr anchor="ctr"/>
                </a:tc>
                <a:tc>
                  <a:txBody>
                    <a:bodyPr/>
                    <a:lstStyle/>
                    <a:p>
                      <a:pPr algn="ctr"/>
                      <a:r>
                        <a:rPr lang="en-US" sz="1600" dirty="0"/>
                        <a:t>X</a:t>
                      </a:r>
                      <a:endParaRPr lang="en-CA" sz="1600" dirty="0"/>
                    </a:p>
                  </a:txBody>
                  <a:tcPr anchor="ctr"/>
                </a:tc>
                <a:tc>
                  <a:txBody>
                    <a:bodyPr/>
                    <a:lstStyle/>
                    <a:p>
                      <a:pPr algn="ctr"/>
                      <a:r>
                        <a:rPr lang="fr-CA" sz="1600" dirty="0"/>
                        <a:t>Service ouvrant droit à pension</a:t>
                      </a:r>
                    </a:p>
                    <a:p>
                      <a:pPr algn="ctr"/>
                      <a:r>
                        <a:rPr lang="fr-CA" sz="1600" dirty="0"/>
                        <a:t>(années et jours)</a:t>
                      </a:r>
                    </a:p>
                  </a:txBody>
                  <a:tcPr anchor="ctr"/>
                </a:tc>
                <a:tc>
                  <a:txBody>
                    <a:bodyPr/>
                    <a:lstStyle/>
                    <a:p>
                      <a:pPr algn="ctr"/>
                      <a:r>
                        <a:rPr lang="en-US" sz="1600" dirty="0"/>
                        <a:t>X</a:t>
                      </a:r>
                      <a:endParaRPr lang="en-CA" sz="1600" dirty="0"/>
                    </a:p>
                  </a:txBody>
                  <a:tcPr anchor="ctr"/>
                </a:tc>
                <a:tc>
                  <a:txBody>
                    <a:bodyPr/>
                    <a:lstStyle/>
                    <a:p>
                      <a:pPr algn="ctr"/>
                      <a:r>
                        <a:rPr lang="fr-CA" sz="1600" dirty="0"/>
                        <a:t>Salaire moyen le plus élevé*</a:t>
                      </a:r>
                    </a:p>
                    <a:p>
                      <a:pPr algn="ctr"/>
                      <a:r>
                        <a:rPr lang="fr-CA" sz="1600" dirty="0"/>
                        <a:t>(5 meilleures années consécutives)</a:t>
                      </a:r>
                    </a:p>
                  </a:txBody>
                  <a:tcPr anchor="ctr"/>
                </a:tc>
                <a:tc>
                  <a:txBody>
                    <a:bodyPr/>
                    <a:lstStyle/>
                    <a:p>
                      <a:pPr algn="ctr"/>
                      <a:r>
                        <a:rPr lang="en-US" sz="1600" dirty="0"/>
                        <a:t>/12 =</a:t>
                      </a:r>
                      <a:endParaRPr lang="en-CA" sz="1600" dirty="0"/>
                    </a:p>
                  </a:txBody>
                  <a:tcPr anchor="ctr"/>
                </a:tc>
                <a:tc>
                  <a:txBody>
                    <a:bodyPr/>
                    <a:lstStyle/>
                    <a:p>
                      <a:pPr algn="ctr"/>
                      <a:r>
                        <a:rPr lang="fr-CA" sz="1600" dirty="0"/>
                        <a:t>Prestation mensuelle</a:t>
                      </a:r>
                    </a:p>
                  </a:txBody>
                  <a:tcPr anchor="ctr"/>
                </a:tc>
                <a:extLst>
                  <a:ext uri="{0D108BD9-81ED-4DB2-BD59-A6C34878D82A}">
                    <a16:rowId xmlns:a16="http://schemas.microsoft.com/office/drawing/2014/main" val="735608817"/>
                  </a:ext>
                </a:extLst>
              </a:tr>
              <a:tr h="857250">
                <a:tc>
                  <a:txBody>
                    <a:bodyPr/>
                    <a:lstStyle/>
                    <a:p>
                      <a:pPr algn="ctr"/>
                      <a:r>
                        <a:rPr lang="fr-CA" sz="1600"/>
                        <a:t>2 %</a:t>
                      </a:r>
                    </a:p>
                  </a:txBody>
                  <a:tcPr anchor="ctr"/>
                </a:tc>
                <a:tc>
                  <a:txBody>
                    <a:bodyPr/>
                    <a:lstStyle/>
                    <a:p>
                      <a:pPr algn="ctr"/>
                      <a:r>
                        <a:rPr lang="en-US" sz="1600" dirty="0"/>
                        <a:t>X</a:t>
                      </a:r>
                      <a:endParaRPr lang="en-CA" sz="1600" dirty="0"/>
                    </a:p>
                  </a:txBody>
                  <a:tcPr anchor="ctr"/>
                </a:tc>
                <a:tc>
                  <a:txBody>
                    <a:bodyPr/>
                    <a:lstStyle/>
                    <a:p>
                      <a:pPr algn="ctr"/>
                      <a:r>
                        <a:rPr lang="fr-CA" sz="1600" dirty="0"/>
                        <a:t>35 ans de service /</a:t>
                      </a:r>
                    </a:p>
                    <a:p>
                      <a:pPr algn="ctr"/>
                      <a:r>
                        <a:rPr lang="fr-CA" sz="1600" dirty="0"/>
                        <a:t>à 55 ans </a:t>
                      </a:r>
                    </a:p>
                  </a:txBody>
                  <a:tcPr anchor="ctr"/>
                </a:tc>
                <a:tc>
                  <a:txBody>
                    <a:bodyPr/>
                    <a:lstStyle/>
                    <a:p>
                      <a:pPr algn="ctr"/>
                      <a:r>
                        <a:rPr lang="en-US" sz="1600" dirty="0"/>
                        <a:t>X</a:t>
                      </a:r>
                      <a:endParaRPr lang="en-CA"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dirty="0"/>
                        <a:t>150 131 $</a:t>
                      </a:r>
                    </a:p>
                  </a:txBody>
                  <a:tcPr anchor="ctr"/>
                </a:tc>
                <a:tc>
                  <a:txBody>
                    <a:bodyPr/>
                    <a:lstStyle/>
                    <a:p>
                      <a:pPr algn="ctr"/>
                      <a:r>
                        <a:rPr lang="en-US" sz="1600" dirty="0"/>
                        <a:t>/12 =</a:t>
                      </a:r>
                      <a:endParaRPr lang="en-CA" sz="1600" dirty="0"/>
                    </a:p>
                  </a:txBody>
                  <a:tcPr anchor="ctr"/>
                </a:tc>
                <a:tc>
                  <a:txBody>
                    <a:bodyPr/>
                    <a:lstStyle/>
                    <a:p>
                      <a:pPr algn="ctr"/>
                      <a:r>
                        <a:rPr lang="fr-CA" sz="1600" dirty="0"/>
                        <a:t>8 757 $</a:t>
                      </a:r>
                    </a:p>
                  </a:txBody>
                  <a:tcPr anchor="ctr"/>
                </a:tc>
                <a:extLst>
                  <a:ext uri="{0D108BD9-81ED-4DB2-BD59-A6C34878D82A}">
                    <a16:rowId xmlns:a16="http://schemas.microsoft.com/office/drawing/2014/main" val="72409429"/>
                  </a:ext>
                </a:extLst>
              </a:tr>
              <a:tr h="882332">
                <a:tc>
                  <a:txBody>
                    <a:bodyPr/>
                    <a:lstStyle/>
                    <a:p>
                      <a:pPr algn="ctr"/>
                      <a:r>
                        <a:rPr lang="fr-CA" sz="1600"/>
                        <a:t>2 %</a:t>
                      </a:r>
                    </a:p>
                  </a:txBody>
                  <a:tcPr anchor="ctr"/>
                </a:tc>
                <a:tc>
                  <a:txBody>
                    <a:bodyPr/>
                    <a:lstStyle/>
                    <a:p>
                      <a:pPr algn="ctr"/>
                      <a:r>
                        <a:rPr lang="en-US" sz="1600" dirty="0"/>
                        <a:t>X</a:t>
                      </a:r>
                      <a:endParaRPr lang="en-CA" sz="1600" dirty="0"/>
                    </a:p>
                  </a:txBody>
                  <a:tcPr anchor="ctr"/>
                </a:tc>
                <a:tc>
                  <a:txBody>
                    <a:bodyPr/>
                    <a:lstStyle/>
                    <a:p>
                      <a:pPr algn="ctr"/>
                      <a:r>
                        <a:rPr lang="fr-CA" sz="1600" dirty="0"/>
                        <a:t>30 ans de service/</a:t>
                      </a:r>
                    </a:p>
                    <a:p>
                      <a:pPr algn="ctr"/>
                      <a:r>
                        <a:rPr lang="fr-CA" sz="1600" dirty="0"/>
                        <a:t>à 55 ans </a:t>
                      </a:r>
                    </a:p>
                  </a:txBody>
                  <a:tcPr anchor="ctr"/>
                </a:tc>
                <a:tc>
                  <a:txBody>
                    <a:bodyPr/>
                    <a:lstStyle/>
                    <a:p>
                      <a:pPr algn="ctr"/>
                      <a:r>
                        <a:rPr lang="en-US" sz="1600" dirty="0"/>
                        <a:t>X</a:t>
                      </a:r>
                      <a:endParaRPr lang="en-CA" sz="1600" dirty="0"/>
                    </a:p>
                  </a:txBody>
                  <a:tcPr anchor="ctr"/>
                </a:tc>
                <a:tc>
                  <a:txBody>
                    <a:bodyPr/>
                    <a:lstStyle/>
                    <a:p>
                      <a:pPr algn="ctr"/>
                      <a:r>
                        <a:rPr lang="fr-CA" sz="1600" dirty="0"/>
                        <a:t>150 131 $</a:t>
                      </a:r>
                    </a:p>
                    <a:p>
                      <a:pPr algn="l" rtl="0"/>
                      <a:endParaRPr lang="en-CA" sz="1600" dirty="0"/>
                    </a:p>
                  </a:txBody>
                  <a:tcPr anchor="ctr"/>
                </a:tc>
                <a:tc>
                  <a:txBody>
                    <a:bodyPr/>
                    <a:lstStyle/>
                    <a:p>
                      <a:pPr algn="ctr"/>
                      <a:r>
                        <a:rPr lang="en-US" sz="1600" dirty="0"/>
                        <a:t>/12 =</a:t>
                      </a:r>
                      <a:endParaRPr lang="en-CA" sz="1600" dirty="0"/>
                    </a:p>
                  </a:txBody>
                  <a:tcPr anchor="ctr"/>
                </a:tc>
                <a:tc>
                  <a:txBody>
                    <a:bodyPr/>
                    <a:lstStyle/>
                    <a:p>
                      <a:pPr algn="ctr"/>
                      <a:r>
                        <a:rPr lang="fr-CA" sz="1600" dirty="0"/>
                        <a:t>7 506 $ </a:t>
                      </a:r>
                    </a:p>
                  </a:txBody>
                  <a:tcPr anchor="ctr"/>
                </a:tc>
                <a:extLst>
                  <a:ext uri="{0D108BD9-81ED-4DB2-BD59-A6C34878D82A}">
                    <a16:rowId xmlns:a16="http://schemas.microsoft.com/office/drawing/2014/main" val="2947145230"/>
                  </a:ext>
                </a:extLst>
              </a:tr>
            </a:tbl>
          </a:graphicData>
        </a:graphic>
      </p:graphicFrame>
      <p:sp>
        <p:nvSpPr>
          <p:cNvPr id="8" name="Title 3">
            <a:extLst>
              <a:ext uri="{FF2B5EF4-FFF2-40B4-BE49-F238E27FC236}">
                <a16:creationId xmlns:a16="http://schemas.microsoft.com/office/drawing/2014/main" id="{0528A726-8CE3-4824-AAE8-363C24776F25}"/>
              </a:ext>
            </a:extLst>
          </p:cNvPr>
          <p:cNvSpPr>
            <a:spLocks noGrp="1"/>
          </p:cNvSpPr>
          <p:nvPr>
            <p:ph type="title"/>
            <p:custDataLst>
              <p:tags r:id="rId3"/>
            </p:custDataLst>
          </p:nvPr>
        </p:nvSpPr>
        <p:spPr>
          <a:xfrm>
            <a:off x="417600" y="572400"/>
            <a:ext cx="6649950" cy="584775"/>
          </a:xfrm>
        </p:spPr>
        <p:txBody>
          <a:bodyPr>
            <a:normAutofit/>
          </a:bodyPr>
          <a:lstStyle/>
          <a:p>
            <a:r>
              <a:rPr lang="fr-CA" sz="2800" dirty="0">
                <a:solidFill>
                  <a:schemeClr val="accent1"/>
                </a:solidFill>
              </a:rPr>
              <a:t>calcul d’une pension non réduite - Gr 1</a:t>
            </a:r>
          </a:p>
        </p:txBody>
      </p:sp>
      <p:sp>
        <p:nvSpPr>
          <p:cNvPr id="11" name="TextBox 10">
            <a:extLst>
              <a:ext uri="{FF2B5EF4-FFF2-40B4-BE49-F238E27FC236}">
                <a16:creationId xmlns:a16="http://schemas.microsoft.com/office/drawing/2014/main" id="{D6E61B85-DE1A-414A-B792-E3EFB3FE3DC5}"/>
              </a:ext>
            </a:extLst>
          </p:cNvPr>
          <p:cNvSpPr txBox="1"/>
          <p:nvPr>
            <p:custDataLst>
              <p:tags r:id="rId4"/>
            </p:custDataLst>
          </p:nvPr>
        </p:nvSpPr>
        <p:spPr>
          <a:xfrm>
            <a:off x="1784803" y="5277356"/>
            <a:ext cx="8622394" cy="830997"/>
          </a:xfrm>
          <a:prstGeom prst="rect">
            <a:avLst/>
          </a:prstGeom>
          <a:noFill/>
        </p:spPr>
        <p:txBody>
          <a:bodyPr wrap="square" rtlCol="0">
            <a:spAutoFit/>
          </a:bodyPr>
          <a:lstStyle/>
          <a:p>
            <a:r>
              <a:rPr lang="fr-CA" sz="1600" dirty="0"/>
              <a:t>*Le salaire moyen le plus élevé </a:t>
            </a:r>
            <a:r>
              <a:rPr lang="fr-CA" sz="1600" b="1" dirty="0"/>
              <a:t>tient compte</a:t>
            </a:r>
            <a:r>
              <a:rPr lang="fr-CA" sz="1600" dirty="0"/>
              <a:t> de la rémunération au rendement.</a:t>
            </a:r>
          </a:p>
          <a:p>
            <a:endParaRPr lang="fr-CA" sz="1600" dirty="0"/>
          </a:p>
          <a:p>
            <a:r>
              <a:rPr lang="fr-CA" sz="1600" dirty="0"/>
              <a:t>REMARQUE : </a:t>
            </a:r>
            <a:r>
              <a:rPr lang="fr-CA" sz="1600" i="1" dirty="0"/>
              <a:t>Toute période d’emploi à temps partiel a une incidence sur le calcul.</a:t>
            </a:r>
          </a:p>
        </p:txBody>
      </p:sp>
      <p:sp>
        <p:nvSpPr>
          <p:cNvPr id="6" name="Slide Number Placeholder 1">
            <a:extLst>
              <a:ext uri="{FF2B5EF4-FFF2-40B4-BE49-F238E27FC236}">
                <a16:creationId xmlns:a16="http://schemas.microsoft.com/office/drawing/2014/main" id="{0AB0820D-3A1C-437E-B6A5-A1BF709C0AA4}"/>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6</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81549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610600" y="5769769"/>
            <a:ext cx="2057400" cy="273844"/>
          </a:xfrm>
        </p:spPr>
        <p:txBody>
          <a:bodyPr/>
          <a:lstStyle/>
          <a:p>
            <a:fld id="{3DCDEDF6-4B4F-4E32-8FB0-B8CCF2C115FC}" type="slidenum">
              <a:rPr lang="en-CA" smtClean="0"/>
              <a:pPr/>
              <a:t>7</a:t>
            </a:fld>
            <a:endParaRPr lang="en-CA" dirty="0"/>
          </a:p>
        </p:txBody>
      </p:sp>
      <p:graphicFrame>
        <p:nvGraphicFramePr>
          <p:cNvPr id="9" name="Table 5">
            <a:extLst>
              <a:ext uri="{FF2B5EF4-FFF2-40B4-BE49-F238E27FC236}">
                <a16:creationId xmlns:a16="http://schemas.microsoft.com/office/drawing/2014/main" id="{07BDBB63-E553-41B5-83EE-99DD029B3566}"/>
              </a:ext>
            </a:extLst>
          </p:cNvPr>
          <p:cNvGraphicFramePr>
            <a:graphicFrameLocks/>
          </p:cNvGraphicFramePr>
          <p:nvPr>
            <p:extLst>
              <p:ext uri="{D42A27DB-BD31-4B8C-83A1-F6EECF244321}">
                <p14:modId xmlns:p14="http://schemas.microsoft.com/office/powerpoint/2010/main" val="3434610724"/>
              </p:ext>
            </p:extLst>
          </p:nvPr>
        </p:nvGraphicFramePr>
        <p:xfrm>
          <a:off x="531643" y="1375647"/>
          <a:ext cx="9288634" cy="973188"/>
        </p:xfrm>
        <a:graphic>
          <a:graphicData uri="http://schemas.openxmlformats.org/drawingml/2006/table">
            <a:tbl>
              <a:tblPr firstRow="1" bandRow="1">
                <a:tableStyleId>{5C22544A-7EE6-4342-B048-85BDC9FD1C3A}</a:tableStyleId>
              </a:tblPr>
              <a:tblGrid>
                <a:gridCol w="920661">
                  <a:extLst>
                    <a:ext uri="{9D8B030D-6E8A-4147-A177-3AD203B41FA5}">
                      <a16:colId xmlns:a16="http://schemas.microsoft.com/office/drawing/2014/main" val="1845020791"/>
                    </a:ext>
                  </a:extLst>
                </a:gridCol>
                <a:gridCol w="374747">
                  <a:extLst>
                    <a:ext uri="{9D8B030D-6E8A-4147-A177-3AD203B41FA5}">
                      <a16:colId xmlns:a16="http://schemas.microsoft.com/office/drawing/2014/main" val="929216478"/>
                    </a:ext>
                  </a:extLst>
                </a:gridCol>
                <a:gridCol w="2463908">
                  <a:extLst>
                    <a:ext uri="{9D8B030D-6E8A-4147-A177-3AD203B41FA5}">
                      <a16:colId xmlns:a16="http://schemas.microsoft.com/office/drawing/2014/main" val="210574300"/>
                    </a:ext>
                  </a:extLst>
                </a:gridCol>
                <a:gridCol w="374747">
                  <a:extLst>
                    <a:ext uri="{9D8B030D-6E8A-4147-A177-3AD203B41FA5}">
                      <a16:colId xmlns:a16="http://schemas.microsoft.com/office/drawing/2014/main" val="2968408982"/>
                    </a:ext>
                  </a:extLst>
                </a:gridCol>
                <a:gridCol w="2390338">
                  <a:extLst>
                    <a:ext uri="{9D8B030D-6E8A-4147-A177-3AD203B41FA5}">
                      <a16:colId xmlns:a16="http://schemas.microsoft.com/office/drawing/2014/main" val="2066322125"/>
                    </a:ext>
                  </a:extLst>
                </a:gridCol>
                <a:gridCol w="735018">
                  <a:extLst>
                    <a:ext uri="{9D8B030D-6E8A-4147-A177-3AD203B41FA5}">
                      <a16:colId xmlns:a16="http://schemas.microsoft.com/office/drawing/2014/main" val="2082813369"/>
                    </a:ext>
                  </a:extLst>
                </a:gridCol>
                <a:gridCol w="2029215">
                  <a:extLst>
                    <a:ext uri="{9D8B030D-6E8A-4147-A177-3AD203B41FA5}">
                      <a16:colId xmlns:a16="http://schemas.microsoft.com/office/drawing/2014/main" val="4230514531"/>
                    </a:ext>
                  </a:extLst>
                </a:gridCol>
              </a:tblGrid>
              <a:tr h="602445">
                <a:tc>
                  <a:txBody>
                    <a:bodyPr/>
                    <a:lstStyle/>
                    <a:p>
                      <a:pPr algn="ctr"/>
                      <a:r>
                        <a:rPr lang="en-US" sz="1600" dirty="0"/>
                        <a:t>1,375%</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fr-CA" sz="1600" noProof="0" dirty="0"/>
                        <a:t>Années</a:t>
                      </a:r>
                      <a:r>
                        <a:rPr lang="en-CA" sz="1600" dirty="0"/>
                        <a:t> de service ouvrant droit à pension</a:t>
                      </a:r>
                    </a:p>
                  </a:txBody>
                  <a:tcPr anchor="ctr"/>
                </a:tc>
                <a:tc>
                  <a:txBody>
                    <a:bodyPr/>
                    <a:lstStyle/>
                    <a:p>
                      <a:pPr algn="ctr"/>
                      <a:r>
                        <a:rPr lang="en-US" sz="1600" dirty="0"/>
                        <a:t>X</a:t>
                      </a:r>
                      <a:endParaRPr lang="en-CA" sz="1600" dirty="0"/>
                    </a:p>
                  </a:txBody>
                  <a:tcPr anchor="ctr"/>
                </a:tc>
                <a:tc>
                  <a:txBody>
                    <a:bodyPr/>
                    <a:lstStyle/>
                    <a:p>
                      <a:pPr algn="ctr"/>
                      <a:r>
                        <a:rPr lang="fr-CA" sz="1600" noProof="0" dirty="0"/>
                        <a:t>Salaire</a:t>
                      </a:r>
                      <a:r>
                        <a:rPr lang="en-CA" sz="1600" dirty="0"/>
                        <a:t> </a:t>
                      </a:r>
                      <a:r>
                        <a:rPr lang="en-CA" sz="1600" dirty="0" err="1"/>
                        <a:t>moyen</a:t>
                      </a:r>
                      <a:r>
                        <a:rPr lang="en-CA" sz="1600" dirty="0"/>
                        <a:t> </a:t>
                      </a:r>
                      <a:r>
                        <a:rPr lang="en-CA" sz="1600" dirty="0" err="1"/>
                        <a:t>jusqu’à</a:t>
                      </a:r>
                      <a:r>
                        <a:rPr lang="en-CA" sz="1600" dirty="0"/>
                        <a:t> la MMGP*</a:t>
                      </a:r>
                    </a:p>
                  </a:txBody>
                  <a:tcPr anchor="ctr"/>
                </a:tc>
                <a:tc>
                  <a:txBody>
                    <a:bodyPr/>
                    <a:lstStyle/>
                    <a:p>
                      <a:pPr algn="ctr"/>
                      <a:r>
                        <a:rPr lang="en-US" sz="1600" dirty="0"/>
                        <a:t>/12 =</a:t>
                      </a:r>
                      <a:endParaRPr lang="en-CA" sz="1600" dirty="0"/>
                    </a:p>
                  </a:txBody>
                  <a:tcPr anchor="ctr"/>
                </a:tc>
                <a:tc>
                  <a:txBody>
                    <a:bodyPr/>
                    <a:lstStyle/>
                    <a:p>
                      <a:pPr algn="ctr"/>
                      <a:r>
                        <a:rPr lang="fr-CA" sz="1600" dirty="0"/>
                        <a:t>Prestation</a:t>
                      </a:r>
                    </a:p>
                    <a:p>
                      <a:pPr algn="ctr"/>
                      <a:r>
                        <a:rPr lang="fr-CA" sz="1600" dirty="0"/>
                        <a:t>mensuelle</a:t>
                      </a:r>
                    </a:p>
                  </a:txBody>
                  <a:tcPr anchor="ctr"/>
                </a:tc>
                <a:extLst>
                  <a:ext uri="{0D108BD9-81ED-4DB2-BD59-A6C34878D82A}">
                    <a16:rowId xmlns:a16="http://schemas.microsoft.com/office/drawing/2014/main" val="735608817"/>
                  </a:ext>
                </a:extLst>
              </a:tr>
              <a:tr h="370743">
                <a:tc>
                  <a:txBody>
                    <a:bodyPr/>
                    <a:lstStyle/>
                    <a:p>
                      <a:pPr algn="ctr"/>
                      <a:r>
                        <a:rPr lang="en-US" sz="1600" dirty="0"/>
                        <a:t>1,375%</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en-US" sz="1600" dirty="0"/>
                        <a:t>35 </a:t>
                      </a:r>
                      <a:endParaRPr lang="en-CA" sz="1600" dirty="0"/>
                    </a:p>
                  </a:txBody>
                  <a:tcPr anchor="ctr"/>
                </a:tc>
                <a:tc>
                  <a:txBody>
                    <a:bodyPr/>
                    <a:lstStyle/>
                    <a:p>
                      <a:pPr algn="ctr"/>
                      <a:r>
                        <a:rPr lang="en-US" sz="1600" dirty="0"/>
                        <a:t>X</a:t>
                      </a:r>
                      <a:endParaRPr lang="en-CA"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61 840 $</a:t>
                      </a:r>
                      <a:endParaRPr lang="en-CA" sz="1600" dirty="0"/>
                    </a:p>
                  </a:txBody>
                  <a:tcPr anchor="ctr"/>
                </a:tc>
                <a:tc>
                  <a:txBody>
                    <a:bodyPr/>
                    <a:lstStyle/>
                    <a:p>
                      <a:pPr algn="ctr"/>
                      <a:r>
                        <a:rPr lang="en-US" sz="1600" dirty="0"/>
                        <a:t>/12 =</a:t>
                      </a:r>
                      <a:endParaRPr lang="en-CA" sz="1600" dirty="0"/>
                    </a:p>
                  </a:txBody>
                  <a:tcPr anchor="ctr"/>
                </a:tc>
                <a:tc>
                  <a:txBody>
                    <a:bodyPr/>
                    <a:lstStyle/>
                    <a:p>
                      <a:pPr algn="ctr"/>
                      <a:r>
                        <a:rPr lang="en-US" sz="1600" dirty="0"/>
                        <a:t> 2 480 $ </a:t>
                      </a:r>
                      <a:endParaRPr lang="en-CA" sz="1600" dirty="0"/>
                    </a:p>
                  </a:txBody>
                  <a:tcPr anchor="ctr"/>
                </a:tc>
                <a:extLst>
                  <a:ext uri="{0D108BD9-81ED-4DB2-BD59-A6C34878D82A}">
                    <a16:rowId xmlns:a16="http://schemas.microsoft.com/office/drawing/2014/main" val="72409429"/>
                  </a:ext>
                </a:extLst>
              </a:tr>
            </a:tbl>
          </a:graphicData>
        </a:graphic>
      </p:graphicFrame>
      <p:sp>
        <p:nvSpPr>
          <p:cNvPr id="10" name="Title 3">
            <a:extLst>
              <a:ext uri="{FF2B5EF4-FFF2-40B4-BE49-F238E27FC236}">
                <a16:creationId xmlns:a16="http://schemas.microsoft.com/office/drawing/2014/main" id="{8B34F92C-C4C1-4FD3-8772-EA2A8776EAFE}"/>
              </a:ext>
            </a:extLst>
          </p:cNvPr>
          <p:cNvSpPr>
            <a:spLocks noGrp="1"/>
          </p:cNvSpPr>
          <p:nvPr>
            <p:ph type="title"/>
          </p:nvPr>
        </p:nvSpPr>
        <p:spPr>
          <a:xfrm>
            <a:off x="417600" y="572400"/>
            <a:ext cx="7221450" cy="579080"/>
          </a:xfrm>
          <a:solidFill>
            <a:schemeClr val="bg1"/>
          </a:solidFill>
        </p:spPr>
        <p:txBody>
          <a:bodyPr>
            <a:normAutofit/>
          </a:bodyPr>
          <a:lstStyle/>
          <a:p>
            <a:r>
              <a:rPr lang="en-US" sz="2800" dirty="0" err="1">
                <a:solidFill>
                  <a:schemeClr val="accent1"/>
                </a:solidFill>
              </a:rPr>
              <a:t>Calcul</a:t>
            </a:r>
            <a:r>
              <a:rPr lang="en-US" sz="2800" dirty="0">
                <a:solidFill>
                  <a:schemeClr val="accent1"/>
                </a:solidFill>
              </a:rPr>
              <a:t> </a:t>
            </a:r>
            <a:r>
              <a:rPr lang="en-US" sz="2800" dirty="0" err="1">
                <a:solidFill>
                  <a:schemeClr val="accent1"/>
                </a:solidFill>
              </a:rPr>
              <a:t>d’une</a:t>
            </a:r>
            <a:r>
              <a:rPr lang="en-US" sz="2800" dirty="0">
                <a:solidFill>
                  <a:schemeClr val="accent1"/>
                </a:solidFill>
              </a:rPr>
              <a:t> pension non </a:t>
            </a:r>
            <a:r>
              <a:rPr lang="en-US" sz="2800" dirty="0" err="1">
                <a:solidFill>
                  <a:schemeClr val="accent1"/>
                </a:solidFill>
              </a:rPr>
              <a:t>réduite</a:t>
            </a:r>
            <a:r>
              <a:rPr lang="en-US" sz="2800" dirty="0">
                <a:solidFill>
                  <a:schemeClr val="accent1"/>
                </a:solidFill>
              </a:rPr>
              <a:t> - Gr 1</a:t>
            </a:r>
            <a:endParaRPr lang="en-CA" sz="2800" dirty="0">
              <a:solidFill>
                <a:schemeClr val="accent1"/>
              </a:solidFill>
            </a:endParaRPr>
          </a:p>
        </p:txBody>
      </p:sp>
      <p:sp>
        <p:nvSpPr>
          <p:cNvPr id="12" name="Rectangle 11">
            <a:extLst>
              <a:ext uri="{FF2B5EF4-FFF2-40B4-BE49-F238E27FC236}">
                <a16:creationId xmlns:a16="http://schemas.microsoft.com/office/drawing/2014/main" id="{67CC91D0-CE70-4B9F-9E5B-BE2881324C25}"/>
              </a:ext>
            </a:extLst>
          </p:cNvPr>
          <p:cNvSpPr/>
          <p:nvPr/>
        </p:nvSpPr>
        <p:spPr>
          <a:xfrm>
            <a:off x="4057484" y="2411336"/>
            <a:ext cx="914400" cy="221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Plus</a:t>
            </a:r>
          </a:p>
        </p:txBody>
      </p:sp>
      <p:graphicFrame>
        <p:nvGraphicFramePr>
          <p:cNvPr id="13" name="Table 5">
            <a:extLst>
              <a:ext uri="{FF2B5EF4-FFF2-40B4-BE49-F238E27FC236}">
                <a16:creationId xmlns:a16="http://schemas.microsoft.com/office/drawing/2014/main" id="{63946552-BBE2-4C4C-982F-E5E9EB1CF0F5}"/>
              </a:ext>
            </a:extLst>
          </p:cNvPr>
          <p:cNvGraphicFramePr>
            <a:graphicFrameLocks/>
          </p:cNvGraphicFramePr>
          <p:nvPr>
            <p:extLst>
              <p:ext uri="{D42A27DB-BD31-4B8C-83A1-F6EECF244321}">
                <p14:modId xmlns:p14="http://schemas.microsoft.com/office/powerpoint/2010/main" val="2045606868"/>
              </p:ext>
            </p:extLst>
          </p:nvPr>
        </p:nvGraphicFramePr>
        <p:xfrm>
          <a:off x="541165" y="2720317"/>
          <a:ext cx="9288635" cy="914400"/>
        </p:xfrm>
        <a:graphic>
          <a:graphicData uri="http://schemas.openxmlformats.org/drawingml/2006/table">
            <a:tbl>
              <a:tblPr firstRow="1" bandRow="1">
                <a:tableStyleId>{5C22544A-7EE6-4342-B048-85BDC9FD1C3A}</a:tableStyleId>
              </a:tblPr>
              <a:tblGrid>
                <a:gridCol w="928888">
                  <a:extLst>
                    <a:ext uri="{9D8B030D-6E8A-4147-A177-3AD203B41FA5}">
                      <a16:colId xmlns:a16="http://schemas.microsoft.com/office/drawing/2014/main" val="1845020791"/>
                    </a:ext>
                  </a:extLst>
                </a:gridCol>
                <a:gridCol w="404648">
                  <a:extLst>
                    <a:ext uri="{9D8B030D-6E8A-4147-A177-3AD203B41FA5}">
                      <a16:colId xmlns:a16="http://schemas.microsoft.com/office/drawing/2014/main" val="929216478"/>
                    </a:ext>
                  </a:extLst>
                </a:gridCol>
                <a:gridCol w="2462866">
                  <a:extLst>
                    <a:ext uri="{9D8B030D-6E8A-4147-A177-3AD203B41FA5}">
                      <a16:colId xmlns:a16="http://schemas.microsoft.com/office/drawing/2014/main" val="210574300"/>
                    </a:ext>
                  </a:extLst>
                </a:gridCol>
                <a:gridCol w="377578">
                  <a:extLst>
                    <a:ext uri="{9D8B030D-6E8A-4147-A177-3AD203B41FA5}">
                      <a16:colId xmlns:a16="http://schemas.microsoft.com/office/drawing/2014/main" val="2968408982"/>
                    </a:ext>
                  </a:extLst>
                </a:gridCol>
                <a:gridCol w="2407060">
                  <a:extLst>
                    <a:ext uri="{9D8B030D-6E8A-4147-A177-3AD203B41FA5}">
                      <a16:colId xmlns:a16="http://schemas.microsoft.com/office/drawing/2014/main" val="2066322125"/>
                    </a:ext>
                  </a:extLst>
                </a:gridCol>
                <a:gridCol w="717398">
                  <a:extLst>
                    <a:ext uri="{9D8B030D-6E8A-4147-A177-3AD203B41FA5}">
                      <a16:colId xmlns:a16="http://schemas.microsoft.com/office/drawing/2014/main" val="2082813369"/>
                    </a:ext>
                  </a:extLst>
                </a:gridCol>
                <a:gridCol w="1990197">
                  <a:extLst>
                    <a:ext uri="{9D8B030D-6E8A-4147-A177-3AD203B41FA5}">
                      <a16:colId xmlns:a16="http://schemas.microsoft.com/office/drawing/2014/main" val="4230514531"/>
                    </a:ext>
                  </a:extLst>
                </a:gridCol>
              </a:tblGrid>
              <a:tr h="535663">
                <a:tc>
                  <a:txBody>
                    <a:bodyPr/>
                    <a:lstStyle/>
                    <a:p>
                      <a:pPr algn="ctr"/>
                      <a:r>
                        <a:rPr lang="en-US" sz="1600" dirty="0"/>
                        <a:t>2%</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en-CA" sz="1600" dirty="0" err="1"/>
                        <a:t>Années</a:t>
                      </a:r>
                      <a:r>
                        <a:rPr lang="en-CA" sz="1600" dirty="0"/>
                        <a:t> de service ouvrant droit à pension</a:t>
                      </a:r>
                    </a:p>
                  </a:txBody>
                  <a:tcPr anchor="ctr"/>
                </a:tc>
                <a:tc>
                  <a:txBody>
                    <a:bodyPr/>
                    <a:lstStyle/>
                    <a:p>
                      <a:pPr algn="ctr"/>
                      <a:r>
                        <a:rPr lang="en-US" sz="1600" dirty="0"/>
                        <a:t>X</a:t>
                      </a:r>
                      <a:endParaRPr lang="en-CA" sz="1600" dirty="0"/>
                    </a:p>
                  </a:txBody>
                  <a:tcPr anchor="ctr"/>
                </a:tc>
                <a:tc>
                  <a:txBody>
                    <a:bodyPr/>
                    <a:lstStyle/>
                    <a:p>
                      <a:pPr algn="ctr"/>
                      <a:r>
                        <a:rPr lang="en-CA" sz="1600" dirty="0" err="1"/>
                        <a:t>Salaire</a:t>
                      </a:r>
                      <a:r>
                        <a:rPr lang="en-CA" sz="1600" dirty="0"/>
                        <a:t> </a:t>
                      </a:r>
                      <a:r>
                        <a:rPr lang="en-CA" sz="1600" dirty="0" err="1"/>
                        <a:t>moyen</a:t>
                      </a:r>
                      <a:r>
                        <a:rPr lang="en-CA" sz="1600" dirty="0"/>
                        <a:t> au-d</a:t>
                      </a:r>
                      <a:r>
                        <a:rPr lang="fr-CA" sz="1600" dirty="0"/>
                        <a:t>e</a:t>
                      </a:r>
                      <a:r>
                        <a:rPr lang="en-CA" sz="1600" dirty="0" err="1"/>
                        <a:t>là</a:t>
                      </a:r>
                      <a:r>
                        <a:rPr lang="en-CA" sz="1600" dirty="0"/>
                        <a:t> de la MMGP*</a:t>
                      </a:r>
                    </a:p>
                  </a:txBody>
                  <a:tcPr anchor="ctr"/>
                </a:tc>
                <a:tc>
                  <a:txBody>
                    <a:bodyPr/>
                    <a:lstStyle/>
                    <a:p>
                      <a:pPr algn="ctr"/>
                      <a:r>
                        <a:rPr lang="en-US" sz="1600" dirty="0"/>
                        <a:t>/12 =</a:t>
                      </a:r>
                      <a:endParaRPr lang="en-CA" sz="1600" dirty="0"/>
                    </a:p>
                  </a:txBody>
                  <a:tcPr anchor="ctr"/>
                </a:tc>
                <a:tc>
                  <a:txBody>
                    <a:bodyPr/>
                    <a:lstStyle/>
                    <a:p>
                      <a:pPr algn="ctr"/>
                      <a:r>
                        <a:rPr lang="fr-CA" sz="1600" dirty="0"/>
                        <a:t>Prestation mensuelle</a:t>
                      </a:r>
                    </a:p>
                  </a:txBody>
                  <a:tcPr anchor="ctr"/>
                </a:tc>
                <a:extLst>
                  <a:ext uri="{0D108BD9-81ED-4DB2-BD59-A6C34878D82A}">
                    <a16:rowId xmlns:a16="http://schemas.microsoft.com/office/drawing/2014/main" val="735608817"/>
                  </a:ext>
                </a:extLst>
              </a:tr>
              <a:tr h="307208">
                <a:tc>
                  <a:txBody>
                    <a:bodyPr/>
                    <a:lstStyle/>
                    <a:p>
                      <a:pPr algn="ctr"/>
                      <a:r>
                        <a:rPr lang="en-US" sz="1600" dirty="0"/>
                        <a:t>2%</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en-US" sz="1600" dirty="0"/>
                        <a:t>35 </a:t>
                      </a:r>
                      <a:endParaRPr lang="en-CA" sz="1600" dirty="0"/>
                    </a:p>
                  </a:txBody>
                  <a:tcPr anchor="ctr"/>
                </a:tc>
                <a:tc>
                  <a:txBody>
                    <a:bodyPr/>
                    <a:lstStyle/>
                    <a:p>
                      <a:pPr algn="ctr"/>
                      <a:r>
                        <a:rPr lang="en-US" sz="1600" dirty="0"/>
                        <a:t>X</a:t>
                      </a:r>
                      <a:endParaRPr lang="en-CA"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 88 291 $</a:t>
                      </a:r>
                      <a:endParaRPr lang="en-CA" sz="1600" dirty="0"/>
                    </a:p>
                  </a:txBody>
                  <a:tcPr anchor="ctr"/>
                </a:tc>
                <a:tc>
                  <a:txBody>
                    <a:bodyPr/>
                    <a:lstStyle/>
                    <a:p>
                      <a:pPr algn="ctr"/>
                      <a:r>
                        <a:rPr lang="en-US" sz="1600" dirty="0"/>
                        <a:t>/12 =</a:t>
                      </a:r>
                      <a:endParaRPr lang="en-CA" sz="1600" dirty="0"/>
                    </a:p>
                  </a:txBody>
                  <a:tcPr anchor="ctr"/>
                </a:tc>
                <a:tc>
                  <a:txBody>
                    <a:bodyPr/>
                    <a:lstStyle/>
                    <a:p>
                      <a:pPr algn="ctr"/>
                      <a:r>
                        <a:rPr lang="en-US" sz="1600" dirty="0"/>
                        <a:t> 5 150 $</a:t>
                      </a:r>
                      <a:endParaRPr lang="en-CA" sz="1600" dirty="0"/>
                    </a:p>
                  </a:txBody>
                  <a:tcPr anchor="ctr"/>
                </a:tc>
                <a:extLst>
                  <a:ext uri="{0D108BD9-81ED-4DB2-BD59-A6C34878D82A}">
                    <a16:rowId xmlns:a16="http://schemas.microsoft.com/office/drawing/2014/main" val="72409429"/>
                  </a:ext>
                </a:extLst>
              </a:tr>
            </a:tbl>
          </a:graphicData>
        </a:graphic>
      </p:graphicFrame>
      <p:sp>
        <p:nvSpPr>
          <p:cNvPr id="14" name="Rectangle 13">
            <a:extLst>
              <a:ext uri="{FF2B5EF4-FFF2-40B4-BE49-F238E27FC236}">
                <a16:creationId xmlns:a16="http://schemas.microsoft.com/office/drawing/2014/main" id="{8EB2299D-9FDF-4ABC-AA7F-5F5ADBE4EAC0}"/>
              </a:ext>
            </a:extLst>
          </p:cNvPr>
          <p:cNvSpPr/>
          <p:nvPr/>
        </p:nvSpPr>
        <p:spPr>
          <a:xfrm>
            <a:off x="3518690" y="3778586"/>
            <a:ext cx="4201087" cy="330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Pension </a:t>
            </a:r>
            <a:r>
              <a:rPr lang="en-CA" sz="1600" dirty="0" err="1">
                <a:solidFill>
                  <a:schemeClr val="tx1"/>
                </a:solidFill>
              </a:rPr>
              <a:t>viagère</a:t>
            </a:r>
            <a:r>
              <a:rPr lang="en-CA" sz="1600" dirty="0">
                <a:solidFill>
                  <a:schemeClr val="tx1"/>
                </a:solidFill>
              </a:rPr>
              <a:t> (pension après 65)</a:t>
            </a:r>
          </a:p>
        </p:txBody>
      </p:sp>
      <p:sp>
        <p:nvSpPr>
          <p:cNvPr id="15" name="Rectangle 14">
            <a:extLst>
              <a:ext uri="{FF2B5EF4-FFF2-40B4-BE49-F238E27FC236}">
                <a16:creationId xmlns:a16="http://schemas.microsoft.com/office/drawing/2014/main" id="{E02936BC-EC05-4B44-BDEF-6E59D297D3C6}"/>
              </a:ext>
            </a:extLst>
          </p:cNvPr>
          <p:cNvSpPr/>
          <p:nvPr/>
        </p:nvSpPr>
        <p:spPr>
          <a:xfrm>
            <a:off x="7839074" y="3778586"/>
            <a:ext cx="1983393" cy="32457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sz="1600" dirty="0">
                <a:solidFill>
                  <a:schemeClr val="tx1"/>
                </a:solidFill>
              </a:rPr>
              <a:t> 7 630 $ </a:t>
            </a:r>
          </a:p>
          <a:p>
            <a:pPr algn="ctr"/>
            <a:endParaRPr lang="en-CA" dirty="0"/>
          </a:p>
        </p:txBody>
      </p:sp>
      <p:graphicFrame>
        <p:nvGraphicFramePr>
          <p:cNvPr id="16" name="Table 5">
            <a:extLst>
              <a:ext uri="{FF2B5EF4-FFF2-40B4-BE49-F238E27FC236}">
                <a16:creationId xmlns:a16="http://schemas.microsoft.com/office/drawing/2014/main" id="{6AF8E1AA-E9E3-4B9C-B97F-57A32DC199BD}"/>
              </a:ext>
            </a:extLst>
          </p:cNvPr>
          <p:cNvGraphicFramePr>
            <a:graphicFrameLocks/>
          </p:cNvGraphicFramePr>
          <p:nvPr>
            <p:extLst>
              <p:ext uri="{D42A27DB-BD31-4B8C-83A1-F6EECF244321}">
                <p14:modId xmlns:p14="http://schemas.microsoft.com/office/powerpoint/2010/main" val="819096646"/>
              </p:ext>
            </p:extLst>
          </p:nvPr>
        </p:nvGraphicFramePr>
        <p:xfrm>
          <a:off x="531642" y="4462798"/>
          <a:ext cx="9307683" cy="914400"/>
        </p:xfrm>
        <a:graphic>
          <a:graphicData uri="http://schemas.openxmlformats.org/drawingml/2006/table">
            <a:tbl>
              <a:tblPr firstRow="1" bandRow="1">
                <a:tableStyleId>{5C22544A-7EE6-4342-B048-85BDC9FD1C3A}</a:tableStyleId>
              </a:tblPr>
              <a:tblGrid>
                <a:gridCol w="883633">
                  <a:extLst>
                    <a:ext uri="{9D8B030D-6E8A-4147-A177-3AD203B41FA5}">
                      <a16:colId xmlns:a16="http://schemas.microsoft.com/office/drawing/2014/main" val="1845020791"/>
                    </a:ext>
                  </a:extLst>
                </a:gridCol>
                <a:gridCol w="379358">
                  <a:extLst>
                    <a:ext uri="{9D8B030D-6E8A-4147-A177-3AD203B41FA5}">
                      <a16:colId xmlns:a16="http://schemas.microsoft.com/office/drawing/2014/main" val="929216478"/>
                    </a:ext>
                  </a:extLst>
                </a:gridCol>
                <a:gridCol w="2536127">
                  <a:extLst>
                    <a:ext uri="{9D8B030D-6E8A-4147-A177-3AD203B41FA5}">
                      <a16:colId xmlns:a16="http://schemas.microsoft.com/office/drawing/2014/main" val="210574300"/>
                    </a:ext>
                  </a:extLst>
                </a:gridCol>
                <a:gridCol w="376921">
                  <a:extLst>
                    <a:ext uri="{9D8B030D-6E8A-4147-A177-3AD203B41FA5}">
                      <a16:colId xmlns:a16="http://schemas.microsoft.com/office/drawing/2014/main" val="2968408982"/>
                    </a:ext>
                  </a:extLst>
                </a:gridCol>
                <a:gridCol w="2490336">
                  <a:extLst>
                    <a:ext uri="{9D8B030D-6E8A-4147-A177-3AD203B41FA5}">
                      <a16:colId xmlns:a16="http://schemas.microsoft.com/office/drawing/2014/main" val="2066322125"/>
                    </a:ext>
                  </a:extLst>
                </a:gridCol>
                <a:gridCol w="693079">
                  <a:extLst>
                    <a:ext uri="{9D8B030D-6E8A-4147-A177-3AD203B41FA5}">
                      <a16:colId xmlns:a16="http://schemas.microsoft.com/office/drawing/2014/main" val="2082813369"/>
                    </a:ext>
                  </a:extLst>
                </a:gridCol>
                <a:gridCol w="1948229">
                  <a:extLst>
                    <a:ext uri="{9D8B030D-6E8A-4147-A177-3AD203B41FA5}">
                      <a16:colId xmlns:a16="http://schemas.microsoft.com/office/drawing/2014/main" val="4230514531"/>
                    </a:ext>
                  </a:extLst>
                </a:gridCol>
              </a:tblGrid>
              <a:tr h="500250">
                <a:tc>
                  <a:txBody>
                    <a:bodyPr/>
                    <a:lstStyle/>
                    <a:p>
                      <a:pPr algn="ctr"/>
                      <a:r>
                        <a:rPr lang="en-US" sz="1600" dirty="0"/>
                        <a:t>0,625%</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en-CA" sz="1600" dirty="0" err="1"/>
                        <a:t>Années</a:t>
                      </a:r>
                      <a:r>
                        <a:rPr lang="en-CA" sz="1600" dirty="0"/>
                        <a:t> de service ouvrant droit à pension</a:t>
                      </a:r>
                    </a:p>
                  </a:txBody>
                  <a:tcPr anchor="ctr"/>
                </a:tc>
                <a:tc>
                  <a:txBody>
                    <a:bodyPr/>
                    <a:lstStyle/>
                    <a:p>
                      <a:pPr algn="ctr"/>
                      <a:r>
                        <a:rPr lang="en-US" sz="1600" dirty="0"/>
                        <a:t>X</a:t>
                      </a:r>
                      <a:endParaRPr lang="en-CA" sz="1600" dirty="0"/>
                    </a:p>
                  </a:txBody>
                  <a:tcPr anchor="ctr"/>
                </a:tc>
                <a:tc>
                  <a:txBody>
                    <a:bodyPr/>
                    <a:lstStyle/>
                    <a:p>
                      <a:pPr algn="ctr"/>
                      <a:r>
                        <a:rPr lang="en-CA" sz="1600" dirty="0" err="1"/>
                        <a:t>Salaire</a:t>
                      </a:r>
                      <a:r>
                        <a:rPr lang="en-CA" sz="1600" dirty="0"/>
                        <a:t> </a:t>
                      </a:r>
                      <a:r>
                        <a:rPr lang="en-CA" sz="1600" dirty="0" err="1"/>
                        <a:t>moyen</a:t>
                      </a:r>
                      <a:r>
                        <a:rPr lang="en-CA" sz="1600" dirty="0"/>
                        <a:t> </a:t>
                      </a:r>
                      <a:r>
                        <a:rPr lang="en-CA" sz="1600" dirty="0" err="1"/>
                        <a:t>jusqu’à</a:t>
                      </a:r>
                      <a:r>
                        <a:rPr lang="en-CA" sz="1600" dirty="0"/>
                        <a:t> la MMGP*</a:t>
                      </a:r>
                    </a:p>
                  </a:txBody>
                  <a:tcPr anchor="ctr"/>
                </a:tc>
                <a:tc>
                  <a:txBody>
                    <a:bodyPr/>
                    <a:lstStyle/>
                    <a:p>
                      <a:pPr algn="ctr"/>
                      <a:r>
                        <a:rPr lang="en-US" sz="1600" dirty="0"/>
                        <a:t>/12 =</a:t>
                      </a:r>
                      <a:endParaRPr lang="en-CA" sz="1600" dirty="0"/>
                    </a:p>
                  </a:txBody>
                  <a:tcPr anchor="ctr"/>
                </a:tc>
                <a:tc>
                  <a:txBody>
                    <a:bodyPr/>
                    <a:lstStyle/>
                    <a:p>
                      <a:pPr algn="ctr"/>
                      <a:r>
                        <a:rPr lang="fr-CA" sz="1600" dirty="0"/>
                        <a:t>Prestation mensuelle</a:t>
                      </a:r>
                    </a:p>
                  </a:txBody>
                  <a:tcPr anchor="ctr"/>
                </a:tc>
                <a:extLst>
                  <a:ext uri="{0D108BD9-81ED-4DB2-BD59-A6C34878D82A}">
                    <a16:rowId xmlns:a16="http://schemas.microsoft.com/office/drawing/2014/main" val="735608817"/>
                  </a:ext>
                </a:extLst>
              </a:tr>
              <a:tr h="234957">
                <a:tc>
                  <a:txBody>
                    <a:bodyPr/>
                    <a:lstStyle/>
                    <a:p>
                      <a:pPr algn="ctr"/>
                      <a:r>
                        <a:rPr lang="en-US" sz="1600" dirty="0"/>
                        <a:t>0,625%</a:t>
                      </a:r>
                      <a:endParaRPr lang="en-CA" sz="1600" dirty="0"/>
                    </a:p>
                  </a:txBody>
                  <a:tcPr anchor="ctr"/>
                </a:tc>
                <a:tc>
                  <a:txBody>
                    <a:bodyPr/>
                    <a:lstStyle/>
                    <a:p>
                      <a:pPr algn="ctr"/>
                      <a:r>
                        <a:rPr lang="en-US" sz="1600" dirty="0"/>
                        <a:t>X</a:t>
                      </a:r>
                      <a:endParaRPr lang="en-CA" sz="1600" dirty="0"/>
                    </a:p>
                  </a:txBody>
                  <a:tcPr anchor="ctr"/>
                </a:tc>
                <a:tc>
                  <a:txBody>
                    <a:bodyPr/>
                    <a:lstStyle/>
                    <a:p>
                      <a:pPr algn="ctr"/>
                      <a:r>
                        <a:rPr lang="en-US" sz="1600" dirty="0"/>
                        <a:t>35 </a:t>
                      </a:r>
                      <a:endParaRPr lang="en-CA" sz="1600" dirty="0"/>
                    </a:p>
                  </a:txBody>
                  <a:tcPr anchor="ctr"/>
                </a:tc>
                <a:tc>
                  <a:txBody>
                    <a:bodyPr/>
                    <a:lstStyle/>
                    <a:p>
                      <a:pPr algn="ctr"/>
                      <a:r>
                        <a:rPr lang="en-US" sz="1600" dirty="0"/>
                        <a:t>X</a:t>
                      </a:r>
                      <a:endParaRPr lang="en-CA"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61 840 $</a:t>
                      </a:r>
                      <a:endParaRPr lang="en-CA" sz="1600" dirty="0"/>
                    </a:p>
                  </a:txBody>
                  <a:tcPr anchor="ctr"/>
                </a:tc>
                <a:tc>
                  <a:txBody>
                    <a:bodyPr/>
                    <a:lstStyle/>
                    <a:p>
                      <a:pPr algn="ctr"/>
                      <a:r>
                        <a:rPr lang="en-US" sz="1600" dirty="0"/>
                        <a:t>/12 =</a:t>
                      </a:r>
                      <a:endParaRPr lang="en-CA" sz="1600" dirty="0"/>
                    </a:p>
                  </a:txBody>
                  <a:tcPr anchor="ctr"/>
                </a:tc>
                <a:tc>
                  <a:txBody>
                    <a:bodyPr/>
                    <a:lstStyle/>
                    <a:p>
                      <a:pPr algn="ctr"/>
                      <a:r>
                        <a:rPr lang="en-US" sz="1600" dirty="0"/>
                        <a:t>1 127$ </a:t>
                      </a:r>
                      <a:endParaRPr lang="en-CA" sz="1600" dirty="0"/>
                    </a:p>
                  </a:txBody>
                  <a:tcPr anchor="ctr"/>
                </a:tc>
                <a:extLst>
                  <a:ext uri="{0D108BD9-81ED-4DB2-BD59-A6C34878D82A}">
                    <a16:rowId xmlns:a16="http://schemas.microsoft.com/office/drawing/2014/main" val="72409429"/>
                  </a:ext>
                </a:extLst>
              </a:tr>
            </a:tbl>
          </a:graphicData>
        </a:graphic>
      </p:graphicFrame>
      <p:sp>
        <p:nvSpPr>
          <p:cNvPr id="17" name="Rectangle 16">
            <a:extLst>
              <a:ext uri="{FF2B5EF4-FFF2-40B4-BE49-F238E27FC236}">
                <a16:creationId xmlns:a16="http://schemas.microsoft.com/office/drawing/2014/main" id="{7D3FCA3B-6E07-40DE-9BB3-6EDE077DF04B}"/>
              </a:ext>
            </a:extLst>
          </p:cNvPr>
          <p:cNvSpPr/>
          <p:nvPr/>
        </p:nvSpPr>
        <p:spPr>
          <a:xfrm>
            <a:off x="4265520" y="5482353"/>
            <a:ext cx="3454257" cy="380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a:p>
            <a:pPr algn="ctr"/>
            <a:r>
              <a:rPr lang="en-CA" sz="1600" dirty="0">
                <a:solidFill>
                  <a:schemeClr val="tx1"/>
                </a:solidFill>
              </a:rPr>
              <a:t>Prestation de </a:t>
            </a:r>
            <a:r>
              <a:rPr lang="en-CA" sz="1600" dirty="0" err="1">
                <a:solidFill>
                  <a:schemeClr val="tx1"/>
                </a:solidFill>
              </a:rPr>
              <a:t>raccordement</a:t>
            </a:r>
            <a:endParaRPr lang="en-CA" sz="1600" dirty="0">
              <a:solidFill>
                <a:schemeClr val="tx1"/>
              </a:solidFill>
            </a:endParaRPr>
          </a:p>
          <a:p>
            <a:pPr algn="ctr"/>
            <a:endParaRPr lang="en-CA" dirty="0">
              <a:solidFill>
                <a:schemeClr val="tx1"/>
              </a:solidFill>
            </a:endParaRPr>
          </a:p>
        </p:txBody>
      </p:sp>
      <p:sp>
        <p:nvSpPr>
          <p:cNvPr id="18" name="Rectangle 17">
            <a:extLst>
              <a:ext uri="{FF2B5EF4-FFF2-40B4-BE49-F238E27FC236}">
                <a16:creationId xmlns:a16="http://schemas.microsoft.com/office/drawing/2014/main" id="{EFE63849-7C7B-4C7A-9723-EDE919110648}"/>
              </a:ext>
            </a:extLst>
          </p:cNvPr>
          <p:cNvSpPr/>
          <p:nvPr/>
        </p:nvSpPr>
        <p:spPr>
          <a:xfrm>
            <a:off x="7886701" y="5485672"/>
            <a:ext cx="1941536" cy="3245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a:p>
            <a:pPr algn="ctr"/>
            <a:r>
              <a:rPr lang="en-US" dirty="0">
                <a:solidFill>
                  <a:schemeClr val="tx1"/>
                </a:solidFill>
              </a:rPr>
              <a:t> </a:t>
            </a:r>
            <a:r>
              <a:rPr lang="en-US" sz="1600" dirty="0">
                <a:solidFill>
                  <a:schemeClr val="tx1"/>
                </a:solidFill>
              </a:rPr>
              <a:t>1 127$  </a:t>
            </a:r>
            <a:endParaRPr lang="en-CA" sz="1600" dirty="0">
              <a:solidFill>
                <a:schemeClr val="tx1"/>
              </a:solidFill>
            </a:endParaRPr>
          </a:p>
          <a:p>
            <a:pPr algn="ctr"/>
            <a:endParaRPr lang="en-CA" dirty="0"/>
          </a:p>
        </p:txBody>
      </p:sp>
      <p:sp>
        <p:nvSpPr>
          <p:cNvPr id="19" name="Rectangle 18">
            <a:extLst>
              <a:ext uri="{FF2B5EF4-FFF2-40B4-BE49-F238E27FC236}">
                <a16:creationId xmlns:a16="http://schemas.microsoft.com/office/drawing/2014/main" id="{4D3B6454-81F2-4069-BBE6-F8A54AFEF17C}"/>
              </a:ext>
            </a:extLst>
          </p:cNvPr>
          <p:cNvSpPr/>
          <p:nvPr/>
        </p:nvSpPr>
        <p:spPr>
          <a:xfrm>
            <a:off x="1590675" y="6167627"/>
            <a:ext cx="6129102" cy="33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sz="1600" dirty="0">
                <a:solidFill>
                  <a:schemeClr val="tx1"/>
                </a:solidFill>
              </a:rPr>
              <a:t>Pension </a:t>
            </a:r>
            <a:r>
              <a:rPr lang="en-CA" sz="1600" dirty="0" err="1">
                <a:solidFill>
                  <a:schemeClr val="tx1"/>
                </a:solidFill>
              </a:rPr>
              <a:t>viagère</a:t>
            </a:r>
            <a:r>
              <a:rPr lang="en-CA" sz="1600" dirty="0">
                <a:solidFill>
                  <a:schemeClr val="tx1"/>
                </a:solidFill>
              </a:rPr>
              <a:t> + </a:t>
            </a:r>
            <a:r>
              <a:rPr lang="en-CA" sz="1600" dirty="0" err="1">
                <a:solidFill>
                  <a:schemeClr val="tx1"/>
                </a:solidFill>
              </a:rPr>
              <a:t>raccordement</a:t>
            </a:r>
            <a:r>
              <a:rPr lang="en-CA" sz="1600" dirty="0">
                <a:solidFill>
                  <a:schemeClr val="tx1"/>
                </a:solidFill>
              </a:rPr>
              <a:t> (pension </a:t>
            </a:r>
            <a:r>
              <a:rPr lang="en-CA" sz="1600" dirty="0" err="1">
                <a:solidFill>
                  <a:schemeClr val="tx1"/>
                </a:solidFill>
              </a:rPr>
              <a:t>avant</a:t>
            </a:r>
            <a:r>
              <a:rPr lang="en-CA" sz="1600" dirty="0">
                <a:solidFill>
                  <a:schemeClr val="tx1"/>
                </a:solidFill>
              </a:rPr>
              <a:t> 65)</a:t>
            </a:r>
          </a:p>
          <a:p>
            <a:pPr algn="ctr"/>
            <a:endParaRPr lang="en-CA" dirty="0"/>
          </a:p>
        </p:txBody>
      </p:sp>
      <p:sp>
        <p:nvSpPr>
          <p:cNvPr id="20" name="Rectangle 19">
            <a:extLst>
              <a:ext uri="{FF2B5EF4-FFF2-40B4-BE49-F238E27FC236}">
                <a16:creationId xmlns:a16="http://schemas.microsoft.com/office/drawing/2014/main" id="{E3331C51-8F36-479A-B964-3DFE19D633D7}"/>
              </a:ext>
            </a:extLst>
          </p:cNvPr>
          <p:cNvSpPr/>
          <p:nvPr/>
        </p:nvSpPr>
        <p:spPr>
          <a:xfrm>
            <a:off x="7886701" y="6174943"/>
            <a:ext cx="1933576" cy="3245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sz="1600" dirty="0">
                <a:solidFill>
                  <a:schemeClr val="tx1"/>
                </a:solidFill>
              </a:rPr>
              <a:t>  8 757 $</a:t>
            </a:r>
          </a:p>
          <a:p>
            <a:pPr algn="ctr"/>
            <a:endParaRPr lang="en-CA" dirty="0"/>
          </a:p>
        </p:txBody>
      </p:sp>
      <p:sp>
        <p:nvSpPr>
          <p:cNvPr id="21" name="Slide Number Placeholder 1">
            <a:extLst>
              <a:ext uri="{FF2B5EF4-FFF2-40B4-BE49-F238E27FC236}">
                <a16:creationId xmlns:a16="http://schemas.microsoft.com/office/drawing/2014/main" id="{7498C08E-CDF2-4CDF-B51E-AAD19B6BA9E6}"/>
              </a:ext>
            </a:extLst>
          </p:cNvPr>
          <p:cNvSpPr txBox="1">
            <a:spLocks/>
          </p:cNvSpPr>
          <p:nvPr/>
        </p:nvSpPr>
        <p:spPr>
          <a:xfrm>
            <a:off x="9987200" y="6458400"/>
            <a:ext cx="947799"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7</a:t>
            </a:fld>
            <a:endParaRPr lang="en-CA" sz="1350" dirty="0">
              <a:solidFill>
                <a:prstClr val="black"/>
              </a:solidFill>
              <a:latin typeface="Century Gothic" panose="020F0302020204030204"/>
            </a:endParaRPr>
          </a:p>
        </p:txBody>
      </p:sp>
      <p:sp>
        <p:nvSpPr>
          <p:cNvPr id="25" name="Rectangle 24">
            <a:extLst>
              <a:ext uri="{FF2B5EF4-FFF2-40B4-BE49-F238E27FC236}">
                <a16:creationId xmlns:a16="http://schemas.microsoft.com/office/drawing/2014/main" id="{B98E2070-96BF-4869-BBAE-053A703D4CFE}"/>
              </a:ext>
            </a:extLst>
          </p:cNvPr>
          <p:cNvSpPr/>
          <p:nvPr/>
        </p:nvSpPr>
        <p:spPr>
          <a:xfrm>
            <a:off x="230820" y="5696697"/>
            <a:ext cx="1192932" cy="10171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a:solidFill>
                  <a:schemeClr val="accent1"/>
                </a:solidFill>
              </a:rPr>
              <a:t>*MMGP </a:t>
            </a:r>
            <a:r>
              <a:rPr lang="en-CA" sz="1100" dirty="0">
                <a:solidFill>
                  <a:schemeClr val="accent1"/>
                </a:solidFill>
                <a:ea typeface="Verdana" pitchFamily="34" charset="0"/>
                <a:cs typeface="Verdana" pitchFamily="34" charset="0"/>
                <a:sym typeface="Wingdings" pitchFamily="2" charset="2"/>
              </a:rPr>
              <a:t></a:t>
            </a:r>
            <a:r>
              <a:rPr lang="en-CA" sz="1100" dirty="0">
                <a:solidFill>
                  <a:schemeClr val="accent1"/>
                </a:solidFill>
              </a:rPr>
              <a:t>  Moyenne des maximums des gains </a:t>
            </a:r>
            <a:r>
              <a:rPr lang="fr-CA" sz="1100" dirty="0">
                <a:solidFill>
                  <a:schemeClr val="accent1"/>
                </a:solidFill>
              </a:rPr>
              <a:t>ouvrant</a:t>
            </a:r>
            <a:r>
              <a:rPr lang="en-CA" sz="1100" dirty="0">
                <a:solidFill>
                  <a:schemeClr val="accent1"/>
                </a:solidFill>
              </a:rPr>
              <a:t> droit</a:t>
            </a:r>
            <a:r>
              <a:rPr lang="fr-CA" sz="1100" dirty="0">
                <a:solidFill>
                  <a:schemeClr val="accent1"/>
                </a:solidFill>
              </a:rPr>
              <a:t> à </a:t>
            </a:r>
            <a:r>
              <a:rPr lang="en-CA" sz="1100" dirty="0">
                <a:solidFill>
                  <a:schemeClr val="accent1"/>
                </a:solidFill>
              </a:rPr>
              <a:t>pensions</a:t>
            </a:r>
          </a:p>
        </p:txBody>
      </p:sp>
    </p:spTree>
    <p:extLst>
      <p:ext uri="{BB962C8B-B14F-4D97-AF65-F5344CB8AC3E}">
        <p14:creationId xmlns:p14="http://schemas.microsoft.com/office/powerpoint/2010/main" val="319190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custDataLst>
              <p:tags r:id="rId1"/>
            </p:custDataLst>
          </p:nvPr>
        </p:nvSpPr>
        <p:spPr>
          <a:xfrm>
            <a:off x="417599" y="572400"/>
            <a:ext cx="7402425" cy="775597"/>
          </a:xfrm>
          <a:prstGeom prst="rect">
            <a:avLst/>
          </a:prstGeom>
        </p:spPr>
        <p:txBody>
          <a:bodyPr vert="horz" wrap="square" lIns="68580" tIns="0" rIns="68580" bIns="0" rtlCol="0" anchor="ctr">
            <a:spAutoFit/>
          </a:bodyPr>
          <a:lst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a:lstStyle>
          <a:p>
            <a:pPr defTabSz="685800">
              <a:spcBef>
                <a:spcPts val="0"/>
              </a:spcBef>
            </a:pPr>
            <a:r>
              <a:rPr lang="fr-CA" sz="2800" cap="none" dirty="0">
                <a:solidFill>
                  <a:schemeClr val="accent1"/>
                </a:solidFill>
                <a:cs typeface="Arial" charset="0"/>
              </a:rPr>
              <a:t>Prestation de raccordement et prestations normales du RPC ou du RRQ</a:t>
            </a:r>
          </a:p>
        </p:txBody>
      </p:sp>
      <p:sp>
        <p:nvSpPr>
          <p:cNvPr id="32" name="Content Placeholder 1"/>
          <p:cNvSpPr txBox="1">
            <a:spLocks/>
          </p:cNvSpPr>
          <p:nvPr>
            <p:custDataLst>
              <p:tags r:id="rId2"/>
            </p:custDataLst>
          </p:nvPr>
        </p:nvSpPr>
        <p:spPr>
          <a:xfrm>
            <a:off x="1836525" y="2065107"/>
            <a:ext cx="7917075" cy="8839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t>Cette prestation vous ‘accorde’ jusqu’à votre 65</a:t>
            </a:r>
            <a:r>
              <a:rPr lang="fr-CA" sz="2000" baseline="30000" dirty="0"/>
              <a:t>e</a:t>
            </a:r>
            <a:r>
              <a:rPr lang="fr-CA" sz="2000" dirty="0"/>
              <a:t> anniversaire ou au moment où vous devenez admissible aux prestations d’invalidité du RPC ou de la RRQ.</a:t>
            </a:r>
          </a:p>
          <a:p>
            <a:pPr marL="0" indent="0">
              <a:buNone/>
            </a:pPr>
            <a:r>
              <a:rPr lang="fr-CA" sz="2000" dirty="0">
                <a:solidFill>
                  <a:prstClr val="black"/>
                </a:solidFill>
              </a:rPr>
              <a:t>			</a:t>
            </a:r>
          </a:p>
        </p:txBody>
      </p:sp>
      <p:sp>
        <p:nvSpPr>
          <p:cNvPr id="42" name="Pentagon 41"/>
          <p:cNvSpPr/>
          <p:nvPr>
            <p:custDataLst>
              <p:tags r:id="rId3"/>
            </p:custDataLst>
          </p:nvPr>
        </p:nvSpPr>
        <p:spPr>
          <a:xfrm>
            <a:off x="1836000" y="3322524"/>
            <a:ext cx="7826459" cy="972394"/>
          </a:xfrm>
          <a:prstGeom prst="homePlate">
            <a:avLst/>
          </a:prstGeom>
          <a:solidFill>
            <a:srgbClr val="5B9BD5"/>
          </a:solidFill>
          <a:ln w="12700" cap="flat" cmpd="sng" algn="ctr">
            <a:solidFill>
              <a:srgbClr val="5B9BD5"/>
            </a:solidFill>
            <a:prstDash val="solid"/>
            <a:miter lim="800000"/>
          </a:ln>
          <a:effectLst/>
        </p:spPr>
        <p:txBody>
          <a:bodyPr rtlCol="0" anchor="ctr"/>
          <a:lstStyle/>
          <a:p>
            <a:pPr algn="ctr" defTabSz="685800">
              <a:defRPr/>
            </a:pPr>
            <a:r>
              <a:rPr lang="fr-CA" sz="2000" dirty="0">
                <a:solidFill>
                  <a:prstClr val="white">
                    <a:lumMod val="95000"/>
                  </a:prstClr>
                </a:solidFill>
              </a:rPr>
              <a:t>Pension viagère</a:t>
            </a:r>
          </a:p>
        </p:txBody>
      </p:sp>
      <p:sp>
        <p:nvSpPr>
          <p:cNvPr id="43" name="Rectangle 42"/>
          <p:cNvSpPr/>
          <p:nvPr>
            <p:custDataLst>
              <p:tags r:id="rId4"/>
            </p:custDataLst>
          </p:nvPr>
        </p:nvSpPr>
        <p:spPr>
          <a:xfrm>
            <a:off x="1836000" y="5155215"/>
            <a:ext cx="4391026" cy="614554"/>
          </a:xfrm>
          <a:prstGeom prst="rect">
            <a:avLst/>
          </a:prstGeom>
          <a:solidFill>
            <a:srgbClr val="44546A">
              <a:lumMod val="75000"/>
            </a:srgbClr>
          </a:solidFill>
          <a:ln w="12700" cap="flat" cmpd="sng" algn="ctr">
            <a:solidFill>
              <a:srgbClr val="5B9BD5"/>
            </a:solidFill>
            <a:prstDash val="solid"/>
            <a:miter lim="800000"/>
          </a:ln>
          <a:effectLst/>
        </p:spPr>
        <p:txBody>
          <a:bodyPr rtlCol="0" anchor="ctr"/>
          <a:lstStyle/>
          <a:p>
            <a:pPr algn="ctr" defTabSz="685800">
              <a:defRPr/>
            </a:pPr>
            <a:r>
              <a:rPr lang="fr-CA" sz="2000" dirty="0">
                <a:solidFill>
                  <a:prstClr val="white">
                    <a:lumMod val="95000"/>
                  </a:prstClr>
                </a:solidFill>
              </a:rPr>
              <a:t>Raccordement (jusqu’à 65 ans)</a:t>
            </a:r>
          </a:p>
        </p:txBody>
      </p:sp>
      <p:sp>
        <p:nvSpPr>
          <p:cNvPr id="44" name="Pentagon 43"/>
          <p:cNvSpPr/>
          <p:nvPr>
            <p:custDataLst>
              <p:tags r:id="rId5"/>
            </p:custDataLst>
          </p:nvPr>
        </p:nvSpPr>
        <p:spPr>
          <a:xfrm>
            <a:off x="6248400" y="5155215"/>
            <a:ext cx="3435433" cy="614554"/>
          </a:xfrm>
          <a:prstGeom prst="homePlate">
            <a:avLst/>
          </a:prstGeom>
          <a:solidFill>
            <a:srgbClr val="00B0F0"/>
          </a:solidFill>
          <a:ln w="12700" cap="flat" cmpd="sng" algn="ctr">
            <a:solidFill>
              <a:srgbClr val="5B9BD5"/>
            </a:solidFill>
            <a:prstDash val="solid"/>
            <a:miter lim="800000"/>
          </a:ln>
          <a:effectLst/>
        </p:spPr>
        <p:txBody>
          <a:bodyPr rtlCol="0" anchor="ctr"/>
          <a:lstStyle/>
          <a:p>
            <a:pPr algn="ctr" defTabSz="685800">
              <a:defRPr/>
            </a:pPr>
            <a:r>
              <a:rPr lang="fr-CA" sz="2000" dirty="0">
                <a:solidFill>
                  <a:prstClr val="white">
                    <a:lumMod val="95000"/>
                  </a:prstClr>
                </a:solidFill>
              </a:rPr>
              <a:t>Prestations normales du RPC ou du RRQ</a:t>
            </a:r>
          </a:p>
        </p:txBody>
      </p:sp>
      <p:sp>
        <p:nvSpPr>
          <p:cNvPr id="15" name="TextBox 14">
            <a:extLst>
              <a:ext uri="{FF2B5EF4-FFF2-40B4-BE49-F238E27FC236}">
                <a16:creationId xmlns:a16="http://schemas.microsoft.com/office/drawing/2014/main" id="{3EF78E6C-AF30-407B-B643-DC6261A56713}"/>
              </a:ext>
            </a:extLst>
          </p:cNvPr>
          <p:cNvSpPr txBox="1"/>
          <p:nvPr>
            <p:custDataLst>
              <p:tags r:id="rId6"/>
            </p:custDataLst>
          </p:nvPr>
        </p:nvSpPr>
        <p:spPr>
          <a:xfrm>
            <a:off x="5547805" y="5992436"/>
            <a:ext cx="1367161" cy="400110"/>
          </a:xfrm>
          <a:prstGeom prst="rect">
            <a:avLst/>
          </a:prstGeom>
          <a:noFill/>
          <a:ln>
            <a:solidFill>
              <a:srgbClr val="00B0F0"/>
            </a:solidFill>
          </a:ln>
        </p:spPr>
        <p:txBody>
          <a:bodyPr wrap="square" rtlCol="0">
            <a:spAutoFit/>
          </a:bodyPr>
          <a:lstStyle/>
          <a:p>
            <a:pPr algn="ctr" defTabSz="685800"/>
            <a:r>
              <a:rPr lang="fr-CA" sz="2000" dirty="0">
                <a:solidFill>
                  <a:prstClr val="black"/>
                </a:solidFill>
              </a:rPr>
              <a:t>65 ans</a:t>
            </a:r>
          </a:p>
        </p:txBody>
      </p:sp>
      <p:cxnSp>
        <p:nvCxnSpPr>
          <p:cNvPr id="16" name="Straight Connector 15">
            <a:extLst>
              <a:ext uri="{FF2B5EF4-FFF2-40B4-BE49-F238E27FC236}">
                <a16:creationId xmlns:a16="http://schemas.microsoft.com/office/drawing/2014/main" id="{24529D27-6570-4BE6-A8D7-C3CAC9547EFB}"/>
              </a:ext>
            </a:extLst>
          </p:cNvPr>
          <p:cNvCxnSpPr>
            <a:cxnSpLocks/>
            <a:endCxn id="15" idx="0"/>
          </p:cNvCxnSpPr>
          <p:nvPr>
            <p:custDataLst>
              <p:tags r:id="rId7"/>
            </p:custDataLst>
          </p:nvPr>
        </p:nvCxnSpPr>
        <p:spPr>
          <a:xfrm>
            <a:off x="6224400" y="5773859"/>
            <a:ext cx="6986" cy="218577"/>
          </a:xfrm>
          <a:prstGeom prst="line">
            <a:avLst/>
          </a:prstGeom>
          <a:noFill/>
          <a:ln w="6350" cap="flat" cmpd="sng" algn="ctr">
            <a:solidFill>
              <a:srgbClr val="00B0F0"/>
            </a:solidFill>
            <a:prstDash val="solid"/>
            <a:miter lim="800000"/>
          </a:ln>
          <a:effectLst/>
        </p:spPr>
      </p:cxnSp>
      <p:cxnSp>
        <p:nvCxnSpPr>
          <p:cNvPr id="18" name="Straight Connector 17">
            <a:extLst>
              <a:ext uri="{FF2B5EF4-FFF2-40B4-BE49-F238E27FC236}">
                <a16:creationId xmlns:a16="http://schemas.microsoft.com/office/drawing/2014/main" id="{CBF7BE63-0FEB-457E-8BF3-8DCD3BBEFBA1}"/>
              </a:ext>
            </a:extLst>
          </p:cNvPr>
          <p:cNvCxnSpPr>
            <a:cxnSpLocks/>
          </p:cNvCxnSpPr>
          <p:nvPr>
            <p:custDataLst>
              <p:tags r:id="rId8"/>
            </p:custDataLst>
          </p:nvPr>
        </p:nvCxnSpPr>
        <p:spPr>
          <a:xfrm>
            <a:off x="8990855" y="4294918"/>
            <a:ext cx="0" cy="230814"/>
          </a:xfrm>
          <a:prstGeom prst="line">
            <a:avLst/>
          </a:prstGeom>
          <a:noFill/>
          <a:ln w="6350" cap="flat" cmpd="sng" algn="ctr">
            <a:solidFill>
              <a:srgbClr val="00B0F0"/>
            </a:solidFill>
            <a:prstDash val="solid"/>
            <a:miter lim="800000"/>
          </a:ln>
          <a:effectLst/>
        </p:spPr>
      </p:cxnSp>
      <p:sp>
        <p:nvSpPr>
          <p:cNvPr id="33" name="TextBox 32">
            <a:extLst>
              <a:ext uri="{FF2B5EF4-FFF2-40B4-BE49-F238E27FC236}">
                <a16:creationId xmlns:a16="http://schemas.microsoft.com/office/drawing/2014/main" id="{66A6B082-2FF1-4D27-B688-69CDE3F6ABA2}"/>
              </a:ext>
            </a:extLst>
          </p:cNvPr>
          <p:cNvSpPr txBox="1"/>
          <p:nvPr>
            <p:custDataLst>
              <p:tags r:id="rId9"/>
            </p:custDataLst>
          </p:nvPr>
        </p:nvSpPr>
        <p:spPr>
          <a:xfrm flipH="1">
            <a:off x="7949996" y="4523519"/>
            <a:ext cx="2081717" cy="400110"/>
          </a:xfrm>
          <a:prstGeom prst="rect">
            <a:avLst/>
          </a:prstGeom>
          <a:noFill/>
          <a:ln>
            <a:solidFill>
              <a:srgbClr val="00B0F0"/>
            </a:solidFill>
          </a:ln>
        </p:spPr>
        <p:txBody>
          <a:bodyPr wrap="square" rtlCol="0">
            <a:spAutoFit/>
          </a:bodyPr>
          <a:lstStyle/>
          <a:p>
            <a:pPr algn="ctr" defTabSz="685800"/>
            <a:r>
              <a:rPr lang="fr-CA" sz="2000" dirty="0">
                <a:solidFill>
                  <a:prstClr val="black"/>
                </a:solidFill>
              </a:rPr>
              <a:t>payable à vie</a:t>
            </a:r>
          </a:p>
        </p:txBody>
      </p:sp>
      <p:sp>
        <p:nvSpPr>
          <p:cNvPr id="12" name="Slide Number Placeholder 1">
            <a:extLst>
              <a:ext uri="{FF2B5EF4-FFF2-40B4-BE49-F238E27FC236}">
                <a16:creationId xmlns:a16="http://schemas.microsoft.com/office/drawing/2014/main" id="{A94A66C9-67C6-471E-800C-107AC64ED5F4}"/>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8</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01289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6DBB955A-AB58-4CF4-9BD3-AA69E2FF2F58}"/>
              </a:ext>
            </a:extLst>
          </p:cNvPr>
          <p:cNvSpPr txBox="1">
            <a:spLocks/>
          </p:cNvSpPr>
          <p:nvPr/>
        </p:nvSpPr>
        <p:spPr>
          <a:xfrm>
            <a:off x="1348509" y="1487635"/>
            <a:ext cx="9001702" cy="2075256"/>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2000" dirty="0"/>
              <a:t>Suite d’une modification du taux de rémunération</a:t>
            </a:r>
          </a:p>
          <a:p>
            <a:pPr marL="457200" lvl="1" indent="0">
              <a:buNone/>
            </a:pPr>
            <a:r>
              <a:rPr lang="fr-CA" sz="2000" i="1" dirty="0"/>
              <a:t>ex.: le montant de la pension d’un employé EX ayant pris sa retraite après le 1</a:t>
            </a:r>
            <a:r>
              <a:rPr lang="fr-CA" sz="2000" i="1" baseline="30000" dirty="0"/>
              <a:t>er</a:t>
            </a:r>
            <a:r>
              <a:rPr lang="fr-CA" sz="2000" i="1" dirty="0"/>
              <a:t> avril 2022 sera révisé lorsque le nouveau taux de rémunération sera approuvé (inclue les paiements au titre de la rémunération au rendement)</a:t>
            </a:r>
            <a:endParaRPr lang="fr-CA" sz="2000" dirty="0"/>
          </a:p>
          <a:p>
            <a:pPr marL="342900" indent="-342900">
              <a:buFont typeface="Arial" panose="020B0604020202020204" pitchFamily="34" charset="0"/>
              <a:buChar char="•"/>
            </a:pPr>
            <a:r>
              <a:rPr lang="fr-CA" sz="2000" dirty="0"/>
              <a:t>Les rajustements sont appliqués rétroactivement à la date d’admissibilité à la pension.</a:t>
            </a:r>
          </a:p>
        </p:txBody>
      </p:sp>
      <p:sp>
        <p:nvSpPr>
          <p:cNvPr id="13" name="Title 3">
            <a:extLst>
              <a:ext uri="{FF2B5EF4-FFF2-40B4-BE49-F238E27FC236}">
                <a16:creationId xmlns:a16="http://schemas.microsoft.com/office/drawing/2014/main" id="{7F9F4903-42A7-40C2-89FD-93822F41E96E}"/>
              </a:ext>
            </a:extLst>
          </p:cNvPr>
          <p:cNvSpPr>
            <a:spLocks noGrp="1"/>
          </p:cNvSpPr>
          <p:nvPr>
            <p:ph type="title"/>
          </p:nvPr>
        </p:nvSpPr>
        <p:spPr>
          <a:xfrm>
            <a:off x="417600" y="572400"/>
            <a:ext cx="6307050" cy="322950"/>
          </a:xfrm>
          <a:solidFill>
            <a:schemeClr val="bg1"/>
          </a:solidFill>
        </p:spPr>
        <p:txBody>
          <a:bodyPr>
            <a:normAutofit fontScale="90000"/>
          </a:bodyPr>
          <a:lstStyle/>
          <a:p>
            <a:br>
              <a:rPr lang="fr-CA" sz="3100" dirty="0">
                <a:solidFill>
                  <a:schemeClr val="accent1"/>
                </a:solidFill>
              </a:rPr>
            </a:br>
            <a:r>
              <a:rPr lang="fr-CA" sz="3100" dirty="0">
                <a:solidFill>
                  <a:schemeClr val="accent1"/>
                </a:solidFill>
              </a:rPr>
              <a:t>rajustement des prestations de retraite </a:t>
            </a:r>
            <a:r>
              <a:rPr lang="en-CA" dirty="0">
                <a:solidFill>
                  <a:schemeClr val="accent1"/>
                </a:solidFill>
              </a:rPr>
              <a:t>	</a:t>
            </a:r>
          </a:p>
        </p:txBody>
      </p:sp>
      <p:sp>
        <p:nvSpPr>
          <p:cNvPr id="14" name="TextBox 13">
            <a:extLst>
              <a:ext uri="{FF2B5EF4-FFF2-40B4-BE49-F238E27FC236}">
                <a16:creationId xmlns:a16="http://schemas.microsoft.com/office/drawing/2014/main" id="{B929F819-207A-4C85-8CD5-875055E922CF}"/>
              </a:ext>
            </a:extLst>
          </p:cNvPr>
          <p:cNvSpPr txBox="1"/>
          <p:nvPr/>
        </p:nvSpPr>
        <p:spPr>
          <a:xfrm>
            <a:off x="3997069" y="5923545"/>
            <a:ext cx="4537331" cy="369332"/>
          </a:xfrm>
          <a:prstGeom prst="rect">
            <a:avLst/>
          </a:prstGeom>
          <a:solidFill>
            <a:schemeClr val="bg1"/>
          </a:solidFill>
        </p:spPr>
        <p:txBody>
          <a:bodyPr wrap="square" rtlCol="0">
            <a:spAutoFit/>
          </a:bodyPr>
          <a:lstStyle/>
          <a:p>
            <a:r>
              <a:rPr lang="fr-CA" sz="1800" dirty="0"/>
              <a:t>Augmentation brute de 394 $ mois</a:t>
            </a:r>
          </a:p>
        </p:txBody>
      </p:sp>
      <p:sp>
        <p:nvSpPr>
          <p:cNvPr id="17" name="Rectangle: Rounded Corners 16">
            <a:extLst>
              <a:ext uri="{FF2B5EF4-FFF2-40B4-BE49-F238E27FC236}">
                <a16:creationId xmlns:a16="http://schemas.microsoft.com/office/drawing/2014/main" id="{154EEBBB-0EF6-4363-975E-F0A27E7EFBC2}"/>
              </a:ext>
            </a:extLst>
          </p:cNvPr>
          <p:cNvSpPr/>
          <p:nvPr/>
        </p:nvSpPr>
        <p:spPr>
          <a:xfrm>
            <a:off x="971550" y="3828565"/>
            <a:ext cx="4785291" cy="178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2000" dirty="0"/>
              <a:t>Pension avant le rajustement</a:t>
            </a:r>
          </a:p>
          <a:p>
            <a:pPr lvl="0" algn="ctr"/>
            <a:endParaRPr lang="fr-CA" sz="2000" dirty="0"/>
          </a:p>
          <a:p>
            <a:pPr lvl="0" algn="ctr"/>
            <a:r>
              <a:rPr lang="fr-CA" dirty="0"/>
              <a:t>Moyenne des 5 meilleures années:                                                             150 131 $</a:t>
            </a:r>
          </a:p>
          <a:p>
            <a:pPr lvl="0" algn="ctr"/>
            <a:endParaRPr lang="fr-CA" dirty="0"/>
          </a:p>
          <a:p>
            <a:pPr lvl="0" algn="ctr"/>
            <a:r>
              <a:rPr lang="fr-CA" dirty="0"/>
              <a:t>2 % x 30 x 150 131$ /12 = 7 506 $</a:t>
            </a:r>
          </a:p>
        </p:txBody>
      </p:sp>
      <p:sp>
        <p:nvSpPr>
          <p:cNvPr id="19" name="Rectangle: Rounded Corners 18">
            <a:extLst>
              <a:ext uri="{FF2B5EF4-FFF2-40B4-BE49-F238E27FC236}">
                <a16:creationId xmlns:a16="http://schemas.microsoft.com/office/drawing/2014/main" id="{58E783F0-7D22-4914-B023-2D99B944226B}"/>
              </a:ext>
            </a:extLst>
          </p:cNvPr>
          <p:cNvSpPr/>
          <p:nvPr/>
        </p:nvSpPr>
        <p:spPr>
          <a:xfrm>
            <a:off x="6037846" y="3830401"/>
            <a:ext cx="4784400" cy="178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sz="2000" dirty="0"/>
          </a:p>
          <a:p>
            <a:pPr lvl="0" algn="ctr"/>
            <a:r>
              <a:rPr lang="fr-CA" sz="2000" dirty="0"/>
              <a:t>Pension après le rajustement</a:t>
            </a:r>
          </a:p>
          <a:p>
            <a:pPr lvl="0" algn="ctr"/>
            <a:endParaRPr lang="fr-CA" sz="2000" dirty="0"/>
          </a:p>
          <a:p>
            <a:pPr lvl="0" algn="ctr"/>
            <a:r>
              <a:rPr lang="fr-CA" dirty="0"/>
              <a:t>Moyenne des 5 meilleures années:</a:t>
            </a:r>
          </a:p>
          <a:p>
            <a:pPr lvl="0" algn="ctr"/>
            <a:r>
              <a:rPr lang="fr-CA" dirty="0"/>
              <a:t>158 000 $</a:t>
            </a:r>
          </a:p>
          <a:p>
            <a:pPr lvl="0" algn="ctr"/>
            <a:endParaRPr lang="fr-CA" dirty="0"/>
          </a:p>
          <a:p>
            <a:pPr lvl="0" algn="ctr"/>
            <a:r>
              <a:rPr lang="fr-CA" dirty="0"/>
              <a:t>2 % x 30 x 158 000 $ /12 = 7 900 $ </a:t>
            </a:r>
          </a:p>
          <a:p>
            <a:pPr lvl="0"/>
            <a:r>
              <a:rPr lang="fr-CA" dirty="0"/>
              <a:t>                                       </a:t>
            </a:r>
          </a:p>
        </p:txBody>
      </p:sp>
      <p:sp>
        <p:nvSpPr>
          <p:cNvPr id="8" name="Slide Number Placeholder 1">
            <a:extLst>
              <a:ext uri="{FF2B5EF4-FFF2-40B4-BE49-F238E27FC236}">
                <a16:creationId xmlns:a16="http://schemas.microsoft.com/office/drawing/2014/main" id="{1AB2C8B9-46A5-4AD0-8DFE-2AD27B0F2DE0}"/>
              </a:ext>
            </a:extLst>
          </p:cNvPr>
          <p:cNvSpPr txBox="1">
            <a:spLocks/>
          </p:cNvSpPr>
          <p:nvPr/>
        </p:nvSpPr>
        <p:spPr>
          <a:xfrm>
            <a:off x="8877600" y="6458400"/>
            <a:ext cx="2057400" cy="273844"/>
          </a:xfrm>
          <a:prstGeom prst="rect">
            <a:avLst/>
          </a:prstGeom>
        </p:spPr>
        <p:txBody>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DCDEDF6-4B4F-4E32-8FB0-B8CCF2C115FC}" type="slidenum">
              <a:rPr lang="en-CA" sz="1350" smtClean="0">
                <a:solidFill>
                  <a:prstClr val="black"/>
                </a:solidFill>
                <a:latin typeface="Century Gothic" panose="020F0302020204030204"/>
              </a:rPr>
              <a:pPr defTabSz="685800"/>
              <a:t>9</a:t>
            </a:fld>
            <a:endParaRPr lang="en-CA" sz="1350" dirty="0">
              <a:solidFill>
                <a:prstClr val="black"/>
              </a:solidFill>
              <a:latin typeface="Century Gothic" panose="020F0302020204030204"/>
            </a:endParaRPr>
          </a:p>
        </p:txBody>
      </p:sp>
    </p:spTree>
    <p:extLst>
      <p:ext uri="{BB962C8B-B14F-4D97-AF65-F5344CB8AC3E}">
        <p14:creationId xmlns:p14="http://schemas.microsoft.com/office/powerpoint/2010/main" val="2248038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737390|-5389529|-10807215|-8355712|-16724839|PSPC&quot;,&quot;Id&quot;:&quot;5d30a75032393637d4b6f5b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ension Centre Theme">
  <a:themeElements>
    <a:clrScheme name="Pension Centre Colors">
      <a:dk1>
        <a:sysClr val="windowText" lastClr="000000"/>
      </a:dk1>
      <a:lt1>
        <a:sysClr val="window" lastClr="FFFFFF"/>
      </a:lt1>
      <a:dk2>
        <a:srgbClr val="1C2B34"/>
      </a:dk2>
      <a:lt2>
        <a:srgbClr val="D2DCE4"/>
      </a:lt2>
      <a:accent1>
        <a:srgbClr val="6FA5CD"/>
      </a:accent1>
      <a:accent2>
        <a:srgbClr val="DA896D"/>
      </a:accent2>
      <a:accent3>
        <a:srgbClr val="BA9299"/>
      </a:accent3>
      <a:accent4>
        <a:srgbClr val="DEA96E"/>
      </a:accent4>
      <a:accent5>
        <a:srgbClr val="E5E6C5"/>
      </a:accent5>
      <a:accent6>
        <a:srgbClr val="82B898"/>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sion Centre Theme" id="{038C0A48-A834-4A30-A05F-3FE37729BCD6}" vid="{56A1E748-37B8-4BFC-81C4-4FAD3C9ABB79}"/>
    </a:ext>
  </a:extLst>
</a:theme>
</file>

<file path=ppt/theme/theme2.xml><?xml version="1.0" encoding="utf-8"?>
<a:theme xmlns:a="http://schemas.openxmlformats.org/drawingml/2006/main" name="1_Pension Centre Theme">
  <a:themeElements>
    <a:clrScheme name="Pension Centre Colors">
      <a:dk1>
        <a:sysClr val="windowText" lastClr="000000"/>
      </a:dk1>
      <a:lt1>
        <a:sysClr val="window" lastClr="FFFFFF"/>
      </a:lt1>
      <a:dk2>
        <a:srgbClr val="1C2B34"/>
      </a:dk2>
      <a:lt2>
        <a:srgbClr val="D2DCE4"/>
      </a:lt2>
      <a:accent1>
        <a:srgbClr val="6FA5CD"/>
      </a:accent1>
      <a:accent2>
        <a:srgbClr val="DA896D"/>
      </a:accent2>
      <a:accent3>
        <a:srgbClr val="BA9299"/>
      </a:accent3>
      <a:accent4>
        <a:srgbClr val="DEA96E"/>
      </a:accent4>
      <a:accent5>
        <a:srgbClr val="E5E6C5"/>
      </a:accent5>
      <a:accent6>
        <a:srgbClr val="82B898"/>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sion Centre Theme" id="{038C0A48-A834-4A30-A05F-3FE37729BCD6}" vid="{56A1E748-37B8-4BFC-81C4-4FAD3C9ABB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Pension Centre Theme</Template>
  <TotalTime>27679</TotalTime>
  <Words>4652</Words>
  <Application>Microsoft Office PowerPoint</Application>
  <PresentationFormat>Widescreen</PresentationFormat>
  <Paragraphs>788</Paragraphs>
  <Slides>50</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Century Gothic</vt:lpstr>
      <vt:lpstr>Wingdings</vt:lpstr>
      <vt:lpstr>Wingdings 2</vt:lpstr>
      <vt:lpstr>Pension Centre Theme</vt:lpstr>
      <vt:lpstr>1_Pension Centre Theme</vt:lpstr>
      <vt:lpstr>PowerPoint Presentation</vt:lpstr>
      <vt:lpstr>PowerPoint Presentation</vt:lpstr>
      <vt:lpstr>PowerPoint Presentation</vt:lpstr>
      <vt:lpstr>Calcul des prestations</vt:lpstr>
      <vt:lpstr>pension immédiate (pension non réduite)</vt:lpstr>
      <vt:lpstr>calcul d’une pension non réduite - Gr 1</vt:lpstr>
      <vt:lpstr>Calcul d’une pension non réduite - Gr 1</vt:lpstr>
      <vt:lpstr>PowerPoint Presentation</vt:lpstr>
      <vt:lpstr> rajustement des prestations de retraite  </vt:lpstr>
      <vt:lpstr>Options de retraite anticipée</vt:lpstr>
      <vt:lpstr>Paiements forfaitaires</vt:lpstr>
      <vt:lpstr>Valeur de transfert  Cessation d’emploi avant 50 ans (55 Gr 2)</vt:lpstr>
      <vt:lpstr>Valeur de transfert – options de paiement</vt:lpstr>
      <vt:lpstr>Allocation annuelle (pension réduite)  </vt:lpstr>
      <vt:lpstr>Réduction – Gr 1</vt:lpstr>
      <vt:lpstr>Calcul de pension réduite - Gr1</vt:lpstr>
      <vt:lpstr>Réduction – Gr 2</vt:lpstr>
      <vt:lpstr>Calcul de pension réduite - Gr 2</vt:lpstr>
      <vt:lpstr>Pension différée (pension mensuelle)</vt:lpstr>
      <vt:lpstr>Options: Sommaire</vt:lpstr>
      <vt:lpstr>Retenues</vt:lpstr>
      <vt:lpstr>Indexation</vt:lpstr>
      <vt:lpstr>Indexation</vt:lpstr>
      <vt:lpstr>PRESTATIONS DE SURVIVANT</vt:lpstr>
      <vt:lpstr>Prestations au survivant  conjoint en droit ou conjoint de fait</vt:lpstr>
      <vt:lpstr>Documents relatifs aux survivants </vt:lpstr>
      <vt:lpstr>Prestations au survivant</vt:lpstr>
      <vt:lpstr>Survivant  séparation ou divorce</vt:lpstr>
      <vt:lpstr>Prestation facultative au survivant</vt:lpstr>
      <vt:lpstr>Prestations au survivant Enfants</vt:lpstr>
      <vt:lpstr>Survivants Prestations minimales</vt:lpstr>
      <vt:lpstr>Régimes d’assurance collective</vt:lpstr>
      <vt:lpstr>PowerPoint Presentation</vt:lpstr>
      <vt:lpstr>PSD - désigner un bénéficiaire</vt:lpstr>
      <vt:lpstr>régime d’assurance pour les cadres de gestion de la fonction publique</vt:lpstr>
      <vt:lpstr>PowerPoint Presentation</vt:lpstr>
      <vt:lpstr>régime de soins de santé de la fonction publique</vt:lpstr>
      <vt:lpstr>régimes de services dentaires pour les pensionnés</vt:lpstr>
      <vt:lpstr>Congés non payés</vt:lpstr>
      <vt:lpstr>périodes de congé non payé</vt:lpstr>
      <vt:lpstr>Rachat de service</vt:lpstr>
      <vt:lpstr>rachat de service</vt:lpstr>
      <vt:lpstr>Processus lié au départ à la retraite</vt:lpstr>
      <vt:lpstr>lorsque vous envisagez la retraite</vt:lpstr>
      <vt:lpstr>       Ressources</vt:lpstr>
      <vt:lpstr>Ressources</vt:lpstr>
      <vt:lpstr>portail sur les pensions à partir des applications web de la rémunération (awr)</vt:lpstr>
      <vt:lpstr>PowerPoint Presentation</vt:lpstr>
      <vt:lpstr>PowerPoint Presentation</vt:lpstr>
      <vt:lpstr>nos coordonnées</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 Casey</dc:creator>
  <cp:lastModifiedBy>Beaton, Jordan (SPAC/PSPC)</cp:lastModifiedBy>
  <cp:revision>330</cp:revision>
  <cp:lastPrinted>2022-11-30T13:05:49Z</cp:lastPrinted>
  <dcterms:created xsi:type="dcterms:W3CDTF">2018-09-24T14:38:35Z</dcterms:created>
  <dcterms:modified xsi:type="dcterms:W3CDTF">2023-07-28T12:15:12Z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482082695</vt:i4>
  </property>
  <property fmtid="{D5CDD505-2E9C-101B-9397-08002B2CF9AE}" pid="3" name="_NewReviewCycle">
    <vt:lpwstr/>
  </property>
  <property fmtid="{D5CDD505-2E9C-101B-9397-08002B2CF9AE}" pid="4" name="_EmailSubject">
    <vt:lpwstr>Pension Sessions Nov 27th and 29th</vt:lpwstr>
  </property>
  <property fmtid="{D5CDD505-2E9C-101B-9397-08002B2CF9AE}" pid="5" name="_AuthorEmail">
    <vt:lpwstr>Serge.Leblanc2@tpsgc-pwgsc.gc.ca</vt:lpwstr>
  </property>
  <property fmtid="{D5CDD505-2E9C-101B-9397-08002B2CF9AE}" pid="6" name="_AuthorEmailDisplayName">
    <vt:lpwstr>Leblanc2, Serge (SPAC/PSPC) (il-le-lui / he-him-his)</vt:lpwstr>
  </property>
  <property fmtid="{D5CDD505-2E9C-101B-9397-08002B2CF9AE}" pid="7" name="_PreviousAdHocReviewCycleID">
    <vt:i4>1424069312</vt:i4>
  </property>
  <property fmtid="{D5CDD505-2E9C-101B-9397-08002B2CF9AE}" pid="8" name="MSIP_Label_834ed4f5-eae4-40c7-82be-b1cdf720a1b9_Enabled">
    <vt:lpwstr>true</vt:lpwstr>
  </property>
  <property fmtid="{D5CDD505-2E9C-101B-9397-08002B2CF9AE}" pid="9" name="MSIP_Label_834ed4f5-eae4-40c7-82be-b1cdf720a1b9_SetDate">
    <vt:lpwstr>2023-07-27T11:59:45Z</vt:lpwstr>
  </property>
  <property fmtid="{D5CDD505-2E9C-101B-9397-08002B2CF9AE}" pid="10" name="MSIP_Label_834ed4f5-eae4-40c7-82be-b1cdf720a1b9_Method">
    <vt:lpwstr>Standard</vt:lpwstr>
  </property>
  <property fmtid="{D5CDD505-2E9C-101B-9397-08002B2CF9AE}" pid="11" name="MSIP_Label_834ed4f5-eae4-40c7-82be-b1cdf720a1b9_Name">
    <vt:lpwstr>Unclassified - Non classifié</vt:lpwstr>
  </property>
  <property fmtid="{D5CDD505-2E9C-101B-9397-08002B2CF9AE}" pid="12" name="MSIP_Label_834ed4f5-eae4-40c7-82be-b1cdf720a1b9_SiteId">
    <vt:lpwstr>e0d54a3c-7bbe-4a64-9d46-f9f84a41c833</vt:lpwstr>
  </property>
  <property fmtid="{D5CDD505-2E9C-101B-9397-08002B2CF9AE}" pid="13" name="MSIP_Label_834ed4f5-eae4-40c7-82be-b1cdf720a1b9_ActionId">
    <vt:lpwstr>7c2b3dbd-efdd-44aa-85e2-5b4c65be0a86</vt:lpwstr>
  </property>
  <property fmtid="{D5CDD505-2E9C-101B-9397-08002B2CF9AE}" pid="14" name="MSIP_Label_834ed4f5-eae4-40c7-82be-b1cdf720a1b9_ContentBits">
    <vt:lpwstr>0</vt:lpwstr>
  </property>
</Properties>
</file>