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5" r:id="rId4"/>
    <p:sldId id="284" r:id="rId5"/>
    <p:sldId id="286" r:id="rId6"/>
    <p:sldId id="287" r:id="rId7"/>
    <p:sldId id="288" r:id="rId8"/>
    <p:sldId id="290" r:id="rId9"/>
    <p:sldId id="292" r:id="rId10"/>
    <p:sldId id="293" r:id="rId11"/>
    <p:sldId id="316" r:id="rId12"/>
    <p:sldId id="297" r:id="rId13"/>
    <p:sldId id="265" r:id="rId14"/>
    <p:sldId id="322" r:id="rId15"/>
    <p:sldId id="296" r:id="rId16"/>
    <p:sldId id="295" r:id="rId17"/>
    <p:sldId id="260" r:id="rId18"/>
    <p:sldId id="262" r:id="rId19"/>
    <p:sldId id="263" r:id="rId20"/>
    <p:sldId id="264" r:id="rId21"/>
    <p:sldId id="259" r:id="rId22"/>
    <p:sldId id="261" r:id="rId23"/>
    <p:sldId id="258" r:id="rId24"/>
    <p:sldId id="277" r:id="rId25"/>
    <p:sldId id="278" r:id="rId26"/>
    <p:sldId id="302" r:id="rId27"/>
    <p:sldId id="321" r:id="rId28"/>
    <p:sldId id="282" r:id="rId29"/>
    <p:sldId id="267" r:id="rId30"/>
    <p:sldId id="310" r:id="rId31"/>
    <p:sldId id="279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33E"/>
    <a:srgbClr val="D1B233"/>
    <a:srgbClr val="F8F1E0"/>
    <a:srgbClr val="FB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9808-5ECB-424B-9127-BEEBEC3AA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36767-9D57-4D49-8443-95FCA3462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A9F23-8793-4607-BF55-9D36593F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9275-B580-4AA8-BEE9-0A79B277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8EB32-DF61-44A5-9DD1-1D4855A5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5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EB11-B721-4E0C-A05F-712C10A8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F80C0-E7A8-4A0A-97DC-58DE00C37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C9A2B-B019-4181-97C4-5AC86C35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EC556-5856-42C4-8914-8CE1B7BC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71344-6224-486A-8A4C-DC58ED96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6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C08D1D-0990-42E4-AEFE-B44FC5F54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4F9F6E-F7D7-4B71-B01A-8305BC9D8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5FA0E-4540-4409-ACDD-83362D5C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CCA40-1673-40E8-A597-FEB1FFFC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5D321-0822-41EA-B66C-E8789A8B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5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2A00-B5C1-46F3-9BB7-12FCB201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E2EF5-DD81-4EC9-9677-0A89B5621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59050-22D0-42EE-8070-5373C7B0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9B3B-A828-4326-BA04-96492EF7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4932E-93C1-4F2B-A1EC-4B39E73A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30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74C72-BCB2-40AC-8B7C-45BFAAFA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9BF5-E9DA-4082-8332-CF158CF3C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D55D0-8142-4062-97C4-EE83ED9F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F44B4-222E-45A8-8AC4-16D04906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0900-74BC-47CC-832F-C1A3D6AB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AD6C-E596-490C-A074-BAA2423A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2190-AE81-49F0-AAC1-40826EF52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14EFA-D0B5-40B9-A2B6-C35BB8361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67BD0-4F92-4EF8-BE6D-77F8A5E3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BCFD7-AD42-4DC6-A025-7BAC348E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20BA6-E367-495B-9B86-CD09FD3C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2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ABE1-CFDE-4AD2-8DD4-1B5408C5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E6445-B4D8-4538-B423-F6575F3EC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AB652-73F6-417A-8A2F-51765D7E6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6E634-C958-43DF-92A9-EE6C3022F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996F3-B79E-4C3A-99A8-9850D46B4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97009-F739-4401-AF4B-D6229751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D4C61-0292-4DFB-A66B-688BA1EA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AA19A-2C99-4C27-98A7-F749E852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5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BFC0-4FC7-41D2-AB65-A3307E6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EF5CE-C143-494C-9C78-4FD82E42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FAF77-5287-463F-A8AD-BB32AE26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0832D-9B83-471A-9085-C35D8C4A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5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A2D88-648B-4EB5-A872-C03D8DE9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77982-8924-41BA-A469-4A6E3CD3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74E3F-83F6-46C9-B354-EB8FA197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0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13E7-935B-4882-A1BD-4ADE43BB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D5D85-6B0A-49A8-818E-071840DC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33DB7-A742-4DFC-8C6B-83DF86E8E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721DB-ACAD-490B-9FAD-9EB545A76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08214-B295-4BBA-82C4-4CA5E8C3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0CC5B-1EE5-4DE2-9C9E-CA6AEBAA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6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9323A-E1C5-4158-8DE4-871C13E1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27FC3-CF21-4A8F-8C4A-0FDE4EAEF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3939E-36B1-4870-AC6D-D71E46CD7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730E-DA14-4641-9427-E9E0CFE0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ECF36-D8CA-4763-BA6D-689B3033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508C1-2B08-44A2-82BD-CA348A95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6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5B90B-578D-4F06-A862-5DFFC2C6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941C-F2FA-4DAA-90DB-DB97E837B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D5874-E425-4C4D-A568-6EECEAABC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25D1-19B8-439F-B2FF-B3E15AA9F905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1459A-15CE-4BBD-BBCD-3C75152F6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D620-4264-45A5-A327-A450F3AE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9EE1-2D11-44E8-B6F1-DE05C01750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8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25EFC4-8F97-4647-A080-687E62442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2EC32-D7EB-41C5-BE89-3B7483133638}"/>
              </a:ext>
            </a:extLst>
          </p:cNvPr>
          <p:cNvSpPr txBox="1"/>
          <p:nvPr/>
        </p:nvSpPr>
        <p:spPr>
          <a:xfrm>
            <a:off x="-177555" y="5548544"/>
            <a:ext cx="1229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is Day One: </a:t>
            </a:r>
            <a:r>
              <a:rPr lang="en-C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Creating Cultures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365912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915265" y="2828835"/>
            <a:ext cx="836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to matter.</a:t>
            </a:r>
          </a:p>
        </p:txBody>
      </p:sp>
    </p:spTree>
    <p:extLst>
      <p:ext uri="{BB962C8B-B14F-4D97-AF65-F5344CB8AC3E}">
        <p14:creationId xmlns:p14="http://schemas.microsoft.com/office/powerpoint/2010/main" val="19692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/>
        </p:nvSpPr>
        <p:spPr>
          <a:xfrm>
            <a:off x="6095995" y="364694"/>
            <a:ext cx="600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to Matter</a:t>
            </a:r>
          </a:p>
          <a:p>
            <a:pPr algn="ctr"/>
            <a:r>
              <a:rPr lang="en-CA" sz="2800" b="1" i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Three Steps: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/>
        </p:nvCxnSpPr>
        <p:spPr>
          <a:xfrm>
            <a:off x="7720220" y="18066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/>
        </p:nvSpPr>
        <p:spPr>
          <a:xfrm>
            <a:off x="6424404" y="2270944"/>
            <a:ext cx="534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Your Values.</a:t>
            </a:r>
          </a:p>
          <a:p>
            <a:endParaRPr lang="en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15F78-5A73-4ED5-9317-3648327572BF}"/>
              </a:ext>
            </a:extLst>
          </p:cNvPr>
          <p:cNvSpPr/>
          <p:nvPr/>
        </p:nvSpPr>
        <p:spPr>
          <a:xfrm>
            <a:off x="1025332" y="1557373"/>
            <a:ext cx="3961188" cy="3568440"/>
          </a:xfrm>
          <a:prstGeom prst="rect">
            <a:avLst/>
          </a:prstGeom>
          <a:solidFill>
            <a:srgbClr val="15333E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D6F57-179A-4B37-B926-BBE8957F3EBF}"/>
              </a:ext>
            </a:extLst>
          </p:cNvPr>
          <p:cNvSpPr txBox="1"/>
          <p:nvPr/>
        </p:nvSpPr>
        <p:spPr>
          <a:xfrm>
            <a:off x="1340939" y="1886648"/>
            <a:ext cx="3299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does it matter?</a:t>
            </a:r>
            <a:endParaRPr lang="en-CA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711D80AC-7C0C-40D6-93EC-DFFCD222E5A2}"/>
              </a:ext>
            </a:extLst>
          </p:cNvPr>
          <p:cNvSpPr/>
          <p:nvPr/>
        </p:nvSpPr>
        <p:spPr>
          <a:xfrm>
            <a:off x="5980132" y="3464483"/>
            <a:ext cx="5852007" cy="482465"/>
          </a:xfrm>
          <a:prstGeom prst="roundRect">
            <a:avLst>
              <a:gd name="adj" fmla="val 39485"/>
            </a:avLst>
          </a:prstGeom>
          <a:solidFill>
            <a:srgbClr val="FFFFFF"/>
          </a:solidFill>
          <a:ln w="12700" cap="flat">
            <a:solidFill>
              <a:srgbClr val="F5B123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3" name="pasted-image.tiff" descr="pasted-image.tiff">
            <a:extLst>
              <a:ext uri="{FF2B5EF4-FFF2-40B4-BE49-F238E27FC236}">
                <a16:creationId xmlns:a16="http://schemas.microsoft.com/office/drawing/2014/main" id="{D185BAD1-4C78-4A72-AFC4-5B4C53715E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76" t="25934" r="25306" b="25846"/>
          <a:stretch>
            <a:fillRect/>
          </a:stretch>
        </p:blipFill>
        <p:spPr>
          <a:xfrm>
            <a:off x="5698419" y="3451041"/>
            <a:ext cx="514007" cy="50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66" extrusionOk="0">
                <a:moveTo>
                  <a:pt x="10501" y="1"/>
                </a:moveTo>
                <a:cubicBezTo>
                  <a:pt x="8504" y="9"/>
                  <a:pt x="8215" y="47"/>
                  <a:pt x="7234" y="411"/>
                </a:cubicBezTo>
                <a:cubicBezTo>
                  <a:pt x="3653" y="1740"/>
                  <a:pt x="1237" y="4388"/>
                  <a:pt x="250" y="8056"/>
                </a:cubicBezTo>
                <a:cubicBezTo>
                  <a:pt x="83" y="8678"/>
                  <a:pt x="0" y="9727"/>
                  <a:pt x="0" y="10770"/>
                </a:cubicBezTo>
                <a:cubicBezTo>
                  <a:pt x="0" y="11812"/>
                  <a:pt x="83" y="12844"/>
                  <a:pt x="250" y="13466"/>
                </a:cubicBezTo>
                <a:cubicBezTo>
                  <a:pt x="819" y="15581"/>
                  <a:pt x="1809" y="17262"/>
                  <a:pt x="3334" y="18722"/>
                </a:cubicBezTo>
                <a:cubicBezTo>
                  <a:pt x="4686" y="20017"/>
                  <a:pt x="6048" y="20766"/>
                  <a:pt x="8167" y="21385"/>
                </a:cubicBezTo>
                <a:cubicBezTo>
                  <a:pt x="8688" y="21536"/>
                  <a:pt x="9463" y="21593"/>
                  <a:pt x="10868" y="21555"/>
                </a:cubicBezTo>
                <a:cubicBezTo>
                  <a:pt x="12604" y="21508"/>
                  <a:pt x="12991" y="21454"/>
                  <a:pt x="14085" y="21060"/>
                </a:cubicBezTo>
                <a:cubicBezTo>
                  <a:pt x="15645" y="20499"/>
                  <a:pt x="16407" y="20094"/>
                  <a:pt x="17568" y="19251"/>
                </a:cubicBezTo>
                <a:cubicBezTo>
                  <a:pt x="19275" y="18013"/>
                  <a:pt x="20739" y="15800"/>
                  <a:pt x="21335" y="13534"/>
                </a:cubicBezTo>
                <a:cubicBezTo>
                  <a:pt x="21493" y="12935"/>
                  <a:pt x="21570" y="11950"/>
                  <a:pt x="21585" y="10974"/>
                </a:cubicBezTo>
                <a:cubicBezTo>
                  <a:pt x="21600" y="9999"/>
                  <a:pt x="21542" y="9034"/>
                  <a:pt x="21402" y="8449"/>
                </a:cubicBezTo>
                <a:cubicBezTo>
                  <a:pt x="20930" y="6471"/>
                  <a:pt x="19549" y="4109"/>
                  <a:pt x="18168" y="2920"/>
                </a:cubicBezTo>
                <a:cubicBezTo>
                  <a:pt x="17021" y="1931"/>
                  <a:pt x="15252" y="886"/>
                  <a:pt x="13901" y="411"/>
                </a:cubicBezTo>
                <a:cubicBezTo>
                  <a:pt x="12789" y="20"/>
                  <a:pt x="12535" y="-7"/>
                  <a:pt x="10501" y="1"/>
                </a:cubicBezTo>
                <a:close/>
              </a:path>
            </a:pathLst>
          </a:custGeom>
          <a:ln w="3175" cap="flat">
            <a:noFill/>
            <a:miter lim="400000"/>
          </a:ln>
          <a:effectLst/>
        </p:spPr>
      </p:pic>
      <p:sp>
        <p:nvSpPr>
          <p:cNvPr id="24" name="Their level of organizational value clarity">
            <a:extLst>
              <a:ext uri="{FF2B5EF4-FFF2-40B4-BE49-F238E27FC236}">
                <a16:creationId xmlns:a16="http://schemas.microsoft.com/office/drawing/2014/main" id="{76F7B42D-FB8D-443A-B759-1D4CB6E55145}"/>
              </a:ext>
            </a:extLst>
          </p:cNvPr>
          <p:cNvSpPr txBox="1"/>
          <p:nvPr/>
        </p:nvSpPr>
        <p:spPr>
          <a:xfrm>
            <a:off x="6338190" y="3498613"/>
            <a:ext cx="5372636" cy="40640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algn="l" defTabSz="914400">
              <a:defRPr sz="2300" b="0"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Their level of organizational value clarity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F5BEDE71-C22E-42FA-8494-8A3777B524DC}"/>
              </a:ext>
            </a:extLst>
          </p:cNvPr>
          <p:cNvSpPr txBox="1"/>
          <p:nvPr/>
        </p:nvSpPr>
        <p:spPr>
          <a:xfrm>
            <a:off x="5167828" y="4669641"/>
            <a:ext cx="5682638" cy="1310641"/>
          </a:xfrm>
          <a:prstGeom prst="rect">
            <a:avLst/>
          </a:prstGeom>
          <a:ln w="3175"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Commitment to the organization</a:t>
            </a: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Pride in the organization</a:t>
            </a: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Motivation and productivity</a:t>
            </a:r>
          </a:p>
          <a:p>
            <a:pPr marL="1676357" marR="0" lvl="2" indent="-45718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B233"/>
              </a:buClr>
              <a:buSzPct val="100000"/>
              <a:buFont typeface="Wingdings" panose="05000000000000000000" pitchFamily="2" charset="2"/>
              <a:buChar char="v"/>
              <a:tabLst/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Job Satisfaction</a:t>
            </a: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33835457-062A-4C02-A6B8-6D6DD39B67F5}"/>
              </a:ext>
            </a:extLst>
          </p:cNvPr>
          <p:cNvGrpSpPr/>
          <p:nvPr/>
        </p:nvGrpSpPr>
        <p:grpSpPr>
          <a:xfrm>
            <a:off x="5711119" y="4135858"/>
            <a:ext cx="6085753" cy="501546"/>
            <a:chOff x="0" y="-28"/>
            <a:chExt cx="6085752" cy="501545"/>
          </a:xfrm>
        </p:grpSpPr>
        <p:sp>
          <p:nvSpPr>
            <p:cNvPr id="28" name="Rounded Rectangle">
              <a:extLst>
                <a:ext uri="{FF2B5EF4-FFF2-40B4-BE49-F238E27FC236}">
                  <a16:creationId xmlns:a16="http://schemas.microsoft.com/office/drawing/2014/main" id="{CA149DD8-72C5-4ACF-AFC1-C103A4E10ABA}"/>
                </a:ext>
              </a:extLst>
            </p:cNvPr>
            <p:cNvSpPr/>
            <p:nvPr/>
          </p:nvSpPr>
          <p:spPr>
            <a:xfrm>
              <a:off x="121877" y="6350"/>
              <a:ext cx="5963875" cy="482463"/>
            </a:xfrm>
            <a:prstGeom prst="roundRect">
              <a:avLst>
                <a:gd name="adj" fmla="val 39485"/>
              </a:avLst>
            </a:prstGeom>
            <a:solidFill>
              <a:srgbClr val="FFFFFF"/>
            </a:solidFill>
            <a:ln w="12700" cap="flat">
              <a:solidFill>
                <a:srgbClr val="F5B12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grpSp>
          <p:nvGrpSpPr>
            <p:cNvPr id="29" name="Group">
              <a:extLst>
                <a:ext uri="{FF2B5EF4-FFF2-40B4-BE49-F238E27FC236}">
                  <a16:creationId xmlns:a16="http://schemas.microsoft.com/office/drawing/2014/main" id="{38C03A8F-F5BC-4BF0-A47A-3778EE6D2C40}"/>
                </a:ext>
              </a:extLst>
            </p:cNvPr>
            <p:cNvGrpSpPr/>
            <p:nvPr/>
          </p:nvGrpSpPr>
          <p:grpSpPr>
            <a:xfrm>
              <a:off x="0" y="-28"/>
              <a:ext cx="5904444" cy="501545"/>
              <a:chOff x="0" y="-27"/>
              <a:chExt cx="5904442" cy="501544"/>
            </a:xfrm>
          </p:grpSpPr>
          <p:pic>
            <p:nvPicPr>
              <p:cNvPr id="30" name="pasted-image.tiff" descr="pasted-image.tiff">
                <a:extLst>
                  <a:ext uri="{FF2B5EF4-FFF2-40B4-BE49-F238E27FC236}">
                    <a16:creationId xmlns:a16="http://schemas.microsoft.com/office/drawing/2014/main" id="{C19DFD8D-9E95-48AC-91A5-293E485C8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5276" t="25934" r="25306" b="25846"/>
              <a:stretch>
                <a:fillRect/>
              </a:stretch>
            </p:blipFill>
            <p:spPr>
              <a:xfrm>
                <a:off x="0" y="-27"/>
                <a:ext cx="514007" cy="501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566" extrusionOk="0">
                    <a:moveTo>
                      <a:pt x="10501" y="1"/>
                    </a:moveTo>
                    <a:cubicBezTo>
                      <a:pt x="8504" y="9"/>
                      <a:pt x="8215" y="47"/>
                      <a:pt x="7234" y="411"/>
                    </a:cubicBezTo>
                    <a:cubicBezTo>
                      <a:pt x="3653" y="1740"/>
                      <a:pt x="1237" y="4388"/>
                      <a:pt x="250" y="8056"/>
                    </a:cubicBezTo>
                    <a:cubicBezTo>
                      <a:pt x="83" y="8678"/>
                      <a:pt x="0" y="9727"/>
                      <a:pt x="0" y="10770"/>
                    </a:cubicBezTo>
                    <a:cubicBezTo>
                      <a:pt x="0" y="11812"/>
                      <a:pt x="83" y="12844"/>
                      <a:pt x="250" y="13466"/>
                    </a:cubicBezTo>
                    <a:cubicBezTo>
                      <a:pt x="819" y="15581"/>
                      <a:pt x="1809" y="17262"/>
                      <a:pt x="3334" y="18722"/>
                    </a:cubicBezTo>
                    <a:cubicBezTo>
                      <a:pt x="4686" y="20017"/>
                      <a:pt x="6048" y="20766"/>
                      <a:pt x="8167" y="21385"/>
                    </a:cubicBezTo>
                    <a:cubicBezTo>
                      <a:pt x="8688" y="21536"/>
                      <a:pt x="9463" y="21593"/>
                      <a:pt x="10868" y="21555"/>
                    </a:cubicBezTo>
                    <a:cubicBezTo>
                      <a:pt x="12604" y="21508"/>
                      <a:pt x="12991" y="21454"/>
                      <a:pt x="14085" y="21060"/>
                    </a:cubicBezTo>
                    <a:cubicBezTo>
                      <a:pt x="15645" y="20499"/>
                      <a:pt x="16407" y="20094"/>
                      <a:pt x="17568" y="19251"/>
                    </a:cubicBezTo>
                    <a:cubicBezTo>
                      <a:pt x="19275" y="18013"/>
                      <a:pt x="20739" y="15800"/>
                      <a:pt x="21335" y="13534"/>
                    </a:cubicBezTo>
                    <a:cubicBezTo>
                      <a:pt x="21493" y="12935"/>
                      <a:pt x="21570" y="11950"/>
                      <a:pt x="21585" y="10974"/>
                    </a:cubicBezTo>
                    <a:cubicBezTo>
                      <a:pt x="21600" y="9999"/>
                      <a:pt x="21542" y="9034"/>
                      <a:pt x="21402" y="8449"/>
                    </a:cubicBezTo>
                    <a:cubicBezTo>
                      <a:pt x="20930" y="6471"/>
                      <a:pt x="19549" y="4109"/>
                      <a:pt x="18168" y="2920"/>
                    </a:cubicBezTo>
                    <a:cubicBezTo>
                      <a:pt x="17021" y="1931"/>
                      <a:pt x="15252" y="886"/>
                      <a:pt x="13901" y="411"/>
                    </a:cubicBezTo>
                    <a:cubicBezTo>
                      <a:pt x="12789" y="20"/>
                      <a:pt x="12535" y="-7"/>
                      <a:pt x="10501" y="1"/>
                    </a:cubicBezTo>
                    <a:close/>
                  </a:path>
                </a:pathLst>
              </a:custGeom>
              <a:ln w="3175" cap="flat">
                <a:noFill/>
                <a:miter lim="400000"/>
              </a:ln>
              <a:effectLst/>
            </p:spPr>
          </p:pic>
          <p:sp>
            <p:nvSpPr>
              <p:cNvPr id="31" name="Their levels of">
                <a:extLst>
                  <a:ext uri="{FF2B5EF4-FFF2-40B4-BE49-F238E27FC236}">
                    <a16:creationId xmlns:a16="http://schemas.microsoft.com/office/drawing/2014/main" id="{186E69D6-3AA6-44EB-A887-CF8A892557E6}"/>
                  </a:ext>
                </a:extLst>
              </p:cNvPr>
              <p:cNvSpPr txBox="1"/>
              <p:nvPr/>
            </p:nvSpPr>
            <p:spPr>
              <a:xfrm>
                <a:off x="635884" y="48128"/>
                <a:ext cx="5268558" cy="40523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 defTabSz="914400">
                  <a:defRPr sz="2300" b="0">
                    <a:latin typeface="Lato"/>
                    <a:ea typeface="Lato"/>
                    <a:cs typeface="Lato"/>
                    <a:sym typeface="Lato"/>
                  </a:defRPr>
                </a:lvl1pPr>
              </a:lstStyle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Lato"/>
                  </a:rPr>
                  <a:t>Their levels of</a:t>
                </a:r>
                <a:r>
                  <a:rPr kumimoji="0" lang="en-CA" sz="2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Lato"/>
                  </a:rPr>
                  <a:t>:</a:t>
                </a:r>
                <a:endParaRPr kumimoji="0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"/>
                </a:endParaRPr>
              </a:p>
            </p:txBody>
          </p:sp>
        </p:grpSp>
      </p:grpSp>
      <p:sp>
        <p:nvSpPr>
          <p:cNvPr id="35" name="(Kouzes &amp; Posner)">
            <a:extLst>
              <a:ext uri="{FF2B5EF4-FFF2-40B4-BE49-F238E27FC236}">
                <a16:creationId xmlns:a16="http://schemas.microsoft.com/office/drawing/2014/main" id="{1525E7F1-3D12-4E58-A5C1-48B0CDD9C194}"/>
              </a:ext>
            </a:extLst>
          </p:cNvPr>
          <p:cNvSpPr txBox="1"/>
          <p:nvPr/>
        </p:nvSpPr>
        <p:spPr>
          <a:xfrm>
            <a:off x="10186183" y="6288812"/>
            <a:ext cx="1723229" cy="235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57200">
              <a:defRPr sz="15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u="sng"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(Kouzes &amp; Posner</a:t>
            </a:r>
            <a:r>
              <a:rPr kumimoji="0" lang="en-CA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, 2012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)</a:t>
            </a:r>
          </a:p>
        </p:txBody>
      </p:sp>
      <p:sp>
        <p:nvSpPr>
          <p:cNvPr id="42" name="Rounded Rectangle">
            <a:extLst>
              <a:ext uri="{FF2B5EF4-FFF2-40B4-BE49-F238E27FC236}">
                <a16:creationId xmlns:a16="http://schemas.microsoft.com/office/drawing/2014/main" id="{1076D8FA-C53D-497D-B4DE-0B7C0ED4C5C0}"/>
              </a:ext>
            </a:extLst>
          </p:cNvPr>
          <p:cNvSpPr/>
          <p:nvPr/>
        </p:nvSpPr>
        <p:spPr>
          <a:xfrm>
            <a:off x="5830081" y="2775013"/>
            <a:ext cx="6002472" cy="482465"/>
          </a:xfrm>
          <a:prstGeom prst="roundRect">
            <a:avLst>
              <a:gd name="adj" fmla="val 39485"/>
            </a:avLst>
          </a:prstGeom>
          <a:solidFill>
            <a:srgbClr val="FFFFFF"/>
          </a:solidFill>
          <a:ln w="12700" cap="flat">
            <a:solidFill>
              <a:srgbClr val="F5B123"/>
            </a:solidFill>
            <a:prstDash val="solid"/>
            <a:miter lim="8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43" name="Group">
            <a:extLst>
              <a:ext uri="{FF2B5EF4-FFF2-40B4-BE49-F238E27FC236}">
                <a16:creationId xmlns:a16="http://schemas.microsoft.com/office/drawing/2014/main" id="{A3208CD2-257C-4058-A394-A3C31E51A887}"/>
              </a:ext>
            </a:extLst>
          </p:cNvPr>
          <p:cNvGrpSpPr/>
          <p:nvPr/>
        </p:nvGrpSpPr>
        <p:grpSpPr>
          <a:xfrm>
            <a:off x="5708204" y="2766224"/>
            <a:ext cx="5907358" cy="501547"/>
            <a:chOff x="0" y="-27"/>
            <a:chExt cx="5907356" cy="501544"/>
          </a:xfrm>
        </p:grpSpPr>
        <p:pic>
          <p:nvPicPr>
            <p:cNvPr id="44" name="pasted-image.tiff" descr="pasted-image.tiff">
              <a:extLst>
                <a:ext uri="{FF2B5EF4-FFF2-40B4-BE49-F238E27FC236}">
                  <a16:creationId xmlns:a16="http://schemas.microsoft.com/office/drawing/2014/main" id="{F9CABB31-DCE1-45BA-A5C1-311CFFFA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276" t="25934" r="25306" b="25846"/>
            <a:stretch>
              <a:fillRect/>
            </a:stretch>
          </p:blipFill>
          <p:spPr>
            <a:xfrm>
              <a:off x="0" y="-27"/>
              <a:ext cx="514007" cy="5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66" extrusionOk="0">
                  <a:moveTo>
                    <a:pt x="10501" y="1"/>
                  </a:moveTo>
                  <a:cubicBezTo>
                    <a:pt x="8504" y="9"/>
                    <a:pt x="8215" y="47"/>
                    <a:pt x="7234" y="411"/>
                  </a:cubicBezTo>
                  <a:cubicBezTo>
                    <a:pt x="3653" y="1740"/>
                    <a:pt x="1237" y="4388"/>
                    <a:pt x="250" y="8056"/>
                  </a:cubicBezTo>
                  <a:cubicBezTo>
                    <a:pt x="83" y="8678"/>
                    <a:pt x="0" y="9727"/>
                    <a:pt x="0" y="10770"/>
                  </a:cubicBezTo>
                  <a:cubicBezTo>
                    <a:pt x="0" y="11812"/>
                    <a:pt x="83" y="12844"/>
                    <a:pt x="250" y="13466"/>
                  </a:cubicBezTo>
                  <a:cubicBezTo>
                    <a:pt x="819" y="15581"/>
                    <a:pt x="1809" y="17262"/>
                    <a:pt x="3334" y="18722"/>
                  </a:cubicBezTo>
                  <a:cubicBezTo>
                    <a:pt x="4686" y="20017"/>
                    <a:pt x="6048" y="20766"/>
                    <a:pt x="8167" y="21385"/>
                  </a:cubicBezTo>
                  <a:cubicBezTo>
                    <a:pt x="8688" y="21536"/>
                    <a:pt x="9463" y="21593"/>
                    <a:pt x="10868" y="21555"/>
                  </a:cubicBezTo>
                  <a:cubicBezTo>
                    <a:pt x="12604" y="21508"/>
                    <a:pt x="12991" y="21454"/>
                    <a:pt x="14085" y="21060"/>
                  </a:cubicBezTo>
                  <a:cubicBezTo>
                    <a:pt x="15645" y="20499"/>
                    <a:pt x="16407" y="20094"/>
                    <a:pt x="17568" y="19251"/>
                  </a:cubicBezTo>
                  <a:cubicBezTo>
                    <a:pt x="19275" y="18013"/>
                    <a:pt x="20739" y="15800"/>
                    <a:pt x="21335" y="13534"/>
                  </a:cubicBezTo>
                  <a:cubicBezTo>
                    <a:pt x="21493" y="12935"/>
                    <a:pt x="21570" y="11950"/>
                    <a:pt x="21585" y="10974"/>
                  </a:cubicBezTo>
                  <a:cubicBezTo>
                    <a:pt x="21600" y="9999"/>
                    <a:pt x="21542" y="9034"/>
                    <a:pt x="21402" y="8449"/>
                  </a:cubicBezTo>
                  <a:cubicBezTo>
                    <a:pt x="20930" y="6471"/>
                    <a:pt x="19549" y="4109"/>
                    <a:pt x="18168" y="2920"/>
                  </a:cubicBezTo>
                  <a:cubicBezTo>
                    <a:pt x="17021" y="1931"/>
                    <a:pt x="15252" y="886"/>
                    <a:pt x="13901" y="411"/>
                  </a:cubicBezTo>
                  <a:cubicBezTo>
                    <a:pt x="12789" y="20"/>
                    <a:pt x="12535" y="-7"/>
                    <a:pt x="10501" y="1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45" name="Their level of personal value clarity">
              <a:extLst>
                <a:ext uri="{FF2B5EF4-FFF2-40B4-BE49-F238E27FC236}">
                  <a16:creationId xmlns:a16="http://schemas.microsoft.com/office/drawing/2014/main" id="{96EF3398-AF97-49D6-BB9C-0A420B8BC44C}"/>
                </a:ext>
              </a:extLst>
            </p:cNvPr>
            <p:cNvSpPr txBox="1"/>
            <p:nvPr/>
          </p:nvSpPr>
          <p:spPr>
            <a:xfrm>
              <a:off x="629985" y="47545"/>
              <a:ext cx="5277371" cy="4064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 defTabSz="914400">
                <a:defRPr sz="2300" b="0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"/>
                </a:rPr>
                <a:t>Their level of personal value clarity</a:t>
              </a:r>
            </a:p>
          </p:txBody>
        </p:sp>
      </p:grpSp>
      <p:sp>
        <p:nvSpPr>
          <p:cNvPr id="39" name="Employees were asked about">
            <a:extLst>
              <a:ext uri="{FF2B5EF4-FFF2-40B4-BE49-F238E27FC236}">
                <a16:creationId xmlns:a16="http://schemas.microsoft.com/office/drawing/2014/main" id="{CF73F3E4-07CD-413E-9FE3-A8ED1A1DA672}"/>
              </a:ext>
            </a:extLst>
          </p:cNvPr>
          <p:cNvSpPr txBox="1"/>
          <p:nvPr/>
        </p:nvSpPr>
        <p:spPr>
          <a:xfrm>
            <a:off x="7089907" y="2131344"/>
            <a:ext cx="4223913" cy="436017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25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Employees were asked about</a:t>
            </a: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65F020BC-9966-46CA-9291-69EA52FA4C4E}"/>
              </a:ext>
            </a:extLst>
          </p:cNvPr>
          <p:cNvSpPr/>
          <p:nvPr/>
        </p:nvSpPr>
        <p:spPr>
          <a:xfrm>
            <a:off x="6338188" y="2349352"/>
            <a:ext cx="595867" cy="0"/>
          </a:xfrm>
          <a:prstGeom prst="line">
            <a:avLst/>
          </a:prstGeom>
          <a:noFill/>
          <a:ln w="12700" cap="flat">
            <a:solidFill>
              <a:srgbClr val="D1B23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868B5D5A-48C4-44BC-8CCA-8EDA32475791}"/>
              </a:ext>
            </a:extLst>
          </p:cNvPr>
          <p:cNvSpPr/>
          <p:nvPr/>
        </p:nvSpPr>
        <p:spPr>
          <a:xfrm>
            <a:off x="11495071" y="2349352"/>
            <a:ext cx="337068" cy="0"/>
          </a:xfrm>
          <a:prstGeom prst="line">
            <a:avLst/>
          </a:prstGeom>
          <a:noFill/>
          <a:ln w="12700" cap="flat">
            <a:solidFill>
              <a:srgbClr val="D1B233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57DA7-0A4B-4046-B101-E4F5FC29606D}"/>
              </a:ext>
            </a:extLst>
          </p:cNvPr>
          <p:cNvSpPr txBox="1"/>
          <p:nvPr/>
        </p:nvSpPr>
        <p:spPr>
          <a:xfrm>
            <a:off x="6347003" y="319182"/>
            <a:ext cx="5493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D1B23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 VALUE CLARITY AND ORGANIZATIONAL COMMITMENT</a:t>
            </a:r>
          </a:p>
        </p:txBody>
      </p:sp>
    </p:spTree>
    <p:extLst>
      <p:ext uri="{BB962C8B-B14F-4D97-AF65-F5344CB8AC3E}">
        <p14:creationId xmlns:p14="http://schemas.microsoft.com/office/powerpoint/2010/main" val="29178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6" grpId="0" animBg="1"/>
      <p:bldP spid="35" grpId="0" animBg="1"/>
      <p:bldP spid="42" grpId="0" animBg="1"/>
      <p:bldP spid="39" grpId="0"/>
      <p:bldP spid="40" grpId="0" animBg="1"/>
      <p:bldP spid="41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ADE09A-2739-497C-AA24-6CFCEC651E0C}"/>
              </a:ext>
            </a:extLst>
          </p:cNvPr>
          <p:cNvSpPr/>
          <p:nvPr/>
        </p:nvSpPr>
        <p:spPr>
          <a:xfrm>
            <a:off x="76200" y="0"/>
            <a:ext cx="12020550" cy="6858000"/>
          </a:xfrm>
          <a:prstGeom prst="rect">
            <a:avLst/>
          </a:prstGeom>
          <a:solidFill>
            <a:srgbClr val="1533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566249EA-0845-45FA-A1EB-6E3FB0630CC6}"/>
              </a:ext>
            </a:extLst>
          </p:cNvPr>
          <p:cNvSpPr/>
          <p:nvPr/>
        </p:nvSpPr>
        <p:spPr>
          <a:xfrm rot="16200000">
            <a:off x="6638567" y="3264989"/>
            <a:ext cx="419101" cy="4880122"/>
          </a:xfrm>
          <a:prstGeom prst="roundRect">
            <a:avLst>
              <a:gd name="adj" fmla="val 45455"/>
            </a:avLst>
          </a:prstGeom>
          <a:solidFill>
            <a:srgbClr val="FFFFFF"/>
          </a:solidFill>
          <a:ln w="12700">
            <a:solidFill>
              <a:srgbClr val="F5B123"/>
            </a:solidFill>
            <a:miter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C6E2D34-85EC-471D-90CA-8C169B322DF8}"/>
              </a:ext>
            </a:extLst>
          </p:cNvPr>
          <p:cNvSpPr/>
          <p:nvPr/>
        </p:nvSpPr>
        <p:spPr>
          <a:xfrm>
            <a:off x="3352128" y="1249004"/>
            <a:ext cx="6648506" cy="3697283"/>
          </a:xfrm>
          <a:prstGeom prst="rect">
            <a:avLst/>
          </a:prstGeom>
          <a:solidFill>
            <a:srgbClr val="001F43"/>
          </a:solidFill>
          <a:ln w="76200" cap="flat">
            <a:solidFill>
              <a:srgbClr val="FFFFFF">
                <a:alpha val="52378"/>
              </a:srgbClr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7" name="Group">
            <a:extLst>
              <a:ext uri="{FF2B5EF4-FFF2-40B4-BE49-F238E27FC236}">
                <a16:creationId xmlns:a16="http://schemas.microsoft.com/office/drawing/2014/main" id="{90A45E2E-3F78-4908-9852-7BD976523725}"/>
              </a:ext>
            </a:extLst>
          </p:cNvPr>
          <p:cNvGrpSpPr/>
          <p:nvPr/>
        </p:nvGrpSpPr>
        <p:grpSpPr>
          <a:xfrm>
            <a:off x="3330253" y="1180631"/>
            <a:ext cx="6670381" cy="3766091"/>
            <a:chOff x="0" y="0"/>
            <a:chExt cx="6670377" cy="3766087"/>
          </a:xfrm>
          <a:effectLst/>
        </p:grpSpPr>
        <p:sp>
          <p:nvSpPr>
            <p:cNvPr id="28" name="Line">
              <a:extLst>
                <a:ext uri="{FF2B5EF4-FFF2-40B4-BE49-F238E27FC236}">
                  <a16:creationId xmlns:a16="http://schemas.microsoft.com/office/drawing/2014/main" id="{1C25AABC-FD01-4049-BBA3-D48C90DD2036}"/>
                </a:ext>
              </a:extLst>
            </p:cNvPr>
            <p:cNvSpPr/>
            <p:nvPr/>
          </p:nvSpPr>
          <p:spPr>
            <a:xfrm flipV="1">
              <a:off x="3335188" y="20580"/>
              <a:ext cx="1" cy="3724928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E1473DE7-C530-4A3F-9304-7ACCBE88F6EC}"/>
                </a:ext>
              </a:extLst>
            </p:cNvPr>
            <p:cNvSpPr/>
            <p:nvPr/>
          </p:nvSpPr>
          <p:spPr>
            <a:xfrm>
              <a:off x="0" y="1883044"/>
              <a:ext cx="6670378" cy="1"/>
            </a:xfrm>
            <a:prstGeom prst="line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6A104563-7012-4836-8F93-BB85BFBCC468}"/>
                </a:ext>
              </a:extLst>
            </p:cNvPr>
            <p:cNvSpPr/>
            <p:nvPr/>
          </p:nvSpPr>
          <p:spPr>
            <a:xfrm>
              <a:off x="23781" y="0"/>
              <a:ext cx="6622815" cy="3766088"/>
            </a:xfrm>
            <a:prstGeom prst="rect">
              <a:avLst/>
            </a:prstGeom>
            <a:noFill/>
            <a:ln w="127000" cap="flat">
              <a:solidFill>
                <a:srgbClr val="FFFFFF"/>
              </a:solidFill>
              <a:prstDash val="solid"/>
              <a:miter lim="400000"/>
            </a:ln>
            <a:effectLst>
              <a:outerShdw blurRad="25400" dist="22991" dir="5400000" rotWithShape="0">
                <a:srgbClr val="000000">
                  <a:alpha val="99781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</p:grpSp>
      <p:sp>
        <p:nvSpPr>
          <p:cNvPr id="31" name="TextBox 11">
            <a:extLst>
              <a:ext uri="{FF2B5EF4-FFF2-40B4-BE49-F238E27FC236}">
                <a16:creationId xmlns:a16="http://schemas.microsoft.com/office/drawing/2014/main" id="{31F0BE6A-8000-4019-A318-487E91E2964C}"/>
              </a:ext>
            </a:extLst>
          </p:cNvPr>
          <p:cNvSpPr txBox="1"/>
          <p:nvPr/>
        </p:nvSpPr>
        <p:spPr>
          <a:xfrm>
            <a:off x="8036715" y="1218294"/>
            <a:ext cx="2270004" cy="8094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u="none" strike="noStrike" kern="0" cap="none" spc="0" normalizeH="0" baseline="0" noProof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6.26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4B28F6C3-BB99-47D5-96FB-9F2ACC9ABBBE}"/>
              </a:ext>
            </a:extLst>
          </p:cNvPr>
          <p:cNvSpPr txBox="1"/>
          <p:nvPr/>
        </p:nvSpPr>
        <p:spPr>
          <a:xfrm>
            <a:off x="2993670" y="1225447"/>
            <a:ext cx="2282435" cy="101094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u="none" strike="noStrike" kern="0" cap="none" spc="0" normalizeH="0" baseline="0" noProof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4.87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F03AEACC-2C30-42B3-9D34-5623486C9DD2}"/>
              </a:ext>
            </a:extLst>
          </p:cNvPr>
          <p:cNvSpPr txBox="1"/>
          <p:nvPr/>
        </p:nvSpPr>
        <p:spPr>
          <a:xfrm>
            <a:off x="2958891" y="4189741"/>
            <a:ext cx="2282435" cy="95424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u="none" strike="noStrike" kern="0" cap="none" spc="0" normalizeH="0" baseline="0" noProof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4.90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FAAA32B0-F458-4D5A-9BBF-5DFCD8056947}"/>
              </a:ext>
            </a:extLst>
          </p:cNvPr>
          <p:cNvSpPr txBox="1"/>
          <p:nvPr/>
        </p:nvSpPr>
        <p:spPr>
          <a:xfrm>
            <a:off x="8159522" y="4174648"/>
            <a:ext cx="2089603" cy="8076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defTabSz="914400">
              <a:defRPr sz="4500" b="0">
                <a:solidFill>
                  <a:srgbClr val="F5B1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u="none" strike="noStrike" kern="0" cap="none" spc="0" normalizeH="0" baseline="0" noProof="0" dirty="0">
                <a:ln>
                  <a:noFill/>
                </a:ln>
                <a:solidFill>
                  <a:srgbClr val="F5B123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6.12</a:t>
            </a:r>
          </a:p>
        </p:txBody>
      </p:sp>
      <p:sp>
        <p:nvSpPr>
          <p:cNvPr id="35" name="High">
            <a:extLst>
              <a:ext uri="{FF2B5EF4-FFF2-40B4-BE49-F238E27FC236}">
                <a16:creationId xmlns:a16="http://schemas.microsoft.com/office/drawing/2014/main" id="{FC355CF8-DFB0-4D72-9008-C75CB61C062A}"/>
              </a:ext>
            </a:extLst>
          </p:cNvPr>
          <p:cNvSpPr txBox="1"/>
          <p:nvPr/>
        </p:nvSpPr>
        <p:spPr>
          <a:xfrm>
            <a:off x="2547439" y="1946105"/>
            <a:ext cx="673700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High</a:t>
            </a:r>
          </a:p>
        </p:txBody>
      </p:sp>
      <p:sp>
        <p:nvSpPr>
          <p:cNvPr id="36" name="Low">
            <a:extLst>
              <a:ext uri="{FF2B5EF4-FFF2-40B4-BE49-F238E27FC236}">
                <a16:creationId xmlns:a16="http://schemas.microsoft.com/office/drawing/2014/main" id="{5A2C0921-A206-437D-8D1F-115EBA6B443A}"/>
              </a:ext>
            </a:extLst>
          </p:cNvPr>
          <p:cNvSpPr txBox="1"/>
          <p:nvPr/>
        </p:nvSpPr>
        <p:spPr>
          <a:xfrm>
            <a:off x="2731421" y="3825402"/>
            <a:ext cx="482504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Low</a:t>
            </a:r>
          </a:p>
        </p:txBody>
      </p:sp>
      <p:sp>
        <p:nvSpPr>
          <p:cNvPr id="37" name="Low">
            <a:extLst>
              <a:ext uri="{FF2B5EF4-FFF2-40B4-BE49-F238E27FC236}">
                <a16:creationId xmlns:a16="http://schemas.microsoft.com/office/drawing/2014/main" id="{15898748-1222-4774-88B2-4F718D028678}"/>
              </a:ext>
            </a:extLst>
          </p:cNvPr>
          <p:cNvSpPr txBox="1"/>
          <p:nvPr/>
        </p:nvSpPr>
        <p:spPr>
          <a:xfrm>
            <a:off x="4778804" y="5095403"/>
            <a:ext cx="482504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Low</a:t>
            </a:r>
          </a:p>
        </p:txBody>
      </p:sp>
      <p:sp>
        <p:nvSpPr>
          <p:cNvPr id="38" name="High">
            <a:extLst>
              <a:ext uri="{FF2B5EF4-FFF2-40B4-BE49-F238E27FC236}">
                <a16:creationId xmlns:a16="http://schemas.microsoft.com/office/drawing/2014/main" id="{3DB98793-F3A4-47A5-B02E-8ADE037C7239}"/>
              </a:ext>
            </a:extLst>
          </p:cNvPr>
          <p:cNvSpPr txBox="1"/>
          <p:nvPr/>
        </p:nvSpPr>
        <p:spPr>
          <a:xfrm>
            <a:off x="8124390" y="5053596"/>
            <a:ext cx="840639" cy="328295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25400" dist="22991" dir="5400000" rotWithShape="0">
              <a:srgbClr val="000000">
                <a:alpha val="997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>
            <a:lvl1pPr defTabSz="914400">
              <a:defRPr sz="18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High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47A59FE5-2D3A-4E47-9A62-F20EE3827621}"/>
              </a:ext>
            </a:extLst>
          </p:cNvPr>
          <p:cNvGrpSpPr/>
          <p:nvPr/>
        </p:nvGrpSpPr>
        <p:grpSpPr>
          <a:xfrm>
            <a:off x="1365886" y="1071400"/>
            <a:ext cx="1024913" cy="4268296"/>
            <a:chOff x="-342251" y="53226"/>
            <a:chExt cx="1024911" cy="4268295"/>
          </a:xfrm>
        </p:grpSpPr>
        <p:sp>
          <p:nvSpPr>
            <p:cNvPr id="40" name="Rounded Rectangle">
              <a:extLst>
                <a:ext uri="{FF2B5EF4-FFF2-40B4-BE49-F238E27FC236}">
                  <a16:creationId xmlns:a16="http://schemas.microsoft.com/office/drawing/2014/main" id="{6086AC8C-F0DD-4434-9490-620543DB989E}"/>
                </a:ext>
              </a:extLst>
            </p:cNvPr>
            <p:cNvSpPr/>
            <p:nvPr/>
          </p:nvSpPr>
          <p:spPr>
            <a:xfrm>
              <a:off x="-292471" y="151503"/>
              <a:ext cx="925350" cy="4071743"/>
            </a:xfrm>
            <a:prstGeom prst="roundRect">
              <a:avLst>
                <a:gd name="adj" fmla="val 21860"/>
              </a:avLst>
            </a:prstGeom>
            <a:solidFill>
              <a:srgbClr val="FFFFFF"/>
            </a:solidFill>
            <a:ln w="12700" cap="flat">
              <a:solidFill>
                <a:srgbClr val="F5B12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endParaRPr>
            </a:p>
          </p:txBody>
        </p:sp>
        <p:sp>
          <p:nvSpPr>
            <p:cNvPr id="41" name="Clarity of Organizational Values">
              <a:extLst>
                <a:ext uri="{FF2B5EF4-FFF2-40B4-BE49-F238E27FC236}">
                  <a16:creationId xmlns:a16="http://schemas.microsoft.com/office/drawing/2014/main" id="{5231C332-762C-4C44-8465-C065B1B027E2}"/>
                </a:ext>
              </a:extLst>
            </p:cNvPr>
            <p:cNvSpPr txBox="1"/>
            <p:nvPr/>
          </p:nvSpPr>
          <p:spPr>
            <a:xfrm rot="16200000">
              <a:off x="-1963944" y="1674918"/>
              <a:ext cx="4268296" cy="102491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914400">
                <a:lnSpc>
                  <a:spcPct val="70000"/>
                </a:lnSpc>
                <a:defRPr sz="2500" b="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 Black"/>
                </a:rPr>
                <a:t>Clarity of </a:t>
              </a:r>
              <a:endParaRPr kumimoji="0" lang="en-US" sz="25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Arial Black"/>
                </a:rPr>
                <a:t>Organizational Values</a:t>
              </a:r>
            </a:p>
          </p:txBody>
        </p:sp>
      </p:grpSp>
      <p:sp>
        <p:nvSpPr>
          <p:cNvPr id="42" name="Clarity of Personal Values">
            <a:extLst>
              <a:ext uri="{FF2B5EF4-FFF2-40B4-BE49-F238E27FC236}">
                <a16:creationId xmlns:a16="http://schemas.microsoft.com/office/drawing/2014/main" id="{3B88D2F9-9982-4B2C-91C9-37504F5DE226}"/>
              </a:ext>
            </a:extLst>
          </p:cNvPr>
          <p:cNvSpPr txBox="1"/>
          <p:nvPr/>
        </p:nvSpPr>
        <p:spPr>
          <a:xfrm>
            <a:off x="5010952" y="5487042"/>
            <a:ext cx="3699732" cy="43601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914400">
              <a:defRPr sz="2500" b="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 Black"/>
              </a:rPr>
              <a:t>Clarity of Personal Values</a:t>
            </a:r>
          </a:p>
        </p:txBody>
      </p:sp>
    </p:spTree>
    <p:extLst>
      <p:ext uri="{BB962C8B-B14F-4D97-AF65-F5344CB8AC3E}">
        <p14:creationId xmlns:p14="http://schemas.microsoft.com/office/powerpoint/2010/main" val="23044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/>
        </p:nvSpPr>
        <p:spPr>
          <a:xfrm>
            <a:off x="6095995" y="364694"/>
            <a:ext cx="6001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to Matter</a:t>
            </a:r>
          </a:p>
          <a:p>
            <a:pPr algn="ctr"/>
            <a:r>
              <a:rPr lang="en-CA" sz="2800" b="1" i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Three Steps: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/>
        </p:nvCxnSpPr>
        <p:spPr>
          <a:xfrm>
            <a:off x="7720220" y="18066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/>
        </p:nvSpPr>
        <p:spPr>
          <a:xfrm>
            <a:off x="6424404" y="2270944"/>
            <a:ext cx="53443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Your Values.</a:t>
            </a:r>
          </a:p>
          <a:p>
            <a:pPr marL="514350" indent="-514350">
              <a:buAutoNum type="arabicParenR"/>
            </a:pPr>
            <a:endParaRPr lang="en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AutoNum type="arabicParenR"/>
            </a:pP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Define Your Values.</a:t>
            </a:r>
          </a:p>
          <a:p>
            <a:pPr marL="514350" indent="-514350">
              <a:buAutoNum type="arabicParenR"/>
            </a:pPr>
            <a:endParaRPr lang="en-CA" sz="36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buAutoNum type="arabicParenR"/>
            </a:pP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Create opportunities to live your values each day.</a:t>
            </a:r>
          </a:p>
        </p:txBody>
      </p:sp>
    </p:spTree>
    <p:extLst>
      <p:ext uri="{BB962C8B-B14F-4D97-AF65-F5344CB8AC3E}">
        <p14:creationId xmlns:p14="http://schemas.microsoft.com/office/powerpoint/2010/main" val="3732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/>
        </p:nvSpPr>
        <p:spPr>
          <a:xfrm>
            <a:off x="682224" y="1943101"/>
            <a:ext cx="4820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600" b="1" dirty="0">
                <a:solidFill>
                  <a:srgbClr val="15333E"/>
                </a:solidFill>
              </a:rPr>
              <a:t>A social experiment.</a:t>
            </a:r>
          </a:p>
        </p:txBody>
      </p:sp>
    </p:spTree>
    <p:extLst>
      <p:ext uri="{BB962C8B-B14F-4D97-AF65-F5344CB8AC3E}">
        <p14:creationId xmlns:p14="http://schemas.microsoft.com/office/powerpoint/2010/main" val="29367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/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/>
        </p:nvSpPr>
        <p:spPr>
          <a:xfrm>
            <a:off x="745724" y="2743201"/>
            <a:ext cx="4820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15333E"/>
                </a:solidFill>
              </a:rPr>
              <a:t>A commitment to creating moments that cause people to feel as if they are better off for having interacted with you.</a:t>
            </a:r>
          </a:p>
        </p:txBody>
      </p:sp>
    </p:spTree>
    <p:extLst>
      <p:ext uri="{BB962C8B-B14F-4D97-AF65-F5344CB8AC3E}">
        <p14:creationId xmlns:p14="http://schemas.microsoft.com/office/powerpoint/2010/main" val="31819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7A2F3AE-6C5E-45F2-B1D9-173955F1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42" y="1"/>
            <a:ext cx="5960532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3BD8E-8952-49A6-BC27-722C3F1176ED}"/>
              </a:ext>
            </a:extLst>
          </p:cNvPr>
          <p:cNvSpPr txBox="1"/>
          <p:nvPr/>
        </p:nvSpPr>
        <p:spPr>
          <a:xfrm>
            <a:off x="6096000" y="3791635"/>
            <a:ext cx="600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Zeigarnik Effect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B78425-4456-465B-A055-472D3CD11494}"/>
              </a:ext>
            </a:extLst>
          </p:cNvPr>
          <p:cNvCxnSpPr/>
          <p:nvPr/>
        </p:nvCxnSpPr>
        <p:spPr>
          <a:xfrm>
            <a:off x="7740542" y="4876800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F17250-6FC8-42C4-A88E-55F60DC49A9E}"/>
              </a:ext>
            </a:extLst>
          </p:cNvPr>
          <p:cNvSpPr txBox="1"/>
          <p:nvPr/>
        </p:nvSpPr>
        <p:spPr>
          <a:xfrm>
            <a:off x="6096000" y="5179084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Question-Behaviour</a:t>
            </a:r>
          </a:p>
          <a:p>
            <a:pPr algn="ctr"/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</a:t>
            </a:r>
          </a:p>
        </p:txBody>
      </p:sp>
    </p:spTree>
    <p:extLst>
      <p:ext uri="{BB962C8B-B14F-4D97-AF65-F5344CB8AC3E}">
        <p14:creationId xmlns:p14="http://schemas.microsoft.com/office/powerpoint/2010/main" val="24509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/>
        </p:nvSpPr>
        <p:spPr>
          <a:xfrm>
            <a:off x="917635" y="1206342"/>
            <a:ext cx="4820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15333E"/>
                </a:solidFill>
              </a:rPr>
              <a:t>The power of the unanswered question…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8E892-AF68-4A5C-BF7D-D20F2CAAA211}"/>
              </a:ext>
            </a:extLst>
          </p:cNvPr>
          <p:cNvSpPr txBox="1"/>
          <p:nvPr/>
        </p:nvSpPr>
        <p:spPr>
          <a:xfrm>
            <a:off x="1403872" y="2000250"/>
            <a:ext cx="3848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0" dirty="0">
                <a:ln>
                  <a:solidFill>
                    <a:srgbClr val="15333E"/>
                  </a:solidFill>
                </a:ln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88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/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/>
        </p:nvSpPr>
        <p:spPr>
          <a:xfrm>
            <a:off x="745724" y="2743201"/>
            <a:ext cx="48205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15333E"/>
                </a:solidFill>
              </a:rPr>
              <a:t>A commitment to creating moments that cause people to feel as if they are better off for having interacted with you.</a:t>
            </a:r>
          </a:p>
        </p:txBody>
      </p:sp>
    </p:spTree>
    <p:extLst>
      <p:ext uri="{BB962C8B-B14F-4D97-AF65-F5344CB8AC3E}">
        <p14:creationId xmlns:p14="http://schemas.microsoft.com/office/powerpoint/2010/main" val="2460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915265" y="1720840"/>
            <a:ext cx="83614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your personal leadership philosophy?</a:t>
            </a:r>
          </a:p>
        </p:txBody>
      </p:sp>
    </p:spTree>
    <p:extLst>
      <p:ext uri="{BB962C8B-B14F-4D97-AF65-F5344CB8AC3E}">
        <p14:creationId xmlns:p14="http://schemas.microsoft.com/office/powerpoint/2010/main" val="33846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50243-8163-4E11-9209-D28781504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98CA4-CB90-44D2-8CA6-1BC6F4F4C4BD}"/>
              </a:ext>
            </a:extLst>
          </p:cNvPr>
          <p:cNvSpPr txBox="1"/>
          <p:nvPr/>
        </p:nvSpPr>
        <p:spPr>
          <a:xfrm>
            <a:off x="-150920" y="1367159"/>
            <a:ext cx="661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187CC-60F2-4C9A-ABDE-5056DACD2F2A}"/>
              </a:ext>
            </a:extLst>
          </p:cNvPr>
          <p:cNvSpPr txBox="1"/>
          <p:nvPr/>
        </p:nvSpPr>
        <p:spPr>
          <a:xfrm>
            <a:off x="745724" y="2743201"/>
            <a:ext cx="4820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15333E"/>
                </a:solidFill>
              </a:rPr>
              <a:t>What have I done today to recognize someone else’s leadership?</a:t>
            </a:r>
          </a:p>
        </p:txBody>
      </p:sp>
    </p:spTree>
    <p:extLst>
      <p:ext uri="{BB962C8B-B14F-4D97-AF65-F5344CB8AC3E}">
        <p14:creationId xmlns:p14="http://schemas.microsoft.com/office/powerpoint/2010/main" val="18873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805727" y="2351038"/>
            <a:ext cx="836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LEADERSHIP TEST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/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/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5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658830" y="491222"/>
            <a:ext cx="836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LEADERSHIP TEST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/>
        </p:nvCxnSpPr>
        <p:spPr>
          <a:xfrm>
            <a:off x="3272577" y="1147078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381AAD-16F6-4743-A950-ED85CF52236A}"/>
              </a:ext>
            </a:extLst>
          </p:cNvPr>
          <p:cNvSpPr txBox="1"/>
          <p:nvPr/>
        </p:nvSpPr>
        <p:spPr>
          <a:xfrm>
            <a:off x="2820139" y="1647825"/>
            <a:ext cx="6038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IMPACT</a:t>
            </a:r>
          </a:p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GROWTH</a:t>
            </a:r>
          </a:p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COURAGE</a:t>
            </a:r>
          </a:p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EMPOWERMENT</a:t>
            </a:r>
          </a:p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</a:t>
            </a:r>
          </a:p>
          <a:p>
            <a:pPr algn="ctr"/>
            <a:r>
              <a:rPr lang="en-CA" sz="4400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SELF-RESPECT</a:t>
            </a:r>
          </a:p>
        </p:txBody>
      </p:sp>
    </p:spTree>
    <p:extLst>
      <p:ext uri="{BB962C8B-B14F-4D97-AF65-F5344CB8AC3E}">
        <p14:creationId xmlns:p14="http://schemas.microsoft.com/office/powerpoint/2010/main" val="13168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23D4A-D4D3-4925-B69B-95E95AD1B47D}"/>
              </a:ext>
            </a:extLst>
          </p:cNvPr>
          <p:cNvSpPr txBox="1"/>
          <p:nvPr/>
        </p:nvSpPr>
        <p:spPr>
          <a:xfrm>
            <a:off x="6362700" y="133350"/>
            <a:ext cx="539115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</a:rPr>
              <a:t>IMPACT</a:t>
            </a:r>
          </a:p>
          <a:p>
            <a:pPr algn="ctr"/>
            <a:r>
              <a:rPr lang="en-CA" sz="2000" dirty="0"/>
              <a:t>What have I done today to recognize someone else’s leadership?</a:t>
            </a:r>
          </a:p>
          <a:p>
            <a:pPr algn="ctr"/>
            <a:br>
              <a:rPr lang="en-CA" sz="2000" dirty="0"/>
            </a:br>
            <a:r>
              <a:rPr lang="en-CA" sz="2000" b="1" dirty="0">
                <a:solidFill>
                  <a:srgbClr val="C00000"/>
                </a:solidFill>
              </a:rPr>
              <a:t>GROWTH</a:t>
            </a:r>
          </a:p>
          <a:p>
            <a:pPr algn="ctr"/>
            <a:r>
              <a:rPr lang="en-CA" sz="2000" dirty="0"/>
              <a:t>What did I do today to make it more likely someone would learn something?</a:t>
            </a:r>
          </a:p>
          <a:p>
            <a:pPr algn="ctr"/>
            <a:br>
              <a:rPr lang="en-CA" sz="2000" dirty="0"/>
            </a:br>
            <a:r>
              <a:rPr lang="en-CA" sz="2000" b="1" dirty="0">
                <a:solidFill>
                  <a:srgbClr val="C00000"/>
                </a:solidFill>
              </a:rPr>
              <a:t>COURAGE</a:t>
            </a:r>
          </a:p>
          <a:p>
            <a:pPr algn="ctr"/>
            <a:r>
              <a:rPr lang="en-CA" sz="2000" dirty="0"/>
              <a:t>What did I try today that might not work, but I tried it anyway?</a:t>
            </a:r>
          </a:p>
          <a:p>
            <a:pPr algn="ctr"/>
            <a:endParaRPr lang="en-CA" sz="2000" dirty="0"/>
          </a:p>
          <a:p>
            <a:pPr algn="ctr"/>
            <a:r>
              <a:rPr lang="en-CA" sz="2000" b="1" dirty="0">
                <a:solidFill>
                  <a:srgbClr val="C00000"/>
                </a:solidFill>
              </a:rPr>
              <a:t>EMPOWERMENT</a:t>
            </a:r>
          </a:p>
          <a:p>
            <a:pPr algn="ctr"/>
            <a:r>
              <a:rPr lang="en-CA" sz="2000" dirty="0"/>
              <a:t>What did I do today to move someone else closer to a goal?</a:t>
            </a:r>
          </a:p>
          <a:p>
            <a:pPr algn="ctr"/>
            <a:endParaRPr lang="en-CA" sz="2000" dirty="0"/>
          </a:p>
          <a:p>
            <a:pPr algn="ctr"/>
            <a:r>
              <a:rPr lang="en-CA" sz="2000" b="1" dirty="0">
                <a:solidFill>
                  <a:srgbClr val="C00000"/>
                </a:solidFill>
              </a:rPr>
              <a:t>CLASS</a:t>
            </a:r>
          </a:p>
          <a:p>
            <a:pPr algn="ctr"/>
            <a:r>
              <a:rPr lang="en-CA" sz="2000" dirty="0"/>
              <a:t>When did I “elevate instead of escalate” today?</a:t>
            </a:r>
          </a:p>
          <a:p>
            <a:pPr algn="ctr"/>
            <a:endParaRPr lang="en-CA" sz="2000" dirty="0"/>
          </a:p>
          <a:p>
            <a:pPr algn="ctr"/>
            <a:r>
              <a:rPr lang="en-CA" sz="2000" b="1" dirty="0">
                <a:solidFill>
                  <a:srgbClr val="C00000"/>
                </a:solidFill>
              </a:rPr>
              <a:t>SELF-RESPECT</a:t>
            </a:r>
          </a:p>
          <a:p>
            <a:pPr algn="ctr"/>
            <a:r>
              <a:rPr lang="en-CA" sz="2000" dirty="0"/>
              <a:t>What did I do today to be good to myself?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37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805727" y="1843950"/>
            <a:ext cx="8361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2160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/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/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805727" y="1843950"/>
            <a:ext cx="8361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1095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4E963-20F3-44BA-B81A-4F49BBB4E4EB}"/>
              </a:ext>
            </a:extLst>
          </p:cNvPr>
          <p:cNvCxnSpPr>
            <a:cxnSpLocks/>
          </p:cNvCxnSpPr>
          <p:nvPr/>
        </p:nvCxnSpPr>
        <p:spPr>
          <a:xfrm>
            <a:off x="3419475" y="20764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544C62-D5B9-4D87-846A-ABC97D78CDD5}"/>
              </a:ext>
            </a:extLst>
          </p:cNvPr>
          <p:cNvCxnSpPr>
            <a:cxnSpLocks/>
          </p:cNvCxnSpPr>
          <p:nvPr/>
        </p:nvCxnSpPr>
        <p:spPr>
          <a:xfrm>
            <a:off x="3419475" y="4933950"/>
            <a:ext cx="5133975" cy="0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3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FFB6B219-36FD-4A30-BD4A-35DA1643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A29D40B9-8CED-0548-232F-492422569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7" y="212832"/>
            <a:ext cx="4887754" cy="6530612"/>
          </a:xfrm>
          <a:prstGeom prst="rect">
            <a:avLst/>
          </a:prstGeom>
          <a:effectLst>
            <a:glow rad="152400">
              <a:schemeClr val="tx1">
                <a:alpha val="6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49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C25048-C425-45BD-92CA-DE2C80475767}"/>
              </a:ext>
            </a:extLst>
          </p:cNvPr>
          <p:cNvSpPr/>
          <p:nvPr/>
        </p:nvSpPr>
        <p:spPr>
          <a:xfrm>
            <a:off x="85724" y="0"/>
            <a:ext cx="5939609" cy="6858000"/>
          </a:xfrm>
          <a:prstGeom prst="rect">
            <a:avLst/>
          </a:prstGeom>
          <a:solidFill>
            <a:srgbClr val="1533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A picture containing text, sign, outdoor, old&#10;&#10;Description automatically generated">
            <a:extLst>
              <a:ext uri="{FF2B5EF4-FFF2-40B4-BE49-F238E27FC236}">
                <a16:creationId xmlns:a16="http://schemas.microsoft.com/office/drawing/2014/main" id="{A65F369A-CE83-498E-9E2B-3E375C2BA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5" y="0"/>
            <a:ext cx="5143500" cy="6858000"/>
          </a:xfrm>
          <a:prstGeom prst="rect">
            <a:avLst/>
          </a:prstGeom>
        </p:spPr>
      </p:pic>
      <p:pic>
        <p:nvPicPr>
          <p:cNvPr id="9" name="Picture 8" descr="A person drinking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E6F2F928-116D-4BC1-A5FD-BD3E77940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7903B-445E-4341-A69E-D9A173A36822}"/>
              </a:ext>
            </a:extLst>
          </p:cNvPr>
          <p:cNvSpPr txBox="1"/>
          <p:nvPr/>
        </p:nvSpPr>
        <p:spPr>
          <a:xfrm>
            <a:off x="7010401" y="1543735"/>
            <a:ext cx="4229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DAY ONE </a:t>
            </a: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the day you identify the </a:t>
            </a:r>
            <a:r>
              <a:rPr lang="en-CA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non-negotiable</a:t>
            </a: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behaviours that are going to be a part of </a:t>
            </a:r>
            <a:r>
              <a:rPr lang="en-CA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every day</a:t>
            </a:r>
            <a:r>
              <a:rPr lang="en-CA" sz="36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 rest of your life.</a:t>
            </a:r>
          </a:p>
        </p:txBody>
      </p:sp>
    </p:spTree>
    <p:extLst>
      <p:ext uri="{BB962C8B-B14F-4D97-AF65-F5344CB8AC3E}">
        <p14:creationId xmlns:p14="http://schemas.microsoft.com/office/powerpoint/2010/main" val="37978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/>
        </p:nvSpPr>
        <p:spPr>
          <a:xfrm>
            <a:off x="6096000" y="567744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a personal leadership philosophy?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/>
        </p:nvCxnSpPr>
        <p:spPr>
          <a:xfrm>
            <a:off x="7720224" y="2249010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/>
        </p:nvSpPr>
        <p:spPr>
          <a:xfrm>
            <a:off x="6365289" y="2793636"/>
            <a:ext cx="54686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set of beliefs and principles you use to evaluate information and respond to people and situations.</a:t>
            </a:r>
          </a:p>
        </p:txBody>
      </p:sp>
    </p:spTree>
    <p:extLst>
      <p:ext uri="{BB962C8B-B14F-4D97-AF65-F5344CB8AC3E}">
        <p14:creationId xmlns:p14="http://schemas.microsoft.com/office/powerpoint/2010/main" val="19724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7903B-445E-4341-A69E-D9A173A36822}"/>
              </a:ext>
            </a:extLst>
          </p:cNvPr>
          <p:cNvSpPr txBox="1"/>
          <p:nvPr/>
        </p:nvSpPr>
        <p:spPr>
          <a:xfrm>
            <a:off x="7029451" y="1690062"/>
            <a:ext cx="4229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Ordinary acts done with extraordinary consistency change worlds.</a:t>
            </a:r>
            <a:endParaRPr lang="en-CA" sz="4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C4AB5-4B0A-4643-99A0-8042E0B5A721}"/>
              </a:ext>
            </a:extLst>
          </p:cNvPr>
          <p:cNvCxnSpPr/>
          <p:nvPr/>
        </p:nvCxnSpPr>
        <p:spPr>
          <a:xfrm>
            <a:off x="7701172" y="1358930"/>
            <a:ext cx="2752725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F38BE8-E863-417E-910F-5955A1F922ED}"/>
              </a:ext>
            </a:extLst>
          </p:cNvPr>
          <p:cNvCxnSpPr/>
          <p:nvPr/>
        </p:nvCxnSpPr>
        <p:spPr>
          <a:xfrm>
            <a:off x="7767847" y="5578505"/>
            <a:ext cx="2752725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915265" y="2136338"/>
            <a:ext cx="8361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</a:t>
            </a:r>
            <a:r>
              <a:rPr lang="en-CA" sz="5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DAY ONE </a:t>
            </a:r>
            <a:r>
              <a:rPr lang="en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lang="en-CA" sz="5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72000 </a:t>
            </a:r>
          </a:p>
          <a:p>
            <a:pPr algn="ctr"/>
            <a:r>
              <a:rPr lang="en-CA" sz="5400" b="1" dirty="0">
                <a:solidFill>
                  <a:srgbClr val="15333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a copy of these slides and other resources.</a:t>
            </a:r>
          </a:p>
        </p:txBody>
      </p:sp>
    </p:spTree>
    <p:extLst>
      <p:ext uri="{BB962C8B-B14F-4D97-AF65-F5344CB8AC3E}">
        <p14:creationId xmlns:p14="http://schemas.microsoft.com/office/powerpoint/2010/main" val="27589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C778AB-14F5-43D4-94E2-E5BBAF88228C}"/>
              </a:ext>
            </a:extLst>
          </p:cNvPr>
          <p:cNvSpPr/>
          <p:nvPr/>
        </p:nvSpPr>
        <p:spPr>
          <a:xfrm>
            <a:off x="0" y="0"/>
            <a:ext cx="1220488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23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FFC41802-AD8D-4F71-BC4F-BEE9FD07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19" y="-2460931"/>
            <a:ext cx="5340663" cy="9333197"/>
          </a:xfrm>
          <a:prstGeom prst="rect">
            <a:avLst/>
          </a:prstGeom>
        </p:spPr>
      </p:pic>
      <p:sp>
        <p:nvSpPr>
          <p:cNvPr id="6" name="drew@drewdudley.com">
            <a:extLst>
              <a:ext uri="{FF2B5EF4-FFF2-40B4-BE49-F238E27FC236}">
                <a16:creationId xmlns:a16="http://schemas.microsoft.com/office/drawing/2014/main" id="{9DBB2F76-5830-482C-991A-6858522B3917}"/>
              </a:ext>
            </a:extLst>
          </p:cNvPr>
          <p:cNvSpPr txBox="1"/>
          <p:nvPr/>
        </p:nvSpPr>
        <p:spPr>
          <a:xfrm>
            <a:off x="8536410" y="1108330"/>
            <a:ext cx="3326873" cy="4052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914400">
              <a:defRPr sz="23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b="1" dirty="0">
                <a:solidFill>
                  <a:srgbClr val="15333E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drew@drewdudley.com</a:t>
            </a:r>
          </a:p>
        </p:txBody>
      </p:sp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B891AC2A-76D2-4410-AE78-F84E6739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61" t="14630" r="13832" b="12876"/>
          <a:stretch>
            <a:fillRect/>
          </a:stretch>
        </p:blipFill>
        <p:spPr>
          <a:xfrm>
            <a:off x="7558274" y="969196"/>
            <a:ext cx="704374" cy="683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3" y="0"/>
                </a:moveTo>
                <a:cubicBezTo>
                  <a:pt x="7315" y="0"/>
                  <a:pt x="4802" y="1003"/>
                  <a:pt x="2881" y="3013"/>
                </a:cubicBezTo>
                <a:cubicBezTo>
                  <a:pt x="-961" y="7035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5"/>
                  <a:pt x="16797" y="3013"/>
                </a:cubicBezTo>
                <a:cubicBezTo>
                  <a:pt x="14876" y="1003"/>
                  <a:pt x="12351" y="0"/>
                  <a:pt x="9833" y="0"/>
                </a:cubicBezTo>
                <a:close/>
              </a:path>
            </a:pathLst>
          </a:custGeom>
          <a:ln w="3175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6EA1924E-6C42-4533-9D4C-03A0D2443566}"/>
              </a:ext>
            </a:extLst>
          </p:cNvPr>
          <p:cNvGrpSpPr/>
          <p:nvPr/>
        </p:nvGrpSpPr>
        <p:grpSpPr>
          <a:xfrm>
            <a:off x="7558293" y="2680508"/>
            <a:ext cx="3305691" cy="683536"/>
            <a:chOff x="0" y="0"/>
            <a:chExt cx="3305689" cy="683535"/>
          </a:xfrm>
        </p:grpSpPr>
        <p:sp>
          <p:nvSpPr>
            <p:cNvPr id="9" name="drewdudley.com">
              <a:extLst>
                <a:ext uri="{FF2B5EF4-FFF2-40B4-BE49-F238E27FC236}">
                  <a16:creationId xmlns:a16="http://schemas.microsoft.com/office/drawing/2014/main" id="{677CF7EC-ED4D-4A65-B78B-4B29ECA3B390}"/>
                </a:ext>
              </a:extLst>
            </p:cNvPr>
            <p:cNvSpPr txBox="1"/>
            <p:nvPr/>
          </p:nvSpPr>
          <p:spPr>
            <a:xfrm>
              <a:off x="953444" y="138052"/>
              <a:ext cx="2352245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 err="1">
                  <a:solidFill>
                    <a:srgbClr val="15333E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drewdudley.com</a:t>
              </a:r>
              <a:endParaRPr b="1" dirty="0">
                <a:solidFill>
                  <a:srgbClr val="15333E"/>
                </a:solidFill>
                <a:latin typeface="DIN 2014" panose="020B0504020202020204" pitchFamily="34" charset="77"/>
                <a:ea typeface="DIN 2014" panose="020B0504020202020204" pitchFamily="34" charset="77"/>
              </a:endParaRPr>
            </a:p>
          </p:txBody>
        </p: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D4C5AD40-DAF7-4D55-9BE7-08146C9A0B8E}"/>
                </a:ext>
              </a:extLst>
            </p:cNvPr>
            <p:cNvGrpSpPr/>
            <p:nvPr/>
          </p:nvGrpSpPr>
          <p:grpSpPr>
            <a:xfrm>
              <a:off x="0" y="0"/>
              <a:ext cx="704336" cy="683535"/>
              <a:chOff x="0" y="0"/>
              <a:chExt cx="704335" cy="683534"/>
            </a:xfrm>
          </p:grpSpPr>
          <p:sp>
            <p:nvSpPr>
              <p:cNvPr id="11" name="Oval">
                <a:extLst>
                  <a:ext uri="{FF2B5EF4-FFF2-40B4-BE49-F238E27FC236}">
                    <a16:creationId xmlns:a16="http://schemas.microsoft.com/office/drawing/2014/main" id="{4A8D1659-74F0-4BA6-8990-585F36F62A76}"/>
                  </a:ext>
                </a:extLst>
              </p:cNvPr>
              <p:cNvSpPr/>
              <p:nvPr/>
            </p:nvSpPr>
            <p:spPr>
              <a:xfrm>
                <a:off x="0" y="0"/>
                <a:ext cx="704336" cy="683535"/>
              </a:xfrm>
              <a:prstGeom prst="ellipse">
                <a:avLst/>
              </a:prstGeom>
              <a:solidFill>
                <a:srgbClr val="F0F0F0"/>
              </a:solidFill>
              <a:ln w="3175" cap="flat">
                <a:noFill/>
                <a:miter lim="400000"/>
              </a:ln>
              <a:effectLst>
                <a:outerShdw blurRad="38100" dist="25400" dir="5400000" rotWithShape="0">
                  <a:srgbClr val="000000"/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solidFill>
                    <a:srgbClr val="15333E"/>
                  </a:solidFill>
                </a:endParaRPr>
              </a:p>
            </p:txBody>
          </p:sp>
          <p:pic>
            <p:nvPicPr>
              <p:cNvPr id="12" name="pasted-image.tiff" descr="pasted-image.tiff">
                <a:extLst>
                  <a:ext uri="{FF2B5EF4-FFF2-40B4-BE49-F238E27FC236}">
                    <a16:creationId xmlns:a16="http://schemas.microsoft.com/office/drawing/2014/main" id="{30C7F21B-D528-436A-AEA5-B97CB2FAA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17" y="126232"/>
                <a:ext cx="444501" cy="44450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9BB5C5-DE57-4838-ABA1-02BA80FC56CF}"/>
              </a:ext>
            </a:extLst>
          </p:cNvPr>
          <p:cNvGrpSpPr/>
          <p:nvPr/>
        </p:nvGrpSpPr>
        <p:grpSpPr>
          <a:xfrm>
            <a:off x="7570993" y="3535068"/>
            <a:ext cx="3109195" cy="683537"/>
            <a:chOff x="0" y="0"/>
            <a:chExt cx="3109194" cy="683535"/>
          </a:xfrm>
        </p:grpSpPr>
        <p:sp>
          <p:nvSpPr>
            <p:cNvPr id="14" name="1.855.685.3253">
              <a:extLst>
                <a:ext uri="{FF2B5EF4-FFF2-40B4-BE49-F238E27FC236}">
                  <a16:creationId xmlns:a16="http://schemas.microsoft.com/office/drawing/2014/main" id="{441E2F85-3A3E-4C01-9B32-5D5E3551BA8E}"/>
                </a:ext>
              </a:extLst>
            </p:cNvPr>
            <p:cNvSpPr txBox="1"/>
            <p:nvPr/>
          </p:nvSpPr>
          <p:spPr>
            <a:xfrm>
              <a:off x="1014070" y="139148"/>
              <a:ext cx="2095124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>
                  <a:solidFill>
                    <a:srgbClr val="15333E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1.855.685.3253</a:t>
              </a:r>
            </a:p>
          </p:txBody>
        </p:sp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F3B22EB2-3C23-4D2F-9226-9C0EF32785A9}"/>
                </a:ext>
              </a:extLst>
            </p:cNvPr>
            <p:cNvGrpSpPr/>
            <p:nvPr/>
          </p:nvGrpSpPr>
          <p:grpSpPr>
            <a:xfrm>
              <a:off x="0" y="0"/>
              <a:ext cx="704336" cy="683535"/>
              <a:chOff x="0" y="0"/>
              <a:chExt cx="704335" cy="683534"/>
            </a:xfrm>
          </p:grpSpPr>
          <p:sp>
            <p:nvSpPr>
              <p:cNvPr id="16" name="Group">
                <a:extLst>
                  <a:ext uri="{FF2B5EF4-FFF2-40B4-BE49-F238E27FC236}">
                    <a16:creationId xmlns:a16="http://schemas.microsoft.com/office/drawing/2014/main" id="{AFAD85D2-91BA-44EF-956C-D9DDA52E02FF}"/>
                  </a:ext>
                </a:extLst>
              </p:cNvPr>
              <p:cNvSpPr/>
              <p:nvPr/>
            </p:nvSpPr>
            <p:spPr>
              <a:xfrm>
                <a:off x="0" y="0"/>
                <a:ext cx="704336" cy="683535"/>
              </a:xfrm>
              <a:prstGeom prst="ellipse">
                <a:avLst/>
              </a:prstGeom>
              <a:solidFill>
                <a:srgbClr val="F0F0F0"/>
              </a:solidFill>
              <a:ln w="3175" cap="flat">
                <a:noFill/>
                <a:miter lim="400000"/>
              </a:ln>
              <a:effectLst>
                <a:outerShdw blurRad="38100" dist="25400" dir="5400000" rotWithShape="0">
                  <a:srgbClr val="000000"/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solidFill>
                    <a:srgbClr val="15333E"/>
                  </a:solidFill>
                </a:endParaRPr>
              </a:p>
            </p:txBody>
          </p:sp>
          <p:pic>
            <p:nvPicPr>
              <p:cNvPr id="17" name="pasted-image.tiff" descr="pasted-image.tiff">
                <a:extLst>
                  <a:ext uri="{FF2B5EF4-FFF2-40B4-BE49-F238E27FC236}">
                    <a16:creationId xmlns:a16="http://schemas.microsoft.com/office/drawing/2014/main" id="{FEDFEC04-BD6B-4FF6-93BB-CDB7DD6E6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101" y="132550"/>
                <a:ext cx="326133" cy="41843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770EEBB-CD3F-4C7C-8B1C-2B3692B65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" y="0"/>
            <a:ext cx="6858000" cy="685800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13EB89B-C490-0650-D8A9-83A36B47F887}"/>
              </a:ext>
            </a:extLst>
          </p:cNvPr>
          <p:cNvGrpSpPr/>
          <p:nvPr/>
        </p:nvGrpSpPr>
        <p:grpSpPr>
          <a:xfrm>
            <a:off x="7558274" y="1829439"/>
            <a:ext cx="2930231" cy="683536"/>
            <a:chOff x="-1077060" y="-1"/>
            <a:chExt cx="2930230" cy="683535"/>
          </a:xfrm>
        </p:grpSpPr>
        <p:pic>
          <p:nvPicPr>
            <p:cNvPr id="3" name="pasted-image.tiff" descr="pasted-image.tiff">
              <a:extLst>
                <a:ext uri="{FF2B5EF4-FFF2-40B4-BE49-F238E27FC236}">
                  <a16:creationId xmlns:a16="http://schemas.microsoft.com/office/drawing/2014/main" id="{3D867F24-5AC3-49B7-15C3-3B14A89C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486" t="7341" r="7624" b="7364"/>
            <a:stretch>
              <a:fillRect/>
            </a:stretch>
          </p:blipFill>
          <p:spPr>
            <a:xfrm>
              <a:off x="-1077060" y="-1"/>
              <a:ext cx="704336" cy="68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34" y="0"/>
                  </a:moveTo>
                  <a:cubicBezTo>
                    <a:pt x="7317" y="0"/>
                    <a:pt x="4803" y="1002"/>
                    <a:pt x="2882" y="3013"/>
                  </a:cubicBezTo>
                  <a:cubicBezTo>
                    <a:pt x="-960" y="7036"/>
                    <a:pt x="-960" y="13555"/>
                    <a:pt x="2882" y="17578"/>
                  </a:cubicBezTo>
                  <a:cubicBezTo>
                    <a:pt x="6724" y="21600"/>
                    <a:pt x="12956" y="21600"/>
                    <a:pt x="16798" y="17578"/>
                  </a:cubicBezTo>
                  <a:cubicBezTo>
                    <a:pt x="20640" y="13555"/>
                    <a:pt x="20640" y="7036"/>
                    <a:pt x="16798" y="3013"/>
                  </a:cubicBezTo>
                  <a:cubicBezTo>
                    <a:pt x="14877" y="1002"/>
                    <a:pt x="12352" y="0"/>
                    <a:pt x="9834" y="0"/>
                  </a:cubicBezTo>
                  <a:close/>
                </a:path>
              </a:pathLst>
            </a:custGeom>
            <a:ln w="3175" cap="flat">
              <a:noFill/>
              <a:miter lim="400000"/>
            </a:ln>
            <a:effectLst>
              <a:outerShdw blurRad="38100" dist="25400" dir="5400000" rotWithShape="0">
                <a:srgbClr val="000000"/>
              </a:outerShdw>
            </a:effectLst>
          </p:spPr>
        </p:pic>
        <p:sp>
          <p:nvSpPr>
            <p:cNvPr id="5" name="@DayOneDrew">
              <a:extLst>
                <a:ext uri="{FF2B5EF4-FFF2-40B4-BE49-F238E27FC236}">
                  <a16:creationId xmlns:a16="http://schemas.microsoft.com/office/drawing/2014/main" id="{90379720-83C1-62C4-C4E6-9F157131578F}"/>
                </a:ext>
              </a:extLst>
            </p:cNvPr>
            <p:cNvSpPr txBox="1"/>
            <p:nvPr/>
          </p:nvSpPr>
          <p:spPr>
            <a:xfrm>
              <a:off x="-89220" y="137224"/>
              <a:ext cx="1942390" cy="40523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 defTabSz="914400">
                <a:defRPr sz="2300" b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b="1" dirty="0">
                  <a:solidFill>
                    <a:schemeClr val="tx1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@</a:t>
              </a:r>
              <a:r>
                <a:rPr b="1" dirty="0" err="1">
                  <a:solidFill>
                    <a:schemeClr val="tx1"/>
                  </a:solidFill>
                  <a:latin typeface="DIN 2014" panose="020B0504020202020204" pitchFamily="34" charset="77"/>
                  <a:ea typeface="DIN 2014" panose="020B0504020202020204" pitchFamily="34" charset="77"/>
                </a:rPr>
                <a:t>DayOneDrew</a:t>
              </a:r>
              <a:endParaRPr b="1" dirty="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FEA6AF5-4BCD-901F-D140-500A31D0C6F8}"/>
              </a:ext>
            </a:extLst>
          </p:cNvPr>
          <p:cNvSpPr/>
          <p:nvPr/>
        </p:nvSpPr>
        <p:spPr>
          <a:xfrm>
            <a:off x="9480927" y="2523696"/>
            <a:ext cx="456431" cy="394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4" descr="A black and white square logo&#10;&#10;Description automatically generated">
            <a:extLst>
              <a:ext uri="{FF2B5EF4-FFF2-40B4-BE49-F238E27FC236}">
                <a16:creationId xmlns:a16="http://schemas.microsoft.com/office/drawing/2014/main" id="{35DC7EC4-C49C-B091-91CF-91D1E057C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210" y="1945186"/>
            <a:ext cx="476833" cy="4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15F78-5A73-4ED5-9317-3648327572BF}"/>
              </a:ext>
            </a:extLst>
          </p:cNvPr>
          <p:cNvSpPr/>
          <p:nvPr/>
        </p:nvSpPr>
        <p:spPr>
          <a:xfrm>
            <a:off x="1012054" y="967666"/>
            <a:ext cx="4169546" cy="4785064"/>
          </a:xfrm>
          <a:prstGeom prst="rect">
            <a:avLst/>
          </a:prstGeom>
          <a:solidFill>
            <a:srgbClr val="15333E">
              <a:alpha val="9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D6F57-179A-4B37-B926-BBE8957F3EBF}"/>
              </a:ext>
            </a:extLst>
          </p:cNvPr>
          <p:cNvSpPr txBox="1"/>
          <p:nvPr/>
        </p:nvSpPr>
        <p:spPr>
          <a:xfrm>
            <a:off x="1396753" y="1652038"/>
            <a:ext cx="3400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Individuals who can clearly articulate their personal leadership philosophy…</a:t>
            </a:r>
            <a:endParaRPr lang="en-CA" sz="3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Score 110% higher on overall leadership effectiveness">
            <a:extLst>
              <a:ext uri="{FF2B5EF4-FFF2-40B4-BE49-F238E27FC236}">
                <a16:creationId xmlns:a16="http://schemas.microsoft.com/office/drawing/2014/main" id="{791CF544-61B4-4674-A200-30937F35B659}"/>
              </a:ext>
            </a:extLst>
          </p:cNvPr>
          <p:cNvSpPr/>
          <p:nvPr/>
        </p:nvSpPr>
        <p:spPr>
          <a:xfrm>
            <a:off x="7097337" y="902585"/>
            <a:ext cx="5251503" cy="1261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" y="591"/>
                </a:moveTo>
                <a:lnTo>
                  <a:pt x="21600" y="0"/>
                </a:lnTo>
                <a:lnTo>
                  <a:pt x="21575" y="21009"/>
                </a:lnTo>
                <a:lnTo>
                  <a:pt x="0" y="21600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l" defTabSz="914400"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Score 110% higher on overall leadership effectiveness</a:t>
            </a:r>
            <a:r>
              <a:rPr sz="1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imes"/>
              </a:rPr>
              <a:t> </a:t>
            </a:r>
          </a:p>
        </p:txBody>
      </p:sp>
      <p:sp>
        <p:nvSpPr>
          <p:cNvPr id="9" name="Dingbat Check">
            <a:extLst>
              <a:ext uri="{FF2B5EF4-FFF2-40B4-BE49-F238E27FC236}">
                <a16:creationId xmlns:a16="http://schemas.microsoft.com/office/drawing/2014/main" id="{3342ABA4-70A4-4356-B4B4-9C1AD625F486}"/>
              </a:ext>
            </a:extLst>
          </p:cNvPr>
          <p:cNvSpPr/>
          <p:nvPr/>
        </p:nvSpPr>
        <p:spPr>
          <a:xfrm>
            <a:off x="6501473" y="1295044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Dingbat Check">
            <a:extLst>
              <a:ext uri="{FF2B5EF4-FFF2-40B4-BE49-F238E27FC236}">
                <a16:creationId xmlns:a16="http://schemas.microsoft.com/office/drawing/2014/main" id="{D61AD3A1-C2A5-434F-A7F5-87710C535EF7}"/>
              </a:ext>
            </a:extLst>
          </p:cNvPr>
          <p:cNvSpPr/>
          <p:nvPr/>
        </p:nvSpPr>
        <p:spPr>
          <a:xfrm>
            <a:off x="6541229" y="2217396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Are rated 140% more effective as leaders by those they lead">
            <a:extLst>
              <a:ext uri="{FF2B5EF4-FFF2-40B4-BE49-F238E27FC236}">
                <a16:creationId xmlns:a16="http://schemas.microsoft.com/office/drawing/2014/main" id="{5505DA86-0B83-4F57-AB8B-66F47B46E098}"/>
              </a:ext>
            </a:extLst>
          </p:cNvPr>
          <p:cNvSpPr txBox="1"/>
          <p:nvPr/>
        </p:nvSpPr>
        <p:spPr>
          <a:xfrm>
            <a:off x="7155035" y="1951906"/>
            <a:ext cx="4715095" cy="1076250"/>
          </a:xfrm>
          <a:prstGeom prst="rect">
            <a:avLst/>
          </a:prstGeom>
          <a:ln w="3175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l" defTabSz="914400">
              <a:defRPr sz="2000" b="0" spc="-3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rated 140% more effective as leaders by those they lead</a:t>
            </a:r>
          </a:p>
        </p:txBody>
      </p:sp>
      <p:sp>
        <p:nvSpPr>
          <p:cNvPr id="14" name="Dingbat Check">
            <a:extLst>
              <a:ext uri="{FF2B5EF4-FFF2-40B4-BE49-F238E27FC236}">
                <a16:creationId xmlns:a16="http://schemas.microsoft.com/office/drawing/2014/main" id="{1607B877-3260-407D-BE0D-A4864F9C5738}"/>
              </a:ext>
            </a:extLst>
          </p:cNvPr>
          <p:cNvSpPr/>
          <p:nvPr/>
        </p:nvSpPr>
        <p:spPr>
          <a:xfrm>
            <a:off x="6541229" y="3171552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5" name="Have teams that report higher levels of:…">
            <a:extLst>
              <a:ext uri="{FF2B5EF4-FFF2-40B4-BE49-F238E27FC236}">
                <a16:creationId xmlns:a16="http://schemas.microsoft.com/office/drawing/2014/main" id="{C7DF5C64-171B-4865-A97F-D1E878E63F94}"/>
              </a:ext>
            </a:extLst>
          </p:cNvPr>
          <p:cNvSpPr/>
          <p:nvPr/>
        </p:nvSpPr>
        <p:spPr>
          <a:xfrm>
            <a:off x="7153378" y="3391272"/>
            <a:ext cx="4956082" cy="131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537" y="1366"/>
                </a:lnTo>
                <a:lnTo>
                  <a:pt x="21600" y="21600"/>
                </a:lnTo>
                <a:lnTo>
                  <a:pt x="63" y="20234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/>
          <a:lstStyle/>
          <a:p>
            <a:pPr algn="l" defTabSz="914400">
              <a:lnSpc>
                <a:spcPct val="90000"/>
              </a:lnSpc>
              <a:defRPr sz="2000" b="0" spc="-3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teams that report higher levels of:</a:t>
            </a:r>
            <a:endParaRPr lang="en-CA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Spirit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Organizational Pride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CA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Commitment to </a:t>
            </a:r>
            <a:r>
              <a:rPr lang="en-US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Willingness to work hard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1600" b="0" spc="-2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lang="en-US" b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Trust</a:t>
            </a:r>
          </a:p>
        </p:txBody>
      </p:sp>
      <p:sp>
        <p:nvSpPr>
          <p:cNvPr id="17" name="Dingbat Check">
            <a:extLst>
              <a:ext uri="{FF2B5EF4-FFF2-40B4-BE49-F238E27FC236}">
                <a16:creationId xmlns:a16="http://schemas.microsoft.com/office/drawing/2014/main" id="{F13F1AF9-9B91-45FE-951C-5C7F29E000B7}"/>
              </a:ext>
            </a:extLst>
          </p:cNvPr>
          <p:cNvSpPr/>
          <p:nvPr/>
        </p:nvSpPr>
        <p:spPr>
          <a:xfrm>
            <a:off x="6546381" y="5092440"/>
            <a:ext cx="395255" cy="36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D1B233"/>
          </a:solidFill>
          <a:ln w="3175">
            <a:noFill/>
            <a:miter lim="400000"/>
          </a:ln>
          <a:effectLst/>
        </p:spPr>
        <p:txBody>
          <a:bodyPr lIns="0" tIns="0" rIns="0" bIns="0" anchor="ctr"/>
          <a:lstStyle/>
          <a:p>
            <a:pPr>
              <a:defRPr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8" name="Score 135% higher on measures of trust">
            <a:extLst>
              <a:ext uri="{FF2B5EF4-FFF2-40B4-BE49-F238E27FC236}">
                <a16:creationId xmlns:a16="http://schemas.microsoft.com/office/drawing/2014/main" id="{2A9D3AF9-E3B1-41BD-A5DE-9FCEFAB164F5}"/>
              </a:ext>
            </a:extLst>
          </p:cNvPr>
          <p:cNvSpPr/>
          <p:nvPr/>
        </p:nvSpPr>
        <p:spPr>
          <a:xfrm>
            <a:off x="7153378" y="4706079"/>
            <a:ext cx="4801469" cy="122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498" y="2079"/>
                </a:lnTo>
                <a:lnTo>
                  <a:pt x="21600" y="21600"/>
                </a:lnTo>
                <a:lnTo>
                  <a:pt x="102" y="19521"/>
                </a:lnTo>
                <a:lnTo>
                  <a:pt x="0" y="0"/>
                </a:lnTo>
                <a:close/>
              </a:path>
            </a:pathLst>
          </a:custGeom>
          <a:ln w="3175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 anchor="ctr"/>
          <a:lstStyle/>
          <a:p>
            <a:pPr algn="l" defTabSz="914400">
              <a:defRPr sz="2000" b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rPr sz="933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Times New Roman"/>
              </a:rPr>
              <a:t> </a:t>
            </a:r>
            <a:r>
              <a:rPr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Score 135% higher on measures of trust</a:t>
            </a:r>
          </a:p>
        </p:txBody>
      </p:sp>
      <p:sp>
        <p:nvSpPr>
          <p:cNvPr id="19" name="(Kouzes &amp; Posner, 2012)">
            <a:extLst>
              <a:ext uri="{FF2B5EF4-FFF2-40B4-BE49-F238E27FC236}">
                <a16:creationId xmlns:a16="http://schemas.microsoft.com/office/drawing/2014/main" id="{3D116E86-7824-41C8-94E4-2BE21AF838A8}"/>
              </a:ext>
            </a:extLst>
          </p:cNvPr>
          <p:cNvSpPr txBox="1"/>
          <p:nvPr/>
        </p:nvSpPr>
        <p:spPr>
          <a:xfrm>
            <a:off x="10175574" y="6440869"/>
            <a:ext cx="2043648" cy="235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300"/>
              </a:spcBef>
              <a:defRPr b="0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(Kouzes &amp; Posner, 2012)</a:t>
            </a:r>
          </a:p>
        </p:txBody>
      </p:sp>
    </p:spTree>
    <p:extLst>
      <p:ext uri="{BB962C8B-B14F-4D97-AF65-F5344CB8AC3E}">
        <p14:creationId xmlns:p14="http://schemas.microsoft.com/office/powerpoint/2010/main" val="8891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54DAD-11E5-4068-8A48-655C36281A93}"/>
              </a:ext>
            </a:extLst>
          </p:cNvPr>
          <p:cNvSpPr txBox="1"/>
          <p:nvPr/>
        </p:nvSpPr>
        <p:spPr>
          <a:xfrm>
            <a:off x="6096000" y="211792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 Personal Leadership Philosophy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0FA9E2-F4AC-4A60-894E-DDDDF129830B}"/>
              </a:ext>
            </a:extLst>
          </p:cNvPr>
          <p:cNvCxnSpPr/>
          <p:nvPr/>
        </p:nvCxnSpPr>
        <p:spPr>
          <a:xfrm>
            <a:off x="7720222" y="16542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1153A1-31F1-4E5B-9532-696BF5E4243B}"/>
              </a:ext>
            </a:extLst>
          </p:cNvPr>
          <p:cNvSpPr txBox="1"/>
          <p:nvPr/>
        </p:nvSpPr>
        <p:spPr>
          <a:xfrm>
            <a:off x="6424404" y="1993945"/>
            <a:ext cx="5344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you don’t know what to do in a situation, ask yourself:</a:t>
            </a:r>
          </a:p>
          <a:p>
            <a:pPr algn="ctr"/>
            <a:endParaRPr lang="en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“What would the person </a:t>
            </a:r>
            <a:r>
              <a:rPr lang="en-CA" sz="3200" b="1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want to be </a:t>
            </a:r>
            <a:r>
              <a:rPr lang="en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in this situation?”</a:t>
            </a:r>
            <a:endParaRPr lang="en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 do that.</a:t>
            </a:r>
          </a:p>
        </p:txBody>
      </p:sp>
    </p:spTree>
    <p:extLst>
      <p:ext uri="{BB962C8B-B14F-4D97-AF65-F5344CB8AC3E}">
        <p14:creationId xmlns:p14="http://schemas.microsoft.com/office/powerpoint/2010/main" val="32455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E8ED744-50BB-4D8C-9B6E-AD2DDF12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asted-image.tiff" descr="pasted-image.tiff">
            <a:extLst>
              <a:ext uri="{FF2B5EF4-FFF2-40B4-BE49-F238E27FC236}">
                <a16:creationId xmlns:a16="http://schemas.microsoft.com/office/drawing/2014/main" id="{19726190-502C-4436-9890-4E019723D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4"/>
          <a:stretch>
            <a:fillRect/>
          </a:stretch>
        </p:blipFill>
        <p:spPr>
          <a:xfrm>
            <a:off x="416166" y="1409048"/>
            <a:ext cx="5263669" cy="4039903"/>
          </a:xfrm>
          <a:prstGeom prst="rect">
            <a:avLst/>
          </a:prstGeom>
          <a:ln w="12700">
            <a:solidFill>
              <a:srgbClr val="15333E"/>
            </a:solidFill>
            <a:miter lim="400000"/>
          </a:ln>
          <a:effectLst>
            <a:glow rad="266700">
              <a:schemeClr val="tx1">
                <a:lumMod val="65000"/>
                <a:lumOff val="35000"/>
                <a:alpha val="40000"/>
              </a:schemeClr>
            </a:glow>
            <a:outerShdw blurRad="508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5E0A4-D310-4B2D-972E-474BC9FC8947}"/>
              </a:ext>
            </a:extLst>
          </p:cNvPr>
          <p:cNvSpPr txBox="1"/>
          <p:nvPr/>
        </p:nvSpPr>
        <p:spPr>
          <a:xfrm>
            <a:off x="6096000" y="211792"/>
            <a:ext cx="6001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My Personal Leadership Philosophy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D4F756-9791-41C1-8F08-B81F292AE2C1}"/>
              </a:ext>
            </a:extLst>
          </p:cNvPr>
          <p:cNvCxnSpPr/>
          <p:nvPr/>
        </p:nvCxnSpPr>
        <p:spPr>
          <a:xfrm>
            <a:off x="7720222" y="1654205"/>
            <a:ext cx="2752725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F26CD1B-93AE-456F-816D-5B0305B3A549}"/>
              </a:ext>
            </a:extLst>
          </p:cNvPr>
          <p:cNvSpPr txBox="1"/>
          <p:nvPr/>
        </p:nvSpPr>
        <p:spPr>
          <a:xfrm>
            <a:off x="6424404" y="1993945"/>
            <a:ext cx="5344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you don’t know what to do in a situation, ask yourself:</a:t>
            </a:r>
          </a:p>
          <a:p>
            <a:pPr algn="ctr"/>
            <a:endParaRPr lang="en-CA" sz="3200" dirty="0">
              <a:solidFill>
                <a:srgbClr val="F8F1E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“What would the person </a:t>
            </a:r>
            <a:r>
              <a:rPr lang="en-CA" sz="3200" b="1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want to be</a:t>
            </a:r>
            <a:r>
              <a:rPr lang="en-CA" sz="3200" i="1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 in this situation?”</a:t>
            </a:r>
            <a:b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3200" dirty="0">
                <a:solidFill>
                  <a:srgbClr val="F8F1E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 do that.</a:t>
            </a:r>
          </a:p>
        </p:txBody>
      </p:sp>
    </p:spTree>
    <p:extLst>
      <p:ext uri="{BB962C8B-B14F-4D97-AF65-F5344CB8AC3E}">
        <p14:creationId xmlns:p14="http://schemas.microsoft.com/office/powerpoint/2010/main" val="30396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23D4A-D4D3-4925-B69B-95E95AD1B47D}"/>
              </a:ext>
            </a:extLst>
          </p:cNvPr>
          <p:cNvSpPr txBox="1"/>
          <p:nvPr/>
        </p:nvSpPr>
        <p:spPr>
          <a:xfrm>
            <a:off x="5969000" y="393700"/>
            <a:ext cx="6096000" cy="71096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Respect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Integrity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Impact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Honesty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Courage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Accountability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Gratitude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Kindness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Adventure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Friendship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Equality</a:t>
            </a:r>
          </a:p>
          <a:p>
            <a:pPr marL="285750" indent="-285750" algn="ctr">
              <a:buClr>
                <a:srgbClr val="15333E"/>
              </a:buClr>
              <a:buFont typeface="Wingdings" panose="05000000000000000000" pitchFamily="2" charset="2"/>
              <a:buChar char="v"/>
            </a:pPr>
            <a:r>
              <a:rPr lang="en-CA" sz="3200" dirty="0"/>
              <a:t>Passion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41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A37AC-9D45-4830-BE01-4C9F35846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9E493-6B2E-4A21-B5F0-793AAAB3E76D}"/>
              </a:ext>
            </a:extLst>
          </p:cNvPr>
          <p:cNvSpPr txBox="1"/>
          <p:nvPr/>
        </p:nvSpPr>
        <p:spPr>
          <a:xfrm>
            <a:off x="6264453" y="2781301"/>
            <a:ext cx="5648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2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Define the things you want to define you.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E21E7C-5FB6-4F1C-9364-2CBA31DB6AEA}"/>
              </a:ext>
            </a:extLst>
          </p:cNvPr>
          <p:cNvCxnSpPr>
            <a:cxnSpLocks/>
          </p:cNvCxnSpPr>
          <p:nvPr/>
        </p:nvCxnSpPr>
        <p:spPr>
          <a:xfrm>
            <a:off x="6437490" y="2318446"/>
            <a:ext cx="5394683" cy="1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391F9E-19BC-46C4-8B0F-699B86D7B077}"/>
              </a:ext>
            </a:extLst>
          </p:cNvPr>
          <p:cNvCxnSpPr>
            <a:cxnSpLocks/>
          </p:cNvCxnSpPr>
          <p:nvPr/>
        </p:nvCxnSpPr>
        <p:spPr>
          <a:xfrm>
            <a:off x="6391275" y="4629150"/>
            <a:ext cx="5394683" cy="1"/>
          </a:xfrm>
          <a:prstGeom prst="line">
            <a:avLst/>
          </a:prstGeom>
          <a:ln w="19050">
            <a:solidFill>
              <a:srgbClr val="1533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1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7C435-31E8-45FF-A482-43482506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6000A-3DD3-43FF-97D1-1728E235F7D2}"/>
              </a:ext>
            </a:extLst>
          </p:cNvPr>
          <p:cNvSpPr txBox="1"/>
          <p:nvPr/>
        </p:nvSpPr>
        <p:spPr>
          <a:xfrm>
            <a:off x="1915265" y="2274838"/>
            <a:ext cx="836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do you matter?</a:t>
            </a:r>
          </a:p>
        </p:txBody>
      </p:sp>
    </p:spTree>
    <p:extLst>
      <p:ext uri="{BB962C8B-B14F-4D97-AF65-F5344CB8AC3E}">
        <p14:creationId xmlns:p14="http://schemas.microsoft.com/office/powerpoint/2010/main" val="34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19781</TotalTime>
  <Words>550</Words>
  <Application>Microsoft Office PowerPoint</Application>
  <PresentationFormat>Widescreen</PresentationFormat>
  <Paragraphs>120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DIN 2014</vt:lpstr>
      <vt:lpstr>Helvetica Neue Medium</vt:lpstr>
      <vt:lpstr>Lato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Dudley</dc:creator>
  <cp:lastModifiedBy>Drew Dudley</cp:lastModifiedBy>
  <cp:revision>25</cp:revision>
  <dcterms:created xsi:type="dcterms:W3CDTF">2021-09-08T01:57:51Z</dcterms:created>
  <dcterms:modified xsi:type="dcterms:W3CDTF">2023-10-24T14:55:04Z</dcterms:modified>
</cp:coreProperties>
</file>