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4.xml" ContentType="application/vnd.openxmlformats-officedocument.presentationml.notesSl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9"/>
  </p:notesMasterIdLst>
  <p:handoutMasterIdLst>
    <p:handoutMasterId r:id="rId40"/>
  </p:handoutMasterIdLst>
  <p:sldIdLst>
    <p:sldId id="1100" r:id="rId2"/>
    <p:sldId id="1448" r:id="rId3"/>
    <p:sldId id="1359" r:id="rId4"/>
    <p:sldId id="1361" r:id="rId5"/>
    <p:sldId id="1368" r:id="rId6"/>
    <p:sldId id="1452" r:id="rId7"/>
    <p:sldId id="1450" r:id="rId8"/>
    <p:sldId id="1416" r:id="rId9"/>
    <p:sldId id="262" r:id="rId10"/>
    <p:sldId id="1456" r:id="rId11"/>
    <p:sldId id="1398" r:id="rId12"/>
    <p:sldId id="1408" r:id="rId13"/>
    <p:sldId id="1407" r:id="rId14"/>
    <p:sldId id="1409" r:id="rId15"/>
    <p:sldId id="1411" r:id="rId16"/>
    <p:sldId id="1415" r:id="rId17"/>
    <p:sldId id="1412" r:id="rId18"/>
    <p:sldId id="1410" r:id="rId19"/>
    <p:sldId id="1413" r:id="rId20"/>
    <p:sldId id="1414" r:id="rId21"/>
    <p:sldId id="1457" r:id="rId22"/>
    <p:sldId id="1348" r:id="rId23"/>
    <p:sldId id="1404" r:id="rId24"/>
    <p:sldId id="1365" r:id="rId25"/>
    <p:sldId id="1458" r:id="rId26"/>
    <p:sldId id="1392" r:id="rId27"/>
    <p:sldId id="1381" r:id="rId28"/>
    <p:sldId id="1395" r:id="rId29"/>
    <p:sldId id="1396" r:id="rId30"/>
    <p:sldId id="1330" r:id="rId31"/>
    <p:sldId id="1400" r:id="rId32"/>
    <p:sldId id="272" r:id="rId33"/>
    <p:sldId id="1455" r:id="rId34"/>
    <p:sldId id="261" r:id="rId35"/>
    <p:sldId id="1313" r:id="rId36"/>
    <p:sldId id="1184" r:id="rId37"/>
    <p:sldId id="1102" r:id="rId38"/>
  </p:sldIdLst>
  <p:sldSz cx="1219358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a Insa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00"/>
    <a:srgbClr val="C6E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1"/>
    <p:restoredTop sz="94694"/>
  </p:normalViewPr>
  <p:slideViewPr>
    <p:cSldViewPr snapToGrid="0">
      <p:cViewPr varScale="1">
        <p:scale>
          <a:sx n="106" d="100"/>
          <a:sy n="106" d="100"/>
        </p:scale>
        <p:origin x="19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_rels/data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2C9EA-7B82-43AB-B2E9-5A9A8CF113F1}" type="doc">
      <dgm:prSet loTypeId="urn:microsoft.com/office/officeart/2018/2/layout/IconVerticalSolidList" loCatId="icon" qsTypeId="urn:microsoft.com/office/officeart/2005/8/quickstyle/simple4" qsCatId="simple" csTypeId="urn:microsoft.com/office/officeart/2005/8/colors/accent1_1" csCatId="accent1" phldr="1"/>
      <dgm:spPr/>
      <dgm:t>
        <a:bodyPr/>
        <a:lstStyle/>
        <a:p>
          <a:endParaRPr lang="en-US"/>
        </a:p>
      </dgm:t>
    </dgm:pt>
    <dgm:pt modelId="{49DB8A6F-D9EF-4124-8418-7F3FEF01F2F3}">
      <dgm:prSet/>
      <dgm:spPr/>
      <dgm:t>
        <a:bodyPr/>
        <a:lstStyle/>
        <a:p>
          <a:pPr>
            <a:lnSpc>
              <a:spcPct val="110000"/>
            </a:lnSpc>
          </a:pPr>
          <a:r>
            <a:rPr lang="en-US">
              <a:latin typeface="Roboto" panose="02000000000000000000" pitchFamily="2" charset="0"/>
              <a:ea typeface="Roboto" panose="02000000000000000000" pitchFamily="2" charset="0"/>
            </a:rPr>
            <a:t>Unlock dynamic mindset to think differently</a:t>
          </a:r>
        </a:p>
      </dgm:t>
    </dgm:pt>
    <dgm:pt modelId="{FB634AF4-D4B6-441D-A1D6-C9FED2508F84}" type="parTrans" cxnId="{DF93B563-BE9F-48FE-9643-43B58B37600E}">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F7B9C155-6451-477A-9787-983AC17C633D}" type="sibTrans" cxnId="{DF93B563-BE9F-48FE-9643-43B58B37600E}">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F73F5FF1-ACBB-40BC-8AF3-5F7468B8B8E0}">
      <dgm:prSet/>
      <dgm:spPr/>
      <dgm:t>
        <a:bodyPr/>
        <a:lstStyle/>
        <a:p>
          <a:pPr>
            <a:lnSpc>
              <a:spcPct val="110000"/>
            </a:lnSpc>
          </a:pPr>
          <a:r>
            <a:rPr lang="en-US">
              <a:latin typeface="Roboto" panose="02000000000000000000" pitchFamily="2" charset="0"/>
              <a:ea typeface="Roboto" panose="02000000000000000000" pitchFamily="2" charset="0"/>
            </a:rPr>
            <a:t>Team alignment of strategy, methods, tools and mindset</a:t>
          </a:r>
        </a:p>
      </dgm:t>
    </dgm:pt>
    <dgm:pt modelId="{3139F0ED-CA6D-4D28-A39B-6DB81740316E}" type="parTrans" cxnId="{45CFCDEF-7942-4741-B25F-53F88FA72A89}">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6FBD7A8B-924C-43BD-A7AC-21EB84AC8937}" type="sibTrans" cxnId="{45CFCDEF-7942-4741-B25F-53F88FA72A89}">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E93E05FA-894F-4F3E-821D-75A5EF1D96AC}">
      <dgm:prSet/>
      <dgm:spPr/>
      <dgm:t>
        <a:bodyPr/>
        <a:lstStyle/>
        <a:p>
          <a:pPr>
            <a:lnSpc>
              <a:spcPct val="110000"/>
            </a:lnSpc>
          </a:pPr>
          <a:r>
            <a:rPr lang="en-US">
              <a:latin typeface="Roboto" panose="02000000000000000000" pitchFamily="2" charset="0"/>
              <a:ea typeface="Roboto" panose="02000000000000000000" pitchFamily="2" charset="0"/>
            </a:rPr>
            <a:t>Unbiased collaboration with customers from initiative start to delivery</a:t>
          </a:r>
        </a:p>
      </dgm:t>
    </dgm:pt>
    <dgm:pt modelId="{6683F43A-0FD5-4B24-A2E0-53760651A375}" type="parTrans" cxnId="{833E5E62-2E6D-4F46-BAB3-518400BC61F6}">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DF4B99B8-C520-4D9C-84FE-77147FB9CB01}" type="sibTrans" cxnId="{833E5E62-2E6D-4F46-BAB3-518400BC61F6}">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561A739B-861E-4720-80BF-7B0761EAF807}">
      <dgm:prSet/>
      <dgm:spPr/>
      <dgm:t>
        <a:bodyPr/>
        <a:lstStyle/>
        <a:p>
          <a:pPr>
            <a:lnSpc>
              <a:spcPct val="110000"/>
            </a:lnSpc>
          </a:pPr>
          <a:r>
            <a:rPr lang="en-US">
              <a:latin typeface="Roboto" panose="02000000000000000000" pitchFamily="2" charset="0"/>
              <a:ea typeface="Roboto" panose="02000000000000000000" pitchFamily="2" charset="0"/>
            </a:rPr>
            <a:t>Progressive action based on new insights, empathy and clarity</a:t>
          </a:r>
        </a:p>
      </dgm:t>
    </dgm:pt>
    <dgm:pt modelId="{E8784AE9-E609-46B5-A678-F0E019D038EE}" type="parTrans" cxnId="{46659D9A-9EF8-41F1-B7EA-90A5ACB87FE0}">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09EC03C3-613D-4982-BA19-4B0BE2166032}" type="sibTrans" cxnId="{46659D9A-9EF8-41F1-B7EA-90A5ACB87FE0}">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EFD61638-8652-45D9-A5A2-A3E908326064}" type="pres">
      <dgm:prSet presAssocID="{8852C9EA-7B82-43AB-B2E9-5A9A8CF113F1}" presName="root" presStyleCnt="0">
        <dgm:presLayoutVars>
          <dgm:dir/>
          <dgm:resizeHandles val="exact"/>
        </dgm:presLayoutVars>
      </dgm:prSet>
      <dgm:spPr/>
    </dgm:pt>
    <dgm:pt modelId="{2B81A8A6-3D9C-470C-98AF-A36D98C0A577}" type="pres">
      <dgm:prSet presAssocID="{49DB8A6F-D9EF-4124-8418-7F3FEF01F2F3}" presName="compNode" presStyleCnt="0"/>
      <dgm:spPr/>
    </dgm:pt>
    <dgm:pt modelId="{DC679B1A-36EF-4DD3-BE68-26FDC619FAFA}" type="pres">
      <dgm:prSet presAssocID="{49DB8A6F-D9EF-4124-8418-7F3FEF01F2F3}" presName="bgRect" presStyleLbl="bgShp" presStyleIdx="0" presStyleCnt="4" custLinFactNeighborX="4909" custLinFactNeighborY="-16356"/>
      <dgm:spPr>
        <a:solidFill>
          <a:schemeClr val="accent1">
            <a:lumMod val="20000"/>
            <a:lumOff val="80000"/>
          </a:schemeClr>
        </a:solidFill>
      </dgm:spPr>
    </dgm:pt>
    <dgm:pt modelId="{BD908EAD-5E1E-4C0C-9BB4-BC4DCED24B0B}" type="pres">
      <dgm:prSet presAssocID="{49DB8A6F-D9EF-4124-8418-7F3FEF01F2F3}"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60617318-D3B0-453C-A335-366F400D3260}" type="pres">
      <dgm:prSet presAssocID="{49DB8A6F-D9EF-4124-8418-7F3FEF01F2F3}" presName="spaceRect" presStyleCnt="0"/>
      <dgm:spPr/>
    </dgm:pt>
    <dgm:pt modelId="{6B4DFA7D-4956-45B7-B599-8F4ED6602CBC}" type="pres">
      <dgm:prSet presAssocID="{49DB8A6F-D9EF-4124-8418-7F3FEF01F2F3}" presName="parTx" presStyleLbl="revTx" presStyleIdx="0" presStyleCnt="4">
        <dgm:presLayoutVars>
          <dgm:chMax val="0"/>
          <dgm:chPref val="0"/>
        </dgm:presLayoutVars>
      </dgm:prSet>
      <dgm:spPr/>
    </dgm:pt>
    <dgm:pt modelId="{D724A8B6-38BC-4684-9183-B87E7488A571}" type="pres">
      <dgm:prSet presAssocID="{F7B9C155-6451-477A-9787-983AC17C633D}" presName="sibTrans" presStyleCnt="0"/>
      <dgm:spPr/>
    </dgm:pt>
    <dgm:pt modelId="{98280E00-5CA8-44C7-A6E4-D68B07CDD74D}" type="pres">
      <dgm:prSet presAssocID="{F73F5FF1-ACBB-40BC-8AF3-5F7468B8B8E0}" presName="compNode" presStyleCnt="0"/>
      <dgm:spPr/>
    </dgm:pt>
    <dgm:pt modelId="{7AC5B822-F9B7-458C-9AB1-B8FC435A385E}" type="pres">
      <dgm:prSet presAssocID="{F73F5FF1-ACBB-40BC-8AF3-5F7468B8B8E0}" presName="bgRect" presStyleLbl="bgShp" presStyleIdx="1" presStyleCnt="4"/>
      <dgm:spPr>
        <a:solidFill>
          <a:schemeClr val="accent1">
            <a:lumMod val="20000"/>
            <a:lumOff val="80000"/>
          </a:schemeClr>
        </a:solidFill>
      </dgm:spPr>
    </dgm:pt>
    <dgm:pt modelId="{78A35923-85B4-4A21-ADD6-5291B6AA33CF}" type="pres">
      <dgm:prSet presAssocID="{F73F5FF1-ACBB-40BC-8AF3-5F7468B8B8E0}"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book"/>
        </a:ext>
      </dgm:extLst>
    </dgm:pt>
    <dgm:pt modelId="{B817007C-9D17-433C-B725-58BD66DDA6B6}" type="pres">
      <dgm:prSet presAssocID="{F73F5FF1-ACBB-40BC-8AF3-5F7468B8B8E0}" presName="spaceRect" presStyleCnt="0"/>
      <dgm:spPr/>
    </dgm:pt>
    <dgm:pt modelId="{7FAC71C6-FDD1-45AB-8200-DC76B8FF244B}" type="pres">
      <dgm:prSet presAssocID="{F73F5FF1-ACBB-40BC-8AF3-5F7468B8B8E0}" presName="parTx" presStyleLbl="revTx" presStyleIdx="1" presStyleCnt="4">
        <dgm:presLayoutVars>
          <dgm:chMax val="0"/>
          <dgm:chPref val="0"/>
        </dgm:presLayoutVars>
      </dgm:prSet>
      <dgm:spPr/>
    </dgm:pt>
    <dgm:pt modelId="{7015D344-2CC4-44C1-B676-60CDC23F9D86}" type="pres">
      <dgm:prSet presAssocID="{6FBD7A8B-924C-43BD-A7AC-21EB84AC8937}" presName="sibTrans" presStyleCnt="0"/>
      <dgm:spPr/>
    </dgm:pt>
    <dgm:pt modelId="{2EE03A6A-7498-4121-BC06-D8C6E463D6EC}" type="pres">
      <dgm:prSet presAssocID="{E93E05FA-894F-4F3E-821D-75A5EF1D96AC}" presName="compNode" presStyleCnt="0"/>
      <dgm:spPr/>
    </dgm:pt>
    <dgm:pt modelId="{F2D2E220-E65E-47D3-9C8F-EF867F158053}" type="pres">
      <dgm:prSet presAssocID="{E93E05FA-894F-4F3E-821D-75A5EF1D96AC}" presName="bgRect" presStyleLbl="bgShp" presStyleIdx="2" presStyleCnt="4"/>
      <dgm:spPr>
        <a:solidFill>
          <a:schemeClr val="accent1">
            <a:lumMod val="20000"/>
            <a:lumOff val="80000"/>
          </a:schemeClr>
        </a:solidFill>
      </dgm:spPr>
    </dgm:pt>
    <dgm:pt modelId="{72327197-2E15-40C6-A273-D093EA33D3E0}" type="pres">
      <dgm:prSet presAssocID="{E93E05FA-894F-4F3E-821D-75A5EF1D96AC}"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063F8816-EBC7-41F4-8A32-8DBD354BA4A1}" type="pres">
      <dgm:prSet presAssocID="{E93E05FA-894F-4F3E-821D-75A5EF1D96AC}" presName="spaceRect" presStyleCnt="0"/>
      <dgm:spPr/>
    </dgm:pt>
    <dgm:pt modelId="{445ACA90-ED61-4780-8755-1EAB2F32911C}" type="pres">
      <dgm:prSet presAssocID="{E93E05FA-894F-4F3E-821D-75A5EF1D96AC}" presName="parTx" presStyleLbl="revTx" presStyleIdx="2" presStyleCnt="4">
        <dgm:presLayoutVars>
          <dgm:chMax val="0"/>
          <dgm:chPref val="0"/>
        </dgm:presLayoutVars>
      </dgm:prSet>
      <dgm:spPr/>
    </dgm:pt>
    <dgm:pt modelId="{9256B0C1-5231-47A4-A218-A6BF6CF22AC0}" type="pres">
      <dgm:prSet presAssocID="{DF4B99B8-C520-4D9C-84FE-77147FB9CB01}" presName="sibTrans" presStyleCnt="0"/>
      <dgm:spPr/>
    </dgm:pt>
    <dgm:pt modelId="{91C9F017-B326-4474-BF11-F91444604CD8}" type="pres">
      <dgm:prSet presAssocID="{561A739B-861E-4720-80BF-7B0761EAF807}" presName="compNode" presStyleCnt="0"/>
      <dgm:spPr/>
    </dgm:pt>
    <dgm:pt modelId="{CEA1FDF6-FBC9-4150-BFC0-E17C13B840B4}" type="pres">
      <dgm:prSet presAssocID="{561A739B-861E-4720-80BF-7B0761EAF807}" presName="bgRect" presStyleLbl="bgShp" presStyleIdx="3" presStyleCnt="4"/>
      <dgm:spPr>
        <a:solidFill>
          <a:schemeClr val="accent1">
            <a:lumMod val="20000"/>
            <a:lumOff val="80000"/>
          </a:schemeClr>
        </a:solidFill>
      </dgm:spPr>
    </dgm:pt>
    <dgm:pt modelId="{BD78CE9B-D989-4F93-B3AC-A9BD80FA722A}" type="pres">
      <dgm:prSet presAssocID="{561A739B-861E-4720-80BF-7B0761EAF807}"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Checked with solid fill"/>
        </a:ext>
      </dgm:extLst>
    </dgm:pt>
    <dgm:pt modelId="{52FAA5F8-25AB-4E1D-967C-94B7C6737A1C}" type="pres">
      <dgm:prSet presAssocID="{561A739B-861E-4720-80BF-7B0761EAF807}" presName="spaceRect" presStyleCnt="0"/>
      <dgm:spPr/>
    </dgm:pt>
    <dgm:pt modelId="{5E76CD64-3D50-474E-A56A-7F721FAE855E}" type="pres">
      <dgm:prSet presAssocID="{561A739B-861E-4720-80BF-7B0761EAF807}" presName="parTx" presStyleLbl="revTx" presStyleIdx="3" presStyleCnt="4">
        <dgm:presLayoutVars>
          <dgm:chMax val="0"/>
          <dgm:chPref val="0"/>
        </dgm:presLayoutVars>
      </dgm:prSet>
      <dgm:spPr/>
    </dgm:pt>
  </dgm:ptLst>
  <dgm:cxnLst>
    <dgm:cxn modelId="{833E5E62-2E6D-4F46-BAB3-518400BC61F6}" srcId="{8852C9EA-7B82-43AB-B2E9-5A9A8CF113F1}" destId="{E93E05FA-894F-4F3E-821D-75A5EF1D96AC}" srcOrd="2" destOrd="0" parTransId="{6683F43A-0FD5-4B24-A2E0-53760651A375}" sibTransId="{DF4B99B8-C520-4D9C-84FE-77147FB9CB01}"/>
    <dgm:cxn modelId="{DF93B563-BE9F-48FE-9643-43B58B37600E}" srcId="{8852C9EA-7B82-43AB-B2E9-5A9A8CF113F1}" destId="{49DB8A6F-D9EF-4124-8418-7F3FEF01F2F3}" srcOrd="0" destOrd="0" parTransId="{FB634AF4-D4B6-441D-A1D6-C9FED2508F84}" sibTransId="{F7B9C155-6451-477A-9787-983AC17C633D}"/>
    <dgm:cxn modelId="{AF04CE7C-8000-AF46-A5F9-B2ABE40E1E54}" type="presOf" srcId="{8852C9EA-7B82-43AB-B2E9-5A9A8CF113F1}" destId="{EFD61638-8652-45D9-A5A2-A3E908326064}" srcOrd="0" destOrd="0" presId="urn:microsoft.com/office/officeart/2018/2/layout/IconVerticalSolidList"/>
    <dgm:cxn modelId="{679EA594-FEC5-8B4D-8EA7-541662D2B657}" type="presOf" srcId="{561A739B-861E-4720-80BF-7B0761EAF807}" destId="{5E76CD64-3D50-474E-A56A-7F721FAE855E}" srcOrd="0" destOrd="0" presId="urn:microsoft.com/office/officeart/2018/2/layout/IconVerticalSolidList"/>
    <dgm:cxn modelId="{46659D9A-9EF8-41F1-B7EA-90A5ACB87FE0}" srcId="{8852C9EA-7B82-43AB-B2E9-5A9A8CF113F1}" destId="{561A739B-861E-4720-80BF-7B0761EAF807}" srcOrd="3" destOrd="0" parTransId="{E8784AE9-E609-46B5-A678-F0E019D038EE}" sibTransId="{09EC03C3-613D-4982-BA19-4B0BE2166032}"/>
    <dgm:cxn modelId="{176F7CBF-8DDE-6540-A573-193327EF9ADB}" type="presOf" srcId="{E93E05FA-894F-4F3E-821D-75A5EF1D96AC}" destId="{445ACA90-ED61-4780-8755-1EAB2F32911C}" srcOrd="0" destOrd="0" presId="urn:microsoft.com/office/officeart/2018/2/layout/IconVerticalSolidList"/>
    <dgm:cxn modelId="{70F255DF-5F5D-124C-AE31-193AF27A3FB0}" type="presOf" srcId="{F73F5FF1-ACBB-40BC-8AF3-5F7468B8B8E0}" destId="{7FAC71C6-FDD1-45AB-8200-DC76B8FF244B}" srcOrd="0" destOrd="0" presId="urn:microsoft.com/office/officeart/2018/2/layout/IconVerticalSolidList"/>
    <dgm:cxn modelId="{45CFCDEF-7942-4741-B25F-53F88FA72A89}" srcId="{8852C9EA-7B82-43AB-B2E9-5A9A8CF113F1}" destId="{F73F5FF1-ACBB-40BC-8AF3-5F7468B8B8E0}" srcOrd="1" destOrd="0" parTransId="{3139F0ED-CA6D-4D28-A39B-6DB81740316E}" sibTransId="{6FBD7A8B-924C-43BD-A7AC-21EB84AC8937}"/>
    <dgm:cxn modelId="{AE35F6FB-F92A-7F4D-9CC4-CF3CE82D984A}" type="presOf" srcId="{49DB8A6F-D9EF-4124-8418-7F3FEF01F2F3}" destId="{6B4DFA7D-4956-45B7-B599-8F4ED6602CBC}" srcOrd="0" destOrd="0" presId="urn:microsoft.com/office/officeart/2018/2/layout/IconVerticalSolidList"/>
    <dgm:cxn modelId="{06849AAA-0C73-8447-88D2-3E9AFB147187}" type="presParOf" srcId="{EFD61638-8652-45D9-A5A2-A3E908326064}" destId="{2B81A8A6-3D9C-470C-98AF-A36D98C0A577}" srcOrd="0" destOrd="0" presId="urn:microsoft.com/office/officeart/2018/2/layout/IconVerticalSolidList"/>
    <dgm:cxn modelId="{649B0CE0-9602-0F42-AF37-6CA05E85848C}" type="presParOf" srcId="{2B81A8A6-3D9C-470C-98AF-A36D98C0A577}" destId="{DC679B1A-36EF-4DD3-BE68-26FDC619FAFA}" srcOrd="0" destOrd="0" presId="urn:microsoft.com/office/officeart/2018/2/layout/IconVerticalSolidList"/>
    <dgm:cxn modelId="{667D830E-7B27-8340-A5A4-883004D6A66E}" type="presParOf" srcId="{2B81A8A6-3D9C-470C-98AF-A36D98C0A577}" destId="{BD908EAD-5E1E-4C0C-9BB4-BC4DCED24B0B}" srcOrd="1" destOrd="0" presId="urn:microsoft.com/office/officeart/2018/2/layout/IconVerticalSolidList"/>
    <dgm:cxn modelId="{2A54D619-867E-844F-8A64-2817D7C48586}" type="presParOf" srcId="{2B81A8A6-3D9C-470C-98AF-A36D98C0A577}" destId="{60617318-D3B0-453C-A335-366F400D3260}" srcOrd="2" destOrd="0" presId="urn:microsoft.com/office/officeart/2018/2/layout/IconVerticalSolidList"/>
    <dgm:cxn modelId="{CACE6344-F73B-FA40-A7E0-E66394ACCB9A}" type="presParOf" srcId="{2B81A8A6-3D9C-470C-98AF-A36D98C0A577}" destId="{6B4DFA7D-4956-45B7-B599-8F4ED6602CBC}" srcOrd="3" destOrd="0" presId="urn:microsoft.com/office/officeart/2018/2/layout/IconVerticalSolidList"/>
    <dgm:cxn modelId="{2CEA1E6C-C4DF-204B-A288-DC51C53CF040}" type="presParOf" srcId="{EFD61638-8652-45D9-A5A2-A3E908326064}" destId="{D724A8B6-38BC-4684-9183-B87E7488A571}" srcOrd="1" destOrd="0" presId="urn:microsoft.com/office/officeart/2018/2/layout/IconVerticalSolidList"/>
    <dgm:cxn modelId="{64047D1A-D6F6-CA40-A2E5-E9EB323CD01A}" type="presParOf" srcId="{EFD61638-8652-45D9-A5A2-A3E908326064}" destId="{98280E00-5CA8-44C7-A6E4-D68B07CDD74D}" srcOrd="2" destOrd="0" presId="urn:microsoft.com/office/officeart/2018/2/layout/IconVerticalSolidList"/>
    <dgm:cxn modelId="{1260DF91-52AF-DD4F-B855-9DB9B8FD5DEE}" type="presParOf" srcId="{98280E00-5CA8-44C7-A6E4-D68B07CDD74D}" destId="{7AC5B822-F9B7-458C-9AB1-B8FC435A385E}" srcOrd="0" destOrd="0" presId="urn:microsoft.com/office/officeart/2018/2/layout/IconVerticalSolidList"/>
    <dgm:cxn modelId="{0320A75A-5D18-A949-953B-715AA184780C}" type="presParOf" srcId="{98280E00-5CA8-44C7-A6E4-D68B07CDD74D}" destId="{78A35923-85B4-4A21-ADD6-5291B6AA33CF}" srcOrd="1" destOrd="0" presId="urn:microsoft.com/office/officeart/2018/2/layout/IconVerticalSolidList"/>
    <dgm:cxn modelId="{CF19741F-3185-D845-A327-E0F897DEA81A}" type="presParOf" srcId="{98280E00-5CA8-44C7-A6E4-D68B07CDD74D}" destId="{B817007C-9D17-433C-B725-58BD66DDA6B6}" srcOrd="2" destOrd="0" presId="urn:microsoft.com/office/officeart/2018/2/layout/IconVerticalSolidList"/>
    <dgm:cxn modelId="{770DE9A7-2A5F-E143-875B-30BC64BD71EA}" type="presParOf" srcId="{98280E00-5CA8-44C7-A6E4-D68B07CDD74D}" destId="{7FAC71C6-FDD1-45AB-8200-DC76B8FF244B}" srcOrd="3" destOrd="0" presId="urn:microsoft.com/office/officeart/2018/2/layout/IconVerticalSolidList"/>
    <dgm:cxn modelId="{C35DADF4-1BFA-D44C-BE65-91E5180B91C6}" type="presParOf" srcId="{EFD61638-8652-45D9-A5A2-A3E908326064}" destId="{7015D344-2CC4-44C1-B676-60CDC23F9D86}" srcOrd="3" destOrd="0" presId="urn:microsoft.com/office/officeart/2018/2/layout/IconVerticalSolidList"/>
    <dgm:cxn modelId="{2577EBAB-ABFB-C440-9CD1-9F51CA6F3EC4}" type="presParOf" srcId="{EFD61638-8652-45D9-A5A2-A3E908326064}" destId="{2EE03A6A-7498-4121-BC06-D8C6E463D6EC}" srcOrd="4" destOrd="0" presId="urn:microsoft.com/office/officeart/2018/2/layout/IconVerticalSolidList"/>
    <dgm:cxn modelId="{ED2D709D-2890-8F4E-9E96-7D4A0B8FB961}" type="presParOf" srcId="{2EE03A6A-7498-4121-BC06-D8C6E463D6EC}" destId="{F2D2E220-E65E-47D3-9C8F-EF867F158053}" srcOrd="0" destOrd="0" presId="urn:microsoft.com/office/officeart/2018/2/layout/IconVerticalSolidList"/>
    <dgm:cxn modelId="{E6E3ADA7-DF64-EB45-BF1C-DB74D4644E5B}" type="presParOf" srcId="{2EE03A6A-7498-4121-BC06-D8C6E463D6EC}" destId="{72327197-2E15-40C6-A273-D093EA33D3E0}" srcOrd="1" destOrd="0" presId="urn:microsoft.com/office/officeart/2018/2/layout/IconVerticalSolidList"/>
    <dgm:cxn modelId="{312DF31C-8973-E547-AA98-E6D15B128CFB}" type="presParOf" srcId="{2EE03A6A-7498-4121-BC06-D8C6E463D6EC}" destId="{063F8816-EBC7-41F4-8A32-8DBD354BA4A1}" srcOrd="2" destOrd="0" presId="urn:microsoft.com/office/officeart/2018/2/layout/IconVerticalSolidList"/>
    <dgm:cxn modelId="{966AA35A-FACA-074D-9EF8-1A9B78C9B8AF}" type="presParOf" srcId="{2EE03A6A-7498-4121-BC06-D8C6E463D6EC}" destId="{445ACA90-ED61-4780-8755-1EAB2F32911C}" srcOrd="3" destOrd="0" presId="urn:microsoft.com/office/officeart/2018/2/layout/IconVerticalSolidList"/>
    <dgm:cxn modelId="{263B6D2A-81AC-6448-80B6-27CBC3CB62A5}" type="presParOf" srcId="{EFD61638-8652-45D9-A5A2-A3E908326064}" destId="{9256B0C1-5231-47A4-A218-A6BF6CF22AC0}" srcOrd="5" destOrd="0" presId="urn:microsoft.com/office/officeart/2018/2/layout/IconVerticalSolidList"/>
    <dgm:cxn modelId="{87CEBBAF-D9D3-3C40-A1F9-2AF801F3C19C}" type="presParOf" srcId="{EFD61638-8652-45D9-A5A2-A3E908326064}" destId="{91C9F017-B326-4474-BF11-F91444604CD8}" srcOrd="6" destOrd="0" presId="urn:microsoft.com/office/officeart/2018/2/layout/IconVerticalSolidList"/>
    <dgm:cxn modelId="{BB2459DE-2A9D-4A4A-8F8A-E2C60E9B64CA}" type="presParOf" srcId="{91C9F017-B326-4474-BF11-F91444604CD8}" destId="{CEA1FDF6-FBC9-4150-BFC0-E17C13B840B4}" srcOrd="0" destOrd="0" presId="urn:microsoft.com/office/officeart/2018/2/layout/IconVerticalSolidList"/>
    <dgm:cxn modelId="{FF345077-5403-5B4E-8593-C09CCB2DB975}" type="presParOf" srcId="{91C9F017-B326-4474-BF11-F91444604CD8}" destId="{BD78CE9B-D989-4F93-B3AC-A9BD80FA722A}" srcOrd="1" destOrd="0" presId="urn:microsoft.com/office/officeart/2018/2/layout/IconVerticalSolidList"/>
    <dgm:cxn modelId="{FC98E132-492F-D945-A631-4506D9AB1443}" type="presParOf" srcId="{91C9F017-B326-4474-BF11-F91444604CD8}" destId="{52FAA5F8-25AB-4E1D-967C-94B7C6737A1C}" srcOrd="2" destOrd="0" presId="urn:microsoft.com/office/officeart/2018/2/layout/IconVerticalSolidList"/>
    <dgm:cxn modelId="{EDA10733-47FB-3D4B-B017-E1707850DFE8}" type="presParOf" srcId="{91C9F017-B326-4474-BF11-F91444604CD8}" destId="{5E76CD64-3D50-474E-A56A-7F721FAE855E}"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EB77D-BEE2-426A-AD90-F81522369E27}" type="doc">
      <dgm:prSet loTypeId="urn:microsoft.com/office/officeart/2018/2/layout/IconVerticalSolidList" loCatId="icon" qsTypeId="urn:microsoft.com/office/officeart/2005/8/quickstyle/3d2" qsCatId="3D" csTypeId="urn:microsoft.com/office/officeart/2005/8/colors/accent1_2" csCatId="accent1" phldr="1"/>
      <dgm:spPr/>
      <dgm:t>
        <a:bodyPr/>
        <a:lstStyle/>
        <a:p>
          <a:endParaRPr lang="en-US"/>
        </a:p>
      </dgm:t>
    </dgm:pt>
    <dgm:pt modelId="{AFC4DC3E-2903-45E5-A90B-44AB16E4BAE6}">
      <dgm:prSet/>
      <dgm:spPr/>
      <dgm:t>
        <a:bodyPr/>
        <a:lstStyle/>
        <a:p>
          <a:pPr>
            <a:lnSpc>
              <a:spcPct val="100000"/>
            </a:lnSpc>
          </a:pPr>
          <a:r>
            <a:rPr lang="en-US" b="0">
              <a:latin typeface="Roboto" panose="02000000000000000000" pitchFamily="2" charset="0"/>
              <a:ea typeface="Roboto" panose="02000000000000000000" pitchFamily="2" charset="0"/>
            </a:rPr>
            <a:t>How much is spent at the start of a project?</a:t>
          </a:r>
        </a:p>
      </dgm:t>
    </dgm:pt>
    <dgm:pt modelId="{5440C134-DA2E-4FF5-B85A-189A82CFB072}" type="parTrans" cxnId="{E7EF5E83-18D6-437A-A12C-652D42F4F109}">
      <dgm:prSet/>
      <dgm:spPr/>
      <dgm:t>
        <a:bodyPr/>
        <a:lstStyle/>
        <a:p>
          <a:endParaRPr lang="en-US" b="0">
            <a:latin typeface="Roboto" panose="02000000000000000000" pitchFamily="2" charset="0"/>
            <a:ea typeface="Roboto" panose="02000000000000000000" pitchFamily="2" charset="0"/>
          </a:endParaRPr>
        </a:p>
      </dgm:t>
    </dgm:pt>
    <dgm:pt modelId="{688A89AE-E281-4371-A4FE-197200E815D7}" type="sibTrans" cxnId="{E7EF5E83-18D6-437A-A12C-652D42F4F109}">
      <dgm:prSet/>
      <dgm:spPr/>
      <dgm:t>
        <a:bodyPr/>
        <a:lstStyle/>
        <a:p>
          <a:endParaRPr lang="en-US" b="0">
            <a:latin typeface="Roboto" panose="02000000000000000000" pitchFamily="2" charset="0"/>
            <a:ea typeface="Roboto" panose="02000000000000000000" pitchFamily="2" charset="0"/>
          </a:endParaRPr>
        </a:p>
      </dgm:t>
    </dgm:pt>
    <dgm:pt modelId="{50F4D21D-1619-4AED-AAB6-0BBB02CD5097}">
      <dgm:prSet/>
      <dgm:spPr/>
      <dgm:t>
        <a:bodyPr/>
        <a:lstStyle/>
        <a:p>
          <a:pPr>
            <a:lnSpc>
              <a:spcPct val="100000"/>
            </a:lnSpc>
          </a:pPr>
          <a:r>
            <a:rPr lang="en-US" b="0">
              <a:latin typeface="Roboto" panose="02000000000000000000" pitchFamily="2" charset="0"/>
              <a:ea typeface="Roboto" panose="02000000000000000000" pitchFamily="2" charset="0"/>
            </a:rPr>
            <a:t>How much is it worth to you to get going in collaboration faster?</a:t>
          </a:r>
        </a:p>
      </dgm:t>
    </dgm:pt>
    <dgm:pt modelId="{4C38E82B-D17D-4036-9BE5-3DF33BE74A77}" type="parTrans" cxnId="{4FB106D6-4A71-4D2B-BA58-D20EE1E608B8}">
      <dgm:prSet/>
      <dgm:spPr/>
      <dgm:t>
        <a:bodyPr/>
        <a:lstStyle/>
        <a:p>
          <a:endParaRPr lang="en-US" b="0">
            <a:latin typeface="Roboto" panose="02000000000000000000" pitchFamily="2" charset="0"/>
            <a:ea typeface="Roboto" panose="02000000000000000000" pitchFamily="2" charset="0"/>
          </a:endParaRPr>
        </a:p>
      </dgm:t>
    </dgm:pt>
    <dgm:pt modelId="{C491FBB5-5482-4482-9B8C-25B2A28A6401}" type="sibTrans" cxnId="{4FB106D6-4A71-4D2B-BA58-D20EE1E608B8}">
      <dgm:prSet/>
      <dgm:spPr/>
      <dgm:t>
        <a:bodyPr/>
        <a:lstStyle/>
        <a:p>
          <a:endParaRPr lang="en-US" b="0">
            <a:latin typeface="Roboto" panose="02000000000000000000" pitchFamily="2" charset="0"/>
            <a:ea typeface="Roboto" panose="02000000000000000000" pitchFamily="2" charset="0"/>
          </a:endParaRPr>
        </a:p>
      </dgm:t>
    </dgm:pt>
    <dgm:pt modelId="{C64BFB89-D8E1-41A4-8854-052A319291B3}" type="pres">
      <dgm:prSet presAssocID="{1D6EB77D-BEE2-426A-AD90-F81522369E27}" presName="root" presStyleCnt="0">
        <dgm:presLayoutVars>
          <dgm:dir/>
          <dgm:resizeHandles val="exact"/>
        </dgm:presLayoutVars>
      </dgm:prSet>
      <dgm:spPr/>
    </dgm:pt>
    <dgm:pt modelId="{FF11A759-4A60-44CC-A9F8-FFC65F9F7C41}" type="pres">
      <dgm:prSet presAssocID="{AFC4DC3E-2903-45E5-A90B-44AB16E4BAE6}" presName="compNode" presStyleCnt="0"/>
      <dgm:spPr/>
    </dgm:pt>
    <dgm:pt modelId="{489ABEA0-AC16-4350-B298-535605D3D7CC}" type="pres">
      <dgm:prSet presAssocID="{AFC4DC3E-2903-45E5-A90B-44AB16E4BAE6}" presName="bgRect" presStyleLbl="bgShp" presStyleIdx="0" presStyleCnt="2"/>
      <dgm:spPr/>
    </dgm:pt>
    <dgm:pt modelId="{EB7066D1-8340-4865-8809-CF5B3DD4F482}" type="pres">
      <dgm:prSet presAssocID="{AFC4DC3E-2903-45E5-A90B-44AB16E4BAE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57BFE02B-8E25-41FF-BC86-E8D29AA54A15}" type="pres">
      <dgm:prSet presAssocID="{AFC4DC3E-2903-45E5-A90B-44AB16E4BAE6}" presName="spaceRect" presStyleCnt="0"/>
      <dgm:spPr/>
    </dgm:pt>
    <dgm:pt modelId="{AA6F9463-1F5B-4B04-83B9-833CE5E2923B}" type="pres">
      <dgm:prSet presAssocID="{AFC4DC3E-2903-45E5-A90B-44AB16E4BAE6}" presName="parTx" presStyleLbl="revTx" presStyleIdx="0" presStyleCnt="2">
        <dgm:presLayoutVars>
          <dgm:chMax val="0"/>
          <dgm:chPref val="0"/>
        </dgm:presLayoutVars>
      </dgm:prSet>
      <dgm:spPr/>
    </dgm:pt>
    <dgm:pt modelId="{11151EA3-2DAB-466A-93DA-9FD9DE2C8A50}" type="pres">
      <dgm:prSet presAssocID="{688A89AE-E281-4371-A4FE-197200E815D7}" presName="sibTrans" presStyleCnt="0"/>
      <dgm:spPr/>
    </dgm:pt>
    <dgm:pt modelId="{D9DA35EF-6615-4B8D-81CB-9A24540FFEB9}" type="pres">
      <dgm:prSet presAssocID="{50F4D21D-1619-4AED-AAB6-0BBB02CD5097}" presName="compNode" presStyleCnt="0"/>
      <dgm:spPr/>
    </dgm:pt>
    <dgm:pt modelId="{AB89352E-DF89-4644-8DB5-473D90349052}" type="pres">
      <dgm:prSet presAssocID="{50F4D21D-1619-4AED-AAB6-0BBB02CD5097}" presName="bgRect" presStyleLbl="bgShp" presStyleIdx="1" presStyleCnt="2"/>
      <dgm:spPr/>
    </dgm:pt>
    <dgm:pt modelId="{3641F765-7001-468A-A638-F9D5D1CA4688}" type="pres">
      <dgm:prSet presAssocID="{50F4D21D-1619-4AED-AAB6-0BBB02CD50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7232BBC5-9A6C-4316-85CF-C84016A83FB5}" type="pres">
      <dgm:prSet presAssocID="{50F4D21D-1619-4AED-AAB6-0BBB02CD5097}" presName="spaceRect" presStyleCnt="0"/>
      <dgm:spPr/>
    </dgm:pt>
    <dgm:pt modelId="{85C1E4B4-6769-4D2F-BEE1-76B28B2B5E79}" type="pres">
      <dgm:prSet presAssocID="{50F4D21D-1619-4AED-AAB6-0BBB02CD5097}" presName="parTx" presStyleLbl="revTx" presStyleIdx="1" presStyleCnt="2">
        <dgm:presLayoutVars>
          <dgm:chMax val="0"/>
          <dgm:chPref val="0"/>
        </dgm:presLayoutVars>
      </dgm:prSet>
      <dgm:spPr/>
    </dgm:pt>
  </dgm:ptLst>
  <dgm:cxnLst>
    <dgm:cxn modelId="{EF0C134C-2639-4922-9EFB-EDECD3D95C94}" type="presOf" srcId="{1D6EB77D-BEE2-426A-AD90-F81522369E27}" destId="{C64BFB89-D8E1-41A4-8854-052A319291B3}" srcOrd="0" destOrd="0" presId="urn:microsoft.com/office/officeart/2018/2/layout/IconVerticalSolidList"/>
    <dgm:cxn modelId="{E7EF5E83-18D6-437A-A12C-652D42F4F109}" srcId="{1D6EB77D-BEE2-426A-AD90-F81522369E27}" destId="{AFC4DC3E-2903-45E5-A90B-44AB16E4BAE6}" srcOrd="0" destOrd="0" parTransId="{5440C134-DA2E-4FF5-B85A-189A82CFB072}" sibTransId="{688A89AE-E281-4371-A4FE-197200E815D7}"/>
    <dgm:cxn modelId="{F1DD6B85-599F-42AA-9158-C1F4E6C54433}" type="presOf" srcId="{AFC4DC3E-2903-45E5-A90B-44AB16E4BAE6}" destId="{AA6F9463-1F5B-4B04-83B9-833CE5E2923B}" srcOrd="0" destOrd="0" presId="urn:microsoft.com/office/officeart/2018/2/layout/IconVerticalSolidList"/>
    <dgm:cxn modelId="{62CF1AD1-F14A-4CA0-80A2-073447CA9D5E}" type="presOf" srcId="{50F4D21D-1619-4AED-AAB6-0BBB02CD5097}" destId="{85C1E4B4-6769-4D2F-BEE1-76B28B2B5E79}" srcOrd="0" destOrd="0" presId="urn:microsoft.com/office/officeart/2018/2/layout/IconVerticalSolidList"/>
    <dgm:cxn modelId="{4FB106D6-4A71-4D2B-BA58-D20EE1E608B8}" srcId="{1D6EB77D-BEE2-426A-AD90-F81522369E27}" destId="{50F4D21D-1619-4AED-AAB6-0BBB02CD5097}" srcOrd="1" destOrd="0" parTransId="{4C38E82B-D17D-4036-9BE5-3DF33BE74A77}" sibTransId="{C491FBB5-5482-4482-9B8C-25B2A28A6401}"/>
    <dgm:cxn modelId="{A4694B78-A924-4A00-881A-8ED799A72B27}" type="presParOf" srcId="{C64BFB89-D8E1-41A4-8854-052A319291B3}" destId="{FF11A759-4A60-44CC-A9F8-FFC65F9F7C41}" srcOrd="0" destOrd="0" presId="urn:microsoft.com/office/officeart/2018/2/layout/IconVerticalSolidList"/>
    <dgm:cxn modelId="{2ABC1FC9-41C1-4404-8DDE-3318C92B3D19}" type="presParOf" srcId="{FF11A759-4A60-44CC-A9F8-FFC65F9F7C41}" destId="{489ABEA0-AC16-4350-B298-535605D3D7CC}" srcOrd="0" destOrd="0" presId="urn:microsoft.com/office/officeart/2018/2/layout/IconVerticalSolidList"/>
    <dgm:cxn modelId="{75ACAC0E-3E3F-4A88-B85E-E04C7D5CCC0E}" type="presParOf" srcId="{FF11A759-4A60-44CC-A9F8-FFC65F9F7C41}" destId="{EB7066D1-8340-4865-8809-CF5B3DD4F482}" srcOrd="1" destOrd="0" presId="urn:microsoft.com/office/officeart/2018/2/layout/IconVerticalSolidList"/>
    <dgm:cxn modelId="{82C38A87-30F8-478D-AC2A-CF048D358215}" type="presParOf" srcId="{FF11A759-4A60-44CC-A9F8-FFC65F9F7C41}" destId="{57BFE02B-8E25-41FF-BC86-E8D29AA54A15}" srcOrd="2" destOrd="0" presId="urn:microsoft.com/office/officeart/2018/2/layout/IconVerticalSolidList"/>
    <dgm:cxn modelId="{07A83603-585A-4E88-AC21-07AE0CA7C11C}" type="presParOf" srcId="{FF11A759-4A60-44CC-A9F8-FFC65F9F7C41}" destId="{AA6F9463-1F5B-4B04-83B9-833CE5E2923B}" srcOrd="3" destOrd="0" presId="urn:microsoft.com/office/officeart/2018/2/layout/IconVerticalSolidList"/>
    <dgm:cxn modelId="{018FF0DA-BEBC-469F-BDE1-D2D655810D10}" type="presParOf" srcId="{C64BFB89-D8E1-41A4-8854-052A319291B3}" destId="{11151EA3-2DAB-466A-93DA-9FD9DE2C8A50}" srcOrd="1" destOrd="0" presId="urn:microsoft.com/office/officeart/2018/2/layout/IconVerticalSolidList"/>
    <dgm:cxn modelId="{7CE52C05-EFF3-4EFD-BC99-DC37878CF6BB}" type="presParOf" srcId="{C64BFB89-D8E1-41A4-8854-052A319291B3}" destId="{D9DA35EF-6615-4B8D-81CB-9A24540FFEB9}" srcOrd="2" destOrd="0" presId="urn:microsoft.com/office/officeart/2018/2/layout/IconVerticalSolidList"/>
    <dgm:cxn modelId="{A02C5295-0F05-4DEE-AB0E-264CEF2BE524}" type="presParOf" srcId="{D9DA35EF-6615-4B8D-81CB-9A24540FFEB9}" destId="{AB89352E-DF89-4644-8DB5-473D90349052}" srcOrd="0" destOrd="0" presId="urn:microsoft.com/office/officeart/2018/2/layout/IconVerticalSolidList"/>
    <dgm:cxn modelId="{D2F24271-5365-45DD-969F-22E8DB8D8949}" type="presParOf" srcId="{D9DA35EF-6615-4B8D-81CB-9A24540FFEB9}" destId="{3641F765-7001-468A-A638-F9D5D1CA4688}" srcOrd="1" destOrd="0" presId="urn:microsoft.com/office/officeart/2018/2/layout/IconVerticalSolidList"/>
    <dgm:cxn modelId="{93D67C78-A58A-4563-8C0C-43E4F08EE71A}" type="presParOf" srcId="{D9DA35EF-6615-4B8D-81CB-9A24540FFEB9}" destId="{7232BBC5-9A6C-4316-85CF-C84016A83FB5}" srcOrd="2" destOrd="0" presId="urn:microsoft.com/office/officeart/2018/2/layout/IconVerticalSolidList"/>
    <dgm:cxn modelId="{BE085700-39C7-454F-9E44-1628C01FC6C3}" type="presParOf" srcId="{D9DA35EF-6615-4B8D-81CB-9A24540FFEB9}" destId="{85C1E4B4-6769-4D2F-BEE1-76B28B2B5E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EA7CD9-207B-7045-A1F2-09E405F207EB}" type="doc">
      <dgm:prSet loTypeId="urn:microsoft.com/office/officeart/2005/8/layout/venn1" loCatId="" qsTypeId="urn:microsoft.com/office/officeart/2005/8/quickstyle/simple1" qsCatId="simple" csTypeId="urn:microsoft.com/office/officeart/2005/8/colors/colorful3" csCatId="colorful" phldr="1"/>
      <dgm:spPr/>
    </dgm:pt>
    <dgm:pt modelId="{6B634D27-20C3-FB48-B2C8-F7967757C7BC}">
      <dgm:prSet phldrT="[Text]"/>
      <dgm:spPr/>
      <dgm:t>
        <a:bodyPr/>
        <a:lstStyle/>
        <a:p>
          <a:r>
            <a:rPr lang="en-US" dirty="0">
              <a:latin typeface="Roboto" panose="02000000000000000000" pitchFamily="2" charset="0"/>
              <a:ea typeface="Roboto" panose="02000000000000000000" pitchFamily="2" charset="0"/>
            </a:rPr>
            <a:t>People</a:t>
          </a:r>
        </a:p>
      </dgm:t>
    </dgm:pt>
    <dgm:pt modelId="{E22CFC13-B30F-4C4C-8D9A-8A32606071FB}" type="par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34D16A87-9C48-3B4C-9E3F-FF09087150A2}" type="sib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DA8F73CA-FDAB-3549-AF20-6A0D9471B167}">
      <dgm:prSet phldrT="[Text]"/>
      <dgm:spPr/>
      <dgm:t>
        <a:bodyPr/>
        <a:lstStyle/>
        <a:p>
          <a:r>
            <a:rPr lang="en-US">
              <a:latin typeface="Roboto" panose="02000000000000000000" pitchFamily="2" charset="0"/>
              <a:ea typeface="Roboto" panose="02000000000000000000" pitchFamily="2" charset="0"/>
            </a:rPr>
            <a:t>Technology</a:t>
          </a:r>
        </a:p>
      </dgm:t>
    </dgm:pt>
    <dgm:pt modelId="{E7B2824F-ED28-C14F-9DA5-17ABACC8A817}" type="parTrans" cxnId="{AC06A77B-CA1E-6C4F-B49C-E0FAC9983AF3}">
      <dgm:prSet/>
      <dgm:spPr/>
      <dgm:t>
        <a:bodyPr/>
        <a:lstStyle/>
        <a:p>
          <a:endParaRPr lang="en-US">
            <a:latin typeface="Roboto" panose="02000000000000000000" pitchFamily="2" charset="0"/>
            <a:ea typeface="Roboto" panose="02000000000000000000" pitchFamily="2" charset="0"/>
          </a:endParaRPr>
        </a:p>
      </dgm:t>
    </dgm:pt>
    <dgm:pt modelId="{F2147CEA-519F-CB49-A2F4-9A7D41DA0DBE}" type="sibTrans" cxnId="{AC06A77B-CA1E-6C4F-B49C-E0FAC9983AF3}">
      <dgm:prSet/>
      <dgm:spPr/>
      <dgm:t>
        <a:bodyPr/>
        <a:lstStyle/>
        <a:p>
          <a:endParaRPr lang="en-US">
            <a:latin typeface="Roboto" panose="02000000000000000000" pitchFamily="2" charset="0"/>
            <a:ea typeface="Roboto" panose="02000000000000000000" pitchFamily="2" charset="0"/>
          </a:endParaRPr>
        </a:p>
      </dgm:t>
    </dgm:pt>
    <dgm:pt modelId="{C1C0529B-6A8E-1A47-A3F3-E61A02E88FAD}">
      <dgm:prSet phldrT="[Text]"/>
      <dgm:spPr/>
      <dgm:t>
        <a:bodyPr/>
        <a:lstStyle/>
        <a:p>
          <a:r>
            <a:rPr lang="en-US">
              <a:latin typeface="Roboto" panose="02000000000000000000" pitchFamily="2" charset="0"/>
              <a:ea typeface="Roboto" panose="02000000000000000000" pitchFamily="2" charset="0"/>
            </a:rPr>
            <a:t>Process </a:t>
          </a:r>
        </a:p>
      </dgm:t>
    </dgm:pt>
    <dgm:pt modelId="{A614E4F3-FCE3-D740-A853-CB5D919C21EF}" type="parTrans" cxnId="{39E200BA-2C5B-DD4B-A56B-B78683E8D541}">
      <dgm:prSet/>
      <dgm:spPr/>
      <dgm:t>
        <a:bodyPr/>
        <a:lstStyle/>
        <a:p>
          <a:endParaRPr lang="en-US">
            <a:latin typeface="Roboto" panose="02000000000000000000" pitchFamily="2" charset="0"/>
            <a:ea typeface="Roboto" panose="02000000000000000000" pitchFamily="2" charset="0"/>
          </a:endParaRPr>
        </a:p>
      </dgm:t>
    </dgm:pt>
    <dgm:pt modelId="{7A755D12-D7A0-EC40-A062-5971656A44A8}" type="sibTrans" cxnId="{39E200BA-2C5B-DD4B-A56B-B78683E8D541}">
      <dgm:prSet/>
      <dgm:spPr/>
      <dgm:t>
        <a:bodyPr/>
        <a:lstStyle/>
        <a:p>
          <a:endParaRPr lang="en-US">
            <a:latin typeface="Roboto" panose="02000000000000000000" pitchFamily="2" charset="0"/>
            <a:ea typeface="Roboto" panose="02000000000000000000" pitchFamily="2" charset="0"/>
          </a:endParaRPr>
        </a:p>
      </dgm:t>
    </dgm:pt>
    <dgm:pt modelId="{D67DE6BA-8F7F-9A4F-8EE1-E646DCF364E6}" type="pres">
      <dgm:prSet presAssocID="{63EA7CD9-207B-7045-A1F2-09E405F207EB}" presName="compositeShape" presStyleCnt="0">
        <dgm:presLayoutVars>
          <dgm:chMax val="7"/>
          <dgm:dir/>
          <dgm:resizeHandles val="exact"/>
        </dgm:presLayoutVars>
      </dgm:prSet>
      <dgm:spPr/>
    </dgm:pt>
    <dgm:pt modelId="{A92DFDDD-7AC0-6242-8C8C-A37D2CEAC364}" type="pres">
      <dgm:prSet presAssocID="{6B634D27-20C3-FB48-B2C8-F7967757C7BC}" presName="circ1" presStyleLbl="vennNode1" presStyleIdx="0" presStyleCnt="3"/>
      <dgm:spPr/>
    </dgm:pt>
    <dgm:pt modelId="{3C33600A-9EA4-8D4B-AEA9-29FEB2AF937A}" type="pres">
      <dgm:prSet presAssocID="{6B634D27-20C3-FB48-B2C8-F7967757C7BC}" presName="circ1Tx" presStyleLbl="revTx" presStyleIdx="0" presStyleCnt="0">
        <dgm:presLayoutVars>
          <dgm:chMax val="0"/>
          <dgm:chPref val="0"/>
          <dgm:bulletEnabled val="1"/>
        </dgm:presLayoutVars>
      </dgm:prSet>
      <dgm:spPr/>
    </dgm:pt>
    <dgm:pt modelId="{B38788FC-4499-7149-A732-4C3BE3F9BEEB}" type="pres">
      <dgm:prSet presAssocID="{DA8F73CA-FDAB-3549-AF20-6A0D9471B167}" presName="circ2" presStyleLbl="vennNode1" presStyleIdx="1" presStyleCnt="3"/>
      <dgm:spPr/>
    </dgm:pt>
    <dgm:pt modelId="{12B1A600-B9A9-1149-850C-E10861E38494}" type="pres">
      <dgm:prSet presAssocID="{DA8F73CA-FDAB-3549-AF20-6A0D9471B167}" presName="circ2Tx" presStyleLbl="revTx" presStyleIdx="0" presStyleCnt="0">
        <dgm:presLayoutVars>
          <dgm:chMax val="0"/>
          <dgm:chPref val="0"/>
          <dgm:bulletEnabled val="1"/>
        </dgm:presLayoutVars>
      </dgm:prSet>
      <dgm:spPr/>
    </dgm:pt>
    <dgm:pt modelId="{3C183CF9-58F9-C046-8BFF-038169E4E056}" type="pres">
      <dgm:prSet presAssocID="{C1C0529B-6A8E-1A47-A3F3-E61A02E88FAD}" presName="circ3" presStyleLbl="vennNode1" presStyleIdx="2" presStyleCnt="3"/>
      <dgm:spPr/>
    </dgm:pt>
    <dgm:pt modelId="{DBF2F93B-2CB6-C640-BA17-087754418DFE}" type="pres">
      <dgm:prSet presAssocID="{C1C0529B-6A8E-1A47-A3F3-E61A02E88FAD}" presName="circ3Tx" presStyleLbl="revTx" presStyleIdx="0" presStyleCnt="0">
        <dgm:presLayoutVars>
          <dgm:chMax val="0"/>
          <dgm:chPref val="0"/>
          <dgm:bulletEnabled val="1"/>
        </dgm:presLayoutVars>
      </dgm:prSet>
      <dgm:spPr/>
    </dgm:pt>
  </dgm:ptLst>
  <dgm:cxnLst>
    <dgm:cxn modelId="{97D3A915-8984-2E47-A2EF-98281B0605E7}" type="presOf" srcId="{DA8F73CA-FDAB-3549-AF20-6A0D9471B167}" destId="{12B1A600-B9A9-1149-850C-E10861E38494}" srcOrd="1" destOrd="0" presId="urn:microsoft.com/office/officeart/2005/8/layout/venn1"/>
    <dgm:cxn modelId="{18EC532A-4F6C-E542-AABE-1039553D132B}" type="presOf" srcId="{C1C0529B-6A8E-1A47-A3F3-E61A02E88FAD}" destId="{3C183CF9-58F9-C046-8BFF-038169E4E056}" srcOrd="0" destOrd="0" presId="urn:microsoft.com/office/officeart/2005/8/layout/venn1"/>
    <dgm:cxn modelId="{D7C59839-7CDA-4D40-B781-997DD47FB374}" srcId="{63EA7CD9-207B-7045-A1F2-09E405F207EB}" destId="{6B634D27-20C3-FB48-B2C8-F7967757C7BC}" srcOrd="0" destOrd="0" parTransId="{E22CFC13-B30F-4C4C-8D9A-8A32606071FB}" sibTransId="{34D16A87-9C48-3B4C-9E3F-FF09087150A2}"/>
    <dgm:cxn modelId="{48B60B57-B878-B740-94DA-F2B87A64F8C0}" type="presOf" srcId="{6B634D27-20C3-FB48-B2C8-F7967757C7BC}" destId="{A92DFDDD-7AC0-6242-8C8C-A37D2CEAC364}" srcOrd="0" destOrd="0" presId="urn:microsoft.com/office/officeart/2005/8/layout/venn1"/>
    <dgm:cxn modelId="{AC06A77B-CA1E-6C4F-B49C-E0FAC9983AF3}" srcId="{63EA7CD9-207B-7045-A1F2-09E405F207EB}" destId="{DA8F73CA-FDAB-3549-AF20-6A0D9471B167}" srcOrd="1" destOrd="0" parTransId="{E7B2824F-ED28-C14F-9DA5-17ABACC8A817}" sibTransId="{F2147CEA-519F-CB49-A2F4-9A7D41DA0DBE}"/>
    <dgm:cxn modelId="{2EA8687F-92CD-FA4C-8F63-2C0303ED21FD}" type="presOf" srcId="{DA8F73CA-FDAB-3549-AF20-6A0D9471B167}" destId="{B38788FC-4499-7149-A732-4C3BE3F9BEEB}" srcOrd="0" destOrd="0" presId="urn:microsoft.com/office/officeart/2005/8/layout/venn1"/>
    <dgm:cxn modelId="{B8A6A487-8317-B944-B307-7DE6F7A72DBB}" type="presOf" srcId="{6B634D27-20C3-FB48-B2C8-F7967757C7BC}" destId="{3C33600A-9EA4-8D4B-AEA9-29FEB2AF937A}" srcOrd="1" destOrd="0" presId="urn:microsoft.com/office/officeart/2005/8/layout/venn1"/>
    <dgm:cxn modelId="{26267FA1-2428-E345-A5D8-D49CDF2C2B56}" type="presOf" srcId="{63EA7CD9-207B-7045-A1F2-09E405F207EB}" destId="{D67DE6BA-8F7F-9A4F-8EE1-E646DCF364E6}" srcOrd="0" destOrd="0" presId="urn:microsoft.com/office/officeart/2005/8/layout/venn1"/>
    <dgm:cxn modelId="{39E200BA-2C5B-DD4B-A56B-B78683E8D541}" srcId="{63EA7CD9-207B-7045-A1F2-09E405F207EB}" destId="{C1C0529B-6A8E-1A47-A3F3-E61A02E88FAD}" srcOrd="2" destOrd="0" parTransId="{A614E4F3-FCE3-D740-A853-CB5D919C21EF}" sibTransId="{7A755D12-D7A0-EC40-A062-5971656A44A8}"/>
    <dgm:cxn modelId="{45C02DD7-B6E6-9947-A8A7-BBFC67E6D575}" type="presOf" srcId="{C1C0529B-6A8E-1A47-A3F3-E61A02E88FAD}" destId="{DBF2F93B-2CB6-C640-BA17-087754418DFE}" srcOrd="1" destOrd="0" presId="urn:microsoft.com/office/officeart/2005/8/layout/venn1"/>
    <dgm:cxn modelId="{FED1D140-8F74-F34D-9C76-8B288EED347C}" type="presParOf" srcId="{D67DE6BA-8F7F-9A4F-8EE1-E646DCF364E6}" destId="{A92DFDDD-7AC0-6242-8C8C-A37D2CEAC364}" srcOrd="0" destOrd="0" presId="urn:microsoft.com/office/officeart/2005/8/layout/venn1"/>
    <dgm:cxn modelId="{32C590D0-E0DF-FF49-9CF5-B72AD049CCA6}" type="presParOf" srcId="{D67DE6BA-8F7F-9A4F-8EE1-E646DCF364E6}" destId="{3C33600A-9EA4-8D4B-AEA9-29FEB2AF937A}" srcOrd="1" destOrd="0" presId="urn:microsoft.com/office/officeart/2005/8/layout/venn1"/>
    <dgm:cxn modelId="{4555222C-5B5A-0947-856A-970C8B3676F6}" type="presParOf" srcId="{D67DE6BA-8F7F-9A4F-8EE1-E646DCF364E6}" destId="{B38788FC-4499-7149-A732-4C3BE3F9BEEB}" srcOrd="2" destOrd="0" presId="urn:microsoft.com/office/officeart/2005/8/layout/venn1"/>
    <dgm:cxn modelId="{F9644616-51D5-5541-977C-AC0612725F9C}" type="presParOf" srcId="{D67DE6BA-8F7F-9A4F-8EE1-E646DCF364E6}" destId="{12B1A600-B9A9-1149-850C-E10861E38494}" srcOrd="3" destOrd="0" presId="urn:microsoft.com/office/officeart/2005/8/layout/venn1"/>
    <dgm:cxn modelId="{559F17C7-039A-9A4C-B2E2-D5F74A737846}" type="presParOf" srcId="{D67DE6BA-8F7F-9A4F-8EE1-E646DCF364E6}" destId="{3C183CF9-58F9-C046-8BFF-038169E4E056}" srcOrd="4" destOrd="0" presId="urn:microsoft.com/office/officeart/2005/8/layout/venn1"/>
    <dgm:cxn modelId="{5D4B9398-8865-B646-816F-415D26407EF8}" type="presParOf" srcId="{D67DE6BA-8F7F-9A4F-8EE1-E646DCF364E6}" destId="{DBF2F93B-2CB6-C640-BA17-087754418DF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EA7CD9-207B-7045-A1F2-09E405F207EB}" type="doc">
      <dgm:prSet loTypeId="urn:microsoft.com/office/officeart/2005/8/layout/venn1" loCatId="" qsTypeId="urn:microsoft.com/office/officeart/2005/8/quickstyle/simple1" qsCatId="simple" csTypeId="urn:microsoft.com/office/officeart/2005/8/colors/colorful5" csCatId="colorful" phldr="1"/>
      <dgm:spPr/>
    </dgm:pt>
    <dgm:pt modelId="{6B634D27-20C3-FB48-B2C8-F7967757C7BC}">
      <dgm:prSet phldrT="[Text]"/>
      <dgm:spPr/>
      <dgm:t>
        <a:bodyPr/>
        <a:lstStyle/>
        <a:p>
          <a:pPr algn="ctr"/>
          <a:r>
            <a:rPr lang="en-US" b="1" dirty="0">
              <a:latin typeface="Roboto" panose="02000000000000000000" pitchFamily="2" charset="0"/>
              <a:ea typeface="Roboto" panose="02000000000000000000" pitchFamily="2" charset="0"/>
              <a:cs typeface="Poppins" pitchFamily="2" charset="77"/>
            </a:rPr>
            <a:t>Self Assessment</a:t>
          </a:r>
          <a:endParaRPr lang="en-US" dirty="0">
            <a:latin typeface="Roboto" panose="02000000000000000000" pitchFamily="2" charset="0"/>
            <a:ea typeface="Roboto" panose="02000000000000000000" pitchFamily="2" charset="0"/>
          </a:endParaRPr>
        </a:p>
      </dgm:t>
    </dgm:pt>
    <dgm:pt modelId="{E22CFC13-B30F-4C4C-8D9A-8A32606071FB}" type="par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34D16A87-9C48-3B4C-9E3F-FF09087150A2}" type="sib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6A59F06F-EBAD-5E4D-B241-0BB6C3964E07}">
      <dgm:prSet phldrT="[Text]"/>
      <dgm:spPr/>
      <dgm:t>
        <a:bodyPr/>
        <a:lstStyle/>
        <a:p>
          <a:pPr algn="ctr"/>
          <a:r>
            <a:rPr lang="en-US" b="1" dirty="0">
              <a:latin typeface="Roboto" panose="02000000000000000000" pitchFamily="2" charset="0"/>
              <a:ea typeface="Roboto" panose="02000000000000000000" pitchFamily="2" charset="0"/>
              <a:cs typeface="Poppins" pitchFamily="2" charset="77"/>
            </a:rPr>
            <a:t>Leadership</a:t>
          </a:r>
        </a:p>
        <a:p>
          <a:pPr algn="ctr"/>
          <a:r>
            <a:rPr lang="en-US" b="1" dirty="0">
              <a:latin typeface="Roboto" panose="02000000000000000000" pitchFamily="2" charset="0"/>
              <a:ea typeface="Roboto" panose="02000000000000000000" pitchFamily="2" charset="0"/>
              <a:cs typeface="Poppins" pitchFamily="2" charset="77"/>
            </a:rPr>
            <a:t>Approach</a:t>
          </a:r>
        </a:p>
      </dgm:t>
    </dgm:pt>
    <dgm:pt modelId="{1BE2D27B-F425-A54A-B226-7CA470EAC71C}" type="parTrans" cxnId="{71986953-A826-1246-9213-93F1067F333F}">
      <dgm:prSet/>
      <dgm:spPr/>
      <dgm:t>
        <a:bodyPr/>
        <a:lstStyle/>
        <a:p>
          <a:endParaRPr lang="en-US">
            <a:latin typeface="Roboto" panose="02000000000000000000" pitchFamily="2" charset="0"/>
            <a:ea typeface="Roboto" panose="02000000000000000000" pitchFamily="2" charset="0"/>
          </a:endParaRPr>
        </a:p>
      </dgm:t>
    </dgm:pt>
    <dgm:pt modelId="{65E7AFA4-BE44-574A-8FCE-03C5DFB3B185}" type="sibTrans" cxnId="{71986953-A826-1246-9213-93F1067F333F}">
      <dgm:prSet/>
      <dgm:spPr/>
      <dgm:t>
        <a:bodyPr/>
        <a:lstStyle/>
        <a:p>
          <a:endParaRPr lang="en-US">
            <a:latin typeface="Roboto" panose="02000000000000000000" pitchFamily="2" charset="0"/>
            <a:ea typeface="Roboto" panose="02000000000000000000" pitchFamily="2" charset="0"/>
          </a:endParaRPr>
        </a:p>
      </dgm:t>
    </dgm:pt>
    <dgm:pt modelId="{D19F375B-C51D-7C45-BDDE-4255B16FD1BB}">
      <dgm:prSet phldrT="[Text]"/>
      <dgm:spPr/>
      <dgm:t>
        <a:bodyPr/>
        <a:lstStyle/>
        <a:p>
          <a:pPr algn="ctr"/>
          <a:r>
            <a:rPr lang="en-US" b="1" dirty="0">
              <a:latin typeface="Roboto" panose="02000000000000000000" pitchFamily="2" charset="0"/>
              <a:ea typeface="Roboto" panose="02000000000000000000" pitchFamily="2" charset="0"/>
              <a:cs typeface="Poppins" pitchFamily="2" charset="77"/>
            </a:rPr>
            <a:t>Project</a:t>
          </a:r>
        </a:p>
        <a:p>
          <a:pPr algn="ctr"/>
          <a:r>
            <a:rPr lang="en-US" b="1" dirty="0">
              <a:latin typeface="Roboto" panose="02000000000000000000" pitchFamily="2" charset="0"/>
              <a:ea typeface="Roboto" panose="02000000000000000000" pitchFamily="2" charset="0"/>
              <a:cs typeface="Poppins" pitchFamily="2" charset="77"/>
            </a:rPr>
            <a:t>Approach </a:t>
          </a:r>
        </a:p>
      </dgm:t>
    </dgm:pt>
    <dgm:pt modelId="{08716138-6613-F44E-8B4E-AB5D881932AF}" type="parTrans" cxnId="{6A9C61EF-C308-2647-B749-34BA2607FE50}">
      <dgm:prSet/>
      <dgm:spPr/>
      <dgm:t>
        <a:bodyPr/>
        <a:lstStyle/>
        <a:p>
          <a:endParaRPr lang="en-US">
            <a:latin typeface="Roboto" panose="02000000000000000000" pitchFamily="2" charset="0"/>
            <a:ea typeface="Roboto" panose="02000000000000000000" pitchFamily="2" charset="0"/>
          </a:endParaRPr>
        </a:p>
      </dgm:t>
    </dgm:pt>
    <dgm:pt modelId="{18556FCB-CC9B-184B-B167-AF0E0E50AE97}" type="sibTrans" cxnId="{6A9C61EF-C308-2647-B749-34BA2607FE50}">
      <dgm:prSet/>
      <dgm:spPr/>
      <dgm:t>
        <a:bodyPr/>
        <a:lstStyle/>
        <a:p>
          <a:endParaRPr lang="en-US">
            <a:latin typeface="Roboto" panose="02000000000000000000" pitchFamily="2" charset="0"/>
            <a:ea typeface="Roboto" panose="02000000000000000000" pitchFamily="2" charset="0"/>
          </a:endParaRPr>
        </a:p>
      </dgm:t>
    </dgm:pt>
    <dgm:pt modelId="{D67DE6BA-8F7F-9A4F-8EE1-E646DCF364E6}" type="pres">
      <dgm:prSet presAssocID="{63EA7CD9-207B-7045-A1F2-09E405F207EB}" presName="compositeShape" presStyleCnt="0">
        <dgm:presLayoutVars>
          <dgm:chMax val="7"/>
          <dgm:dir/>
          <dgm:resizeHandles val="exact"/>
        </dgm:presLayoutVars>
      </dgm:prSet>
      <dgm:spPr/>
    </dgm:pt>
    <dgm:pt modelId="{A92DFDDD-7AC0-6242-8C8C-A37D2CEAC364}" type="pres">
      <dgm:prSet presAssocID="{6B634D27-20C3-FB48-B2C8-F7967757C7BC}" presName="circ1" presStyleLbl="vennNode1" presStyleIdx="0" presStyleCnt="3" custScaleX="85125" custScaleY="82414"/>
      <dgm:spPr/>
    </dgm:pt>
    <dgm:pt modelId="{3C33600A-9EA4-8D4B-AEA9-29FEB2AF937A}" type="pres">
      <dgm:prSet presAssocID="{6B634D27-20C3-FB48-B2C8-F7967757C7BC}" presName="circ1Tx" presStyleLbl="revTx" presStyleIdx="0" presStyleCnt="0">
        <dgm:presLayoutVars>
          <dgm:chMax val="0"/>
          <dgm:chPref val="0"/>
          <dgm:bulletEnabled val="1"/>
        </dgm:presLayoutVars>
      </dgm:prSet>
      <dgm:spPr/>
    </dgm:pt>
    <dgm:pt modelId="{A1FF80F2-D548-CB45-A00E-F799134A1E09}" type="pres">
      <dgm:prSet presAssocID="{6A59F06F-EBAD-5E4D-B241-0BB6C3964E07}" presName="circ2" presStyleLbl="vennNode1" presStyleIdx="1" presStyleCnt="3" custScaleX="84658" custScaleY="86201" custLinFactNeighborX="-808" custLinFactNeighborY="4580"/>
      <dgm:spPr/>
    </dgm:pt>
    <dgm:pt modelId="{83422AFF-C58A-0A43-A93F-77BB350A69EF}" type="pres">
      <dgm:prSet presAssocID="{6A59F06F-EBAD-5E4D-B241-0BB6C3964E07}" presName="circ2Tx" presStyleLbl="revTx" presStyleIdx="0" presStyleCnt="0">
        <dgm:presLayoutVars>
          <dgm:chMax val="0"/>
          <dgm:chPref val="0"/>
          <dgm:bulletEnabled val="1"/>
        </dgm:presLayoutVars>
      </dgm:prSet>
      <dgm:spPr/>
    </dgm:pt>
    <dgm:pt modelId="{F285CF9B-AD81-2948-84FB-3EA58A8F541F}" type="pres">
      <dgm:prSet presAssocID="{D19F375B-C51D-7C45-BDDE-4255B16FD1BB}" presName="circ3" presStyleLbl="vennNode1" presStyleIdx="2" presStyleCnt="3" custScaleX="84658" custScaleY="86201" custLinFactNeighborX="2710" custLinFactNeighborY="4579"/>
      <dgm:spPr/>
    </dgm:pt>
    <dgm:pt modelId="{1012C32F-C2A8-DD4F-9938-7475CBB0C07A}" type="pres">
      <dgm:prSet presAssocID="{D19F375B-C51D-7C45-BDDE-4255B16FD1BB}" presName="circ3Tx" presStyleLbl="revTx" presStyleIdx="0" presStyleCnt="0">
        <dgm:presLayoutVars>
          <dgm:chMax val="0"/>
          <dgm:chPref val="0"/>
          <dgm:bulletEnabled val="1"/>
        </dgm:presLayoutVars>
      </dgm:prSet>
      <dgm:spPr/>
    </dgm:pt>
  </dgm:ptLst>
  <dgm:cxnLst>
    <dgm:cxn modelId="{5BC17A17-4E1D-694A-82EE-2D3CFC376486}" type="presOf" srcId="{D19F375B-C51D-7C45-BDDE-4255B16FD1BB}" destId="{F285CF9B-AD81-2948-84FB-3EA58A8F541F}" srcOrd="0" destOrd="0" presId="urn:microsoft.com/office/officeart/2005/8/layout/venn1"/>
    <dgm:cxn modelId="{D7C59839-7CDA-4D40-B781-997DD47FB374}" srcId="{63EA7CD9-207B-7045-A1F2-09E405F207EB}" destId="{6B634D27-20C3-FB48-B2C8-F7967757C7BC}" srcOrd="0" destOrd="0" parTransId="{E22CFC13-B30F-4C4C-8D9A-8A32606071FB}" sibTransId="{34D16A87-9C48-3B4C-9E3F-FF09087150A2}"/>
    <dgm:cxn modelId="{71986953-A826-1246-9213-93F1067F333F}" srcId="{63EA7CD9-207B-7045-A1F2-09E405F207EB}" destId="{6A59F06F-EBAD-5E4D-B241-0BB6C3964E07}" srcOrd="1" destOrd="0" parTransId="{1BE2D27B-F425-A54A-B226-7CA470EAC71C}" sibTransId="{65E7AFA4-BE44-574A-8FCE-03C5DFB3B185}"/>
    <dgm:cxn modelId="{48B60B57-B878-B740-94DA-F2B87A64F8C0}" type="presOf" srcId="{6B634D27-20C3-FB48-B2C8-F7967757C7BC}" destId="{A92DFDDD-7AC0-6242-8C8C-A37D2CEAC364}" srcOrd="0" destOrd="0" presId="urn:microsoft.com/office/officeart/2005/8/layout/venn1"/>
    <dgm:cxn modelId="{4283A85A-CD0A-2E4F-8CDB-754DC3429C46}" type="presOf" srcId="{D19F375B-C51D-7C45-BDDE-4255B16FD1BB}" destId="{1012C32F-C2A8-DD4F-9938-7475CBB0C07A}" srcOrd="1" destOrd="0" presId="urn:microsoft.com/office/officeart/2005/8/layout/venn1"/>
    <dgm:cxn modelId="{B8A6A487-8317-B944-B307-7DE6F7A72DBB}" type="presOf" srcId="{6B634D27-20C3-FB48-B2C8-F7967757C7BC}" destId="{3C33600A-9EA4-8D4B-AEA9-29FEB2AF937A}" srcOrd="1" destOrd="0" presId="urn:microsoft.com/office/officeart/2005/8/layout/venn1"/>
    <dgm:cxn modelId="{B3456C96-E760-A24E-87CD-93EBCF3AEABB}" type="presOf" srcId="{6A59F06F-EBAD-5E4D-B241-0BB6C3964E07}" destId="{83422AFF-C58A-0A43-A93F-77BB350A69EF}" srcOrd="1" destOrd="0" presId="urn:microsoft.com/office/officeart/2005/8/layout/venn1"/>
    <dgm:cxn modelId="{26267FA1-2428-E345-A5D8-D49CDF2C2B56}" type="presOf" srcId="{63EA7CD9-207B-7045-A1F2-09E405F207EB}" destId="{D67DE6BA-8F7F-9A4F-8EE1-E646DCF364E6}" srcOrd="0" destOrd="0" presId="urn:microsoft.com/office/officeart/2005/8/layout/venn1"/>
    <dgm:cxn modelId="{2D9320B2-9703-214E-BD35-A41E39EED323}" type="presOf" srcId="{6A59F06F-EBAD-5E4D-B241-0BB6C3964E07}" destId="{A1FF80F2-D548-CB45-A00E-F799134A1E09}" srcOrd="0" destOrd="0" presId="urn:microsoft.com/office/officeart/2005/8/layout/venn1"/>
    <dgm:cxn modelId="{6A9C61EF-C308-2647-B749-34BA2607FE50}" srcId="{63EA7CD9-207B-7045-A1F2-09E405F207EB}" destId="{D19F375B-C51D-7C45-BDDE-4255B16FD1BB}" srcOrd="2" destOrd="0" parTransId="{08716138-6613-F44E-8B4E-AB5D881932AF}" sibTransId="{18556FCB-CC9B-184B-B167-AF0E0E50AE97}"/>
    <dgm:cxn modelId="{FED1D140-8F74-F34D-9C76-8B288EED347C}" type="presParOf" srcId="{D67DE6BA-8F7F-9A4F-8EE1-E646DCF364E6}" destId="{A92DFDDD-7AC0-6242-8C8C-A37D2CEAC364}" srcOrd="0" destOrd="0" presId="urn:microsoft.com/office/officeart/2005/8/layout/venn1"/>
    <dgm:cxn modelId="{32C590D0-E0DF-FF49-9CF5-B72AD049CCA6}" type="presParOf" srcId="{D67DE6BA-8F7F-9A4F-8EE1-E646DCF364E6}" destId="{3C33600A-9EA4-8D4B-AEA9-29FEB2AF937A}" srcOrd="1" destOrd="0" presId="urn:microsoft.com/office/officeart/2005/8/layout/venn1"/>
    <dgm:cxn modelId="{0A0DFE96-2606-474B-BD2F-A35AFD3CFC3D}" type="presParOf" srcId="{D67DE6BA-8F7F-9A4F-8EE1-E646DCF364E6}" destId="{A1FF80F2-D548-CB45-A00E-F799134A1E09}" srcOrd="2" destOrd="0" presId="urn:microsoft.com/office/officeart/2005/8/layout/venn1"/>
    <dgm:cxn modelId="{A640595B-3338-2F4C-B3BF-A1F20C204579}" type="presParOf" srcId="{D67DE6BA-8F7F-9A4F-8EE1-E646DCF364E6}" destId="{83422AFF-C58A-0A43-A93F-77BB350A69EF}" srcOrd="3" destOrd="0" presId="urn:microsoft.com/office/officeart/2005/8/layout/venn1"/>
    <dgm:cxn modelId="{2ACD48CA-31CC-D74F-BC77-69708E08A059}" type="presParOf" srcId="{D67DE6BA-8F7F-9A4F-8EE1-E646DCF364E6}" destId="{F285CF9B-AD81-2948-84FB-3EA58A8F541F}" srcOrd="4" destOrd="0" presId="urn:microsoft.com/office/officeart/2005/8/layout/venn1"/>
    <dgm:cxn modelId="{85F5551C-7FF9-AA4E-819E-92664CA332C6}" type="presParOf" srcId="{D67DE6BA-8F7F-9A4F-8EE1-E646DCF364E6}" destId="{1012C32F-C2A8-DD4F-9938-7475CBB0C0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custT="1"/>
      <dgm:spPr/>
      <dgm:t>
        <a:bodyPr/>
        <a:lstStyle/>
        <a:p>
          <a:pPr>
            <a:lnSpc>
              <a:spcPct val="100000"/>
            </a:lnSpc>
          </a:pPr>
          <a:r>
            <a:rPr lang="en-CA" sz="1800" b="1">
              <a:latin typeface="Roboto" panose="02000000000000000000" pitchFamily="2" charset="0"/>
              <a:ea typeface="Roboto" panose="02000000000000000000" pitchFamily="2" charset="0"/>
            </a:rPr>
            <a:t>1. Align Common Understanding</a:t>
          </a:r>
          <a:r>
            <a:rPr lang="en-CA" sz="1800">
              <a:latin typeface="Roboto" panose="02000000000000000000" pitchFamily="2" charset="0"/>
              <a:ea typeface="Roboto" panose="02000000000000000000" pitchFamily="2" charset="0"/>
            </a:rPr>
            <a:t>: Ensure all team members start with a shared definition and understanding of the project's goals and objectives. (Collaborative mindset)</a:t>
          </a:r>
          <a:endParaRPr lang="en-US" sz="1800">
            <a:latin typeface="Roboto" panose="02000000000000000000" pitchFamily="2" charset="0"/>
            <a:ea typeface="Roboto" panose="02000000000000000000" pitchFamily="2" charset="0"/>
          </a:endParaRPr>
        </a:p>
      </dgm:t>
    </dgm:pt>
    <dgm:pt modelId="{83B1C886-9475-4499-9581-D294BA62D0F9}" type="parTrans" cxnId="{017CCB66-D433-4686-98F6-36B8684A2B1E}">
      <dgm:prSet/>
      <dgm:spPr/>
      <dgm:t>
        <a:bodyPr/>
        <a:lstStyle/>
        <a:p>
          <a:endParaRPr lang="en-US" sz="1600">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sz="1600">
            <a:latin typeface="Roboto" panose="02000000000000000000" pitchFamily="2" charset="0"/>
            <a:ea typeface="Roboto" panose="02000000000000000000" pitchFamily="2" charset="0"/>
          </a:endParaRPr>
        </a:p>
      </dgm:t>
    </dgm:pt>
    <dgm:pt modelId="{5BDC0A27-5408-4F73-A000-E9F770BCCACB}">
      <dgm:prSet custT="1"/>
      <dgm:spPr/>
      <dgm:t>
        <a:bodyPr/>
        <a:lstStyle/>
        <a:p>
          <a:pPr>
            <a:lnSpc>
              <a:spcPct val="100000"/>
            </a:lnSpc>
          </a:pPr>
          <a:r>
            <a:rPr lang="en-CA" sz="1800" b="1">
              <a:latin typeface="Roboto" panose="02000000000000000000" pitchFamily="2" charset="0"/>
              <a:ea typeface="Roboto" panose="02000000000000000000" pitchFamily="2" charset="0"/>
            </a:rPr>
            <a:t>2. List Initial Challenges</a:t>
          </a:r>
          <a:r>
            <a:rPr lang="en-CA" sz="1800">
              <a:latin typeface="Roboto" panose="02000000000000000000" pitchFamily="2" charset="0"/>
              <a:ea typeface="Roboto" panose="02000000000000000000" pitchFamily="2" charset="0"/>
            </a:rPr>
            <a:t>: Gain an understanding of the top challenges of the users you’re solving the problem for. (Open Mindset)</a:t>
          </a:r>
          <a:endParaRPr lang="en-US" sz="1800">
            <a:latin typeface="Roboto" panose="02000000000000000000" pitchFamily="2" charset="0"/>
            <a:ea typeface="Roboto" panose="02000000000000000000" pitchFamily="2" charset="0"/>
          </a:endParaRPr>
        </a:p>
      </dgm:t>
    </dgm:pt>
    <dgm:pt modelId="{2A9ADD5F-E9EA-4B70-BD98-C96FA05D8C89}" type="parTrans" cxnId="{785D8840-4BFE-431C-84C3-8230695BF8B3}">
      <dgm:prSet/>
      <dgm:spPr/>
      <dgm:t>
        <a:bodyPr/>
        <a:lstStyle/>
        <a:p>
          <a:endParaRPr lang="en-US" sz="1600">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sz="1600">
            <a:latin typeface="Roboto" panose="02000000000000000000" pitchFamily="2" charset="0"/>
            <a:ea typeface="Roboto" panose="02000000000000000000" pitchFamily="2" charset="0"/>
          </a:endParaRPr>
        </a:p>
      </dgm:t>
    </dgm:pt>
    <dgm:pt modelId="{19FFD336-0BD5-4174-BE9D-C33366A83C6B}">
      <dgm:prSet custT="1"/>
      <dgm:spPr/>
      <dgm:t>
        <a:bodyPr/>
        <a:lstStyle/>
        <a:p>
          <a:pPr>
            <a:lnSpc>
              <a:spcPct val="100000"/>
            </a:lnSpc>
          </a:pPr>
          <a:r>
            <a:rPr lang="en-CA" sz="1800" b="1" dirty="0">
              <a:latin typeface="Roboto" panose="02000000000000000000" pitchFamily="2" charset="0"/>
              <a:ea typeface="Roboto" panose="02000000000000000000" pitchFamily="2" charset="0"/>
            </a:rPr>
            <a:t>3. Set Clear Success</a:t>
          </a:r>
          <a:r>
            <a:rPr lang="en-CA" sz="1800" dirty="0">
              <a:latin typeface="Roboto" panose="02000000000000000000" pitchFamily="2" charset="0"/>
              <a:ea typeface="Roboto" panose="02000000000000000000" pitchFamily="2" charset="0"/>
            </a:rPr>
            <a:t> </a:t>
          </a:r>
          <a:r>
            <a:rPr lang="en-CA" sz="1800" b="1" dirty="0">
              <a:latin typeface="Roboto" panose="02000000000000000000" pitchFamily="2" charset="0"/>
              <a:ea typeface="Roboto" panose="02000000000000000000" pitchFamily="2" charset="0"/>
            </a:rPr>
            <a:t>Metrics</a:t>
          </a:r>
          <a:r>
            <a:rPr lang="en-CA" sz="1800" dirty="0">
              <a:latin typeface="Roboto" panose="02000000000000000000" pitchFamily="2" charset="0"/>
              <a:ea typeface="Roboto" panose="02000000000000000000" pitchFamily="2" charset="0"/>
            </a:rPr>
            <a:t>: Define the measurable success criteria in a concrete and unambiguous manner. (Clear &amp; Authentic Mindset)</a:t>
          </a:r>
          <a:endParaRPr lang="en-US" sz="1800" dirty="0">
            <a:latin typeface="Roboto" panose="02000000000000000000" pitchFamily="2" charset="0"/>
            <a:ea typeface="Roboto" panose="02000000000000000000" pitchFamily="2" charset="0"/>
          </a:endParaRPr>
        </a:p>
      </dgm:t>
    </dgm:pt>
    <dgm:pt modelId="{8FC291DE-D0BD-4E75-BC59-90045DBF0FD3}" type="parTrans" cxnId="{D52A52E2-75FF-4B01-AC9C-81C81A2E9321}">
      <dgm:prSet/>
      <dgm:spPr/>
      <dgm:t>
        <a:bodyPr/>
        <a:lstStyle/>
        <a:p>
          <a:endParaRPr lang="en-US" sz="1600">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sz="1600">
            <a:latin typeface="Roboto" panose="02000000000000000000" pitchFamily="2" charset="0"/>
            <a:ea typeface="Roboto" panose="02000000000000000000" pitchFamily="2" charset="0"/>
          </a:endParaRPr>
        </a:p>
      </dgm:t>
    </dgm:pt>
    <dgm:pt modelId="{F48DCE63-97CE-4D2A-BC7D-B0507DE5996F}">
      <dgm:prSet custT="1"/>
      <dgm:spPr/>
      <dgm:t>
        <a:bodyPr/>
        <a:lstStyle/>
        <a:p>
          <a:pPr>
            <a:lnSpc>
              <a:spcPct val="100000"/>
            </a:lnSpc>
          </a:pPr>
          <a:r>
            <a:rPr lang="en-CA" sz="1800" b="1">
              <a:latin typeface="Roboto" panose="02000000000000000000" pitchFamily="2" charset="0"/>
              <a:ea typeface="Roboto" panose="02000000000000000000" pitchFamily="2" charset="0"/>
            </a:rPr>
            <a:t>4. Use a Customer-Centric Approach</a:t>
          </a:r>
          <a:r>
            <a:rPr lang="en-CA" sz="1800">
              <a:latin typeface="Roboto" panose="02000000000000000000" pitchFamily="2" charset="0"/>
              <a:ea typeface="Roboto" panose="02000000000000000000" pitchFamily="2" charset="0"/>
            </a:rPr>
            <a:t>: Identify and empathize with the individuals or groups who will be affected by the project's outcomes. Gain insights into how customers envision their problem solved. (Customer-centric mindset)</a:t>
          </a:r>
          <a:endParaRPr lang="en-US" sz="1800">
            <a:latin typeface="Roboto" panose="02000000000000000000" pitchFamily="2" charset="0"/>
            <a:ea typeface="Roboto" panose="02000000000000000000" pitchFamily="2" charset="0"/>
          </a:endParaRPr>
        </a:p>
      </dgm:t>
    </dgm:pt>
    <dgm:pt modelId="{2039664D-605D-448A-8979-8C8B6DCA6454}" type="parTrans" cxnId="{1480FF59-19BF-4FBB-9464-289EA4BE49B4}">
      <dgm:prSet/>
      <dgm:spPr/>
      <dgm:t>
        <a:bodyPr/>
        <a:lstStyle/>
        <a:p>
          <a:endParaRPr lang="en-US" sz="1600">
            <a:latin typeface="Roboto" panose="02000000000000000000" pitchFamily="2" charset="0"/>
            <a:ea typeface="Roboto" panose="02000000000000000000" pitchFamily="2" charset="0"/>
          </a:endParaRPr>
        </a:p>
      </dgm:t>
    </dgm:pt>
    <dgm:pt modelId="{8D399B48-829C-4642-A69D-E7BB50DC3650}" type="sibTrans" cxnId="{1480FF59-19BF-4FBB-9464-289EA4BE49B4}">
      <dgm:prSet/>
      <dgm:spPr/>
      <dgm:t>
        <a:bodyPr/>
        <a:lstStyle/>
        <a:p>
          <a:endParaRPr lang="en-US" sz="1600">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4"/>
      <dgm:spPr/>
    </dgm:pt>
    <dgm:pt modelId="{253A78B7-E225-4463-AEEA-9F43EEAA5EEE}" type="pres">
      <dgm:prSet presAssocID="{D87822E4-8010-4B83-A719-8792827DF24D}"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4">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4"/>
      <dgm:spPr/>
    </dgm:pt>
    <dgm:pt modelId="{D868DC4A-DCEE-4CB3-8DD3-285969C707A0}" type="pres">
      <dgm:prSet presAssocID="{5BDC0A27-5408-4F73-A000-E9F770BCCACB}"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4">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4"/>
      <dgm:spPr/>
    </dgm:pt>
    <dgm:pt modelId="{4E527965-89EF-4957-A370-432D79657A0D}" type="pres">
      <dgm:prSet presAssocID="{19FFD336-0BD5-4174-BE9D-C33366A83C6B}"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ement truck"/>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4">
        <dgm:presLayoutVars>
          <dgm:chMax val="0"/>
          <dgm:chPref val="0"/>
        </dgm:presLayoutVars>
      </dgm:prSet>
      <dgm:spPr/>
    </dgm:pt>
    <dgm:pt modelId="{DBBE2716-DD0F-4CAB-ABF7-1241CF482A46}" type="pres">
      <dgm:prSet presAssocID="{A25C2824-B494-407B-A076-3E67F4D9891F}" presName="sibTrans" presStyleCnt="0"/>
      <dgm:spPr/>
    </dgm:pt>
    <dgm:pt modelId="{E4CD0900-74E3-4B6F-96B5-54CA85A0CF10}" type="pres">
      <dgm:prSet presAssocID="{F48DCE63-97CE-4D2A-BC7D-B0507DE5996F}" presName="compNode" presStyleCnt="0"/>
      <dgm:spPr/>
    </dgm:pt>
    <dgm:pt modelId="{14A0D318-F2FC-4635-9944-AD691CA6B1B0}" type="pres">
      <dgm:prSet presAssocID="{F48DCE63-97CE-4D2A-BC7D-B0507DE5996F}" presName="bgRect" presStyleLbl="bgShp" presStyleIdx="3" presStyleCnt="4" custScaleY="129009"/>
      <dgm:spPr/>
    </dgm:pt>
    <dgm:pt modelId="{DC4CC8DE-EB78-4F0F-8163-E632E8A89F22}" type="pres">
      <dgm:prSet presAssocID="{F48DCE63-97CE-4D2A-BC7D-B0507DE5996F}"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of People"/>
        </a:ext>
      </dgm:extLst>
    </dgm:pt>
    <dgm:pt modelId="{C1715857-A658-4363-8E7F-2FD614C7B5E2}" type="pres">
      <dgm:prSet presAssocID="{F48DCE63-97CE-4D2A-BC7D-B0507DE5996F}" presName="spaceRect" presStyleCnt="0"/>
      <dgm:spPr/>
    </dgm:pt>
    <dgm:pt modelId="{BFFD7E56-5FC2-4469-BC4E-BAB2335B2880}" type="pres">
      <dgm:prSet presAssocID="{F48DCE63-97CE-4D2A-BC7D-B0507DE5996F}" presName="parTx" presStyleLbl="revTx" presStyleIdx="3" presStyleCnt="4" custScaleX="100103" custLinFactNeighborX="-400" custLinFactNeighborY="-7677">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84531546-090B-43CA-B660-DD3246EFAFAF}" type="presOf" srcId="{F48DCE63-97CE-4D2A-BC7D-B0507DE5996F}" destId="{BFFD7E56-5FC2-4469-BC4E-BAB2335B2880}" srcOrd="0" destOrd="0" presId="urn:microsoft.com/office/officeart/2018/2/layout/IconVerticalSolidList"/>
    <dgm:cxn modelId="{A6C13D53-6064-45DA-9635-6AA5870EBD54}" type="presOf" srcId="{3444C154-4C5B-49A0-8DAD-E9599CB16F01}" destId="{5CF9D051-79C8-44FB-9FAF-A866F167705F}" srcOrd="0" destOrd="0" presId="urn:microsoft.com/office/officeart/2018/2/layout/IconVerticalSolidList"/>
    <dgm:cxn modelId="{1480FF59-19BF-4FBB-9464-289EA4BE49B4}" srcId="{3444C154-4C5B-49A0-8DAD-E9599CB16F01}" destId="{F48DCE63-97CE-4D2A-BC7D-B0507DE5996F}" srcOrd="3" destOrd="0" parTransId="{2039664D-605D-448A-8979-8C8B6DCA6454}" sibTransId="{8D399B48-829C-4642-A69D-E7BB50DC3650}"/>
    <dgm:cxn modelId="{017CCB66-D433-4686-98F6-36B8684A2B1E}" srcId="{3444C154-4C5B-49A0-8DAD-E9599CB16F01}" destId="{D87822E4-8010-4B83-A719-8792827DF24D}" srcOrd="0" destOrd="0" parTransId="{83B1C886-9475-4499-9581-D294BA62D0F9}" sibTransId="{FC841DB8-C02D-444F-91BC-0D224A72CF11}"/>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 modelId="{172987F1-1FAC-4400-B7DF-59BF7830BC47}" type="presParOf" srcId="{5CF9D051-79C8-44FB-9FAF-A866F167705F}" destId="{DBBE2716-DD0F-4CAB-ABF7-1241CF482A46}" srcOrd="5" destOrd="0" presId="urn:microsoft.com/office/officeart/2018/2/layout/IconVerticalSolidList"/>
    <dgm:cxn modelId="{9B20D3BE-0F0D-4CDD-A142-CD9D4F4A7F79}" type="presParOf" srcId="{5CF9D051-79C8-44FB-9FAF-A866F167705F}" destId="{E4CD0900-74E3-4B6F-96B5-54CA85A0CF10}" srcOrd="6" destOrd="0" presId="urn:microsoft.com/office/officeart/2018/2/layout/IconVerticalSolidList"/>
    <dgm:cxn modelId="{B75BD0FB-DB95-4889-9B34-EDDCFA303080}" type="presParOf" srcId="{E4CD0900-74E3-4B6F-96B5-54CA85A0CF10}" destId="{14A0D318-F2FC-4635-9944-AD691CA6B1B0}" srcOrd="0" destOrd="0" presId="urn:microsoft.com/office/officeart/2018/2/layout/IconVerticalSolidList"/>
    <dgm:cxn modelId="{FB23A207-94B8-434F-A3F6-928867CC3C92}" type="presParOf" srcId="{E4CD0900-74E3-4B6F-96B5-54CA85A0CF10}" destId="{DC4CC8DE-EB78-4F0F-8163-E632E8A89F22}" srcOrd="1" destOrd="0" presId="urn:microsoft.com/office/officeart/2018/2/layout/IconVerticalSolidList"/>
    <dgm:cxn modelId="{36CCD13F-7420-41C8-8184-C7430CCA3E23}" type="presParOf" srcId="{E4CD0900-74E3-4B6F-96B5-54CA85A0CF10}" destId="{C1715857-A658-4363-8E7F-2FD614C7B5E2}" srcOrd="2" destOrd="0" presId="urn:microsoft.com/office/officeart/2018/2/layout/IconVerticalSolidList"/>
    <dgm:cxn modelId="{E631EFB4-32FA-4E44-8F8B-5635DD6B73EB}" type="presParOf" srcId="{E4CD0900-74E3-4B6F-96B5-54CA85A0CF10}" destId="{BFFD7E56-5FC2-4469-BC4E-BAB2335B2880}"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dgm:spPr/>
      <dgm:t>
        <a:bodyPr/>
        <a:lstStyle/>
        <a:p>
          <a:pPr>
            <a:lnSpc>
              <a:spcPct val="100000"/>
            </a:lnSpc>
          </a:pPr>
          <a:r>
            <a:rPr lang="en-CA" b="1">
              <a:effectLst/>
              <a:latin typeface="Roboto" panose="02000000000000000000" pitchFamily="2" charset="0"/>
              <a:ea typeface="Roboto" panose="02000000000000000000" pitchFamily="2" charset="0"/>
              <a:cs typeface="Times New Roman" panose="02020603050405020304" pitchFamily="18" charset="0"/>
            </a:rPr>
            <a:t>5. Escape the Gut Assumption Trap:</a:t>
          </a:r>
          <a:r>
            <a:rPr lang="en-CA">
              <a:effectLst/>
              <a:latin typeface="Roboto" panose="02000000000000000000" pitchFamily="2" charset="0"/>
              <a:ea typeface="Roboto" panose="02000000000000000000" pitchFamily="2" charset="0"/>
              <a:cs typeface="Times New Roman" panose="02020603050405020304" pitchFamily="18" charset="0"/>
            </a:rPr>
            <a:t> Validate assumptions by seeking direct feedback from customers. (Open mindset)</a:t>
          </a:r>
          <a:endParaRPr lang="en-US">
            <a:latin typeface="Roboto" panose="02000000000000000000" pitchFamily="2" charset="0"/>
            <a:ea typeface="Roboto" panose="02000000000000000000" pitchFamily="2" charset="0"/>
          </a:endParaRPr>
        </a:p>
      </dgm:t>
    </dgm:pt>
    <dgm:pt modelId="{83B1C886-9475-4499-9581-D294BA62D0F9}" type="par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5BDC0A27-5408-4F73-A000-E9F770BCCACB}">
      <dgm:prSet/>
      <dgm:spPr/>
      <dgm:t>
        <a:bodyPr/>
        <a:lstStyle/>
        <a:p>
          <a:pPr>
            <a:lnSpc>
              <a:spcPct val="100000"/>
            </a:lnSpc>
          </a:pPr>
          <a:r>
            <a:rPr lang="en-CA" b="1">
              <a:effectLst/>
              <a:latin typeface="Roboto" panose="02000000000000000000" pitchFamily="2" charset="0"/>
              <a:ea typeface="Roboto" panose="02000000000000000000" pitchFamily="2" charset="0"/>
              <a:cs typeface="Times New Roman" panose="02020603050405020304" pitchFamily="18" charset="0"/>
            </a:rPr>
            <a:t>6. Reframe the Problem</a:t>
          </a:r>
          <a:r>
            <a:rPr lang="en-CA">
              <a:effectLst/>
              <a:latin typeface="Roboto" panose="02000000000000000000" pitchFamily="2" charset="0"/>
              <a:ea typeface="Roboto" panose="02000000000000000000" pitchFamily="2" charset="0"/>
              <a:cs typeface="Times New Roman" panose="02020603050405020304" pitchFamily="18" charset="0"/>
            </a:rPr>
            <a:t>: Incorporate customer insights and debunked assumptions to redefine the initial problem statement, ensuring accuracy and relevance. (Open Mindset)</a:t>
          </a:r>
          <a:endParaRPr lang="en-US">
            <a:latin typeface="Roboto" panose="02000000000000000000" pitchFamily="2" charset="0"/>
            <a:ea typeface="Roboto" panose="02000000000000000000" pitchFamily="2" charset="0"/>
          </a:endParaRPr>
        </a:p>
      </dgm:t>
    </dgm:pt>
    <dgm:pt modelId="{2A9ADD5F-E9EA-4B70-BD98-C96FA05D8C89}" type="par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19FFD336-0BD5-4174-BE9D-C33366A83C6B}">
      <dgm:prSet/>
      <dgm:spPr/>
      <dgm:t>
        <a:bodyPr/>
        <a:lstStyle/>
        <a:p>
          <a:pPr>
            <a:lnSpc>
              <a:spcPct val="100000"/>
            </a:lnSpc>
          </a:pPr>
          <a:r>
            <a:rPr lang="en-CA" b="1">
              <a:effectLst/>
              <a:latin typeface="Roboto" panose="02000000000000000000" pitchFamily="2" charset="0"/>
              <a:ea typeface="Roboto" panose="02000000000000000000" pitchFamily="2" charset="0"/>
              <a:cs typeface="Times New Roman" panose="02020603050405020304" pitchFamily="18" charset="0"/>
            </a:rPr>
            <a:t>7. Foster Dynamic Mindset:</a:t>
          </a:r>
          <a:r>
            <a:rPr lang="en-CA">
              <a:effectLst/>
              <a:latin typeface="Roboto" panose="02000000000000000000" pitchFamily="2" charset="0"/>
              <a:ea typeface="Roboto" panose="02000000000000000000" pitchFamily="2" charset="0"/>
              <a:cs typeface="Times New Roman" panose="02020603050405020304" pitchFamily="18" charset="0"/>
            </a:rPr>
            <a:t> Encourage innovative thinking by being open to new methods, approaches and solutions. Create a psychologically safe environment where diverse team members can openly share ideas and perspectives without biases. (Aspirational Mindset)</a:t>
          </a:r>
          <a:endParaRPr lang="en-US">
            <a:latin typeface="Roboto" panose="02000000000000000000" pitchFamily="2" charset="0"/>
            <a:ea typeface="Roboto" panose="02000000000000000000" pitchFamily="2" charset="0"/>
          </a:endParaRPr>
        </a:p>
      </dgm:t>
    </dgm:pt>
    <dgm:pt modelId="{8FC291DE-D0BD-4E75-BC59-90045DBF0FD3}" type="par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3"/>
      <dgm:spPr/>
    </dgm:pt>
    <dgm:pt modelId="{253A78B7-E225-4463-AEEA-9F43EEAA5EEE}" type="pres">
      <dgm:prSet presAssocID="{D87822E4-8010-4B83-A719-8792827DF24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ustomer review with solid fill"/>
        </a:ext>
      </dgm:extLst>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3">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3"/>
      <dgm:spPr/>
    </dgm:pt>
    <dgm:pt modelId="{D868DC4A-DCEE-4CB3-8DD3-285969C707A0}" type="pres">
      <dgm:prSet presAssocID="{5BDC0A27-5408-4F73-A000-E9F770BCCA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ceberg with solid fill"/>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3">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3"/>
      <dgm:spPr/>
    </dgm:pt>
    <dgm:pt modelId="{4E527965-89EF-4957-A370-432D79657A0D}" type="pres">
      <dgm:prSet presAssocID="{19FFD336-0BD5-4174-BE9D-C33366A83C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storm with solid fill"/>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3">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A6C13D53-6064-45DA-9635-6AA5870EBD54}" type="presOf" srcId="{3444C154-4C5B-49A0-8DAD-E9599CB16F01}" destId="{5CF9D051-79C8-44FB-9FAF-A866F167705F}" srcOrd="0" destOrd="0" presId="urn:microsoft.com/office/officeart/2018/2/layout/IconVerticalSolidList"/>
    <dgm:cxn modelId="{017CCB66-D433-4686-98F6-36B8684A2B1E}" srcId="{3444C154-4C5B-49A0-8DAD-E9599CB16F01}" destId="{D87822E4-8010-4B83-A719-8792827DF24D}" srcOrd="0" destOrd="0" parTransId="{83B1C886-9475-4499-9581-D294BA62D0F9}" sibTransId="{FC841DB8-C02D-444F-91BC-0D224A72CF11}"/>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custT="1"/>
      <dgm:spPr/>
      <dgm:t>
        <a:bodyPr/>
        <a:lstStyle/>
        <a:p>
          <a:pPr>
            <a:lnSpc>
              <a:spcPct val="100000"/>
            </a:lnSpc>
          </a:pPr>
          <a:r>
            <a:rPr lang="en-CA" sz="1900" b="1">
              <a:effectLst/>
              <a:latin typeface="Roboto" panose="02000000000000000000" pitchFamily="2" charset="0"/>
              <a:ea typeface="Roboto" panose="02000000000000000000" pitchFamily="2" charset="0"/>
              <a:cs typeface="Times New Roman" panose="02020603050405020304" pitchFamily="18" charset="0"/>
            </a:rPr>
            <a:t>8. Ideate and Evaluate</a:t>
          </a:r>
          <a:r>
            <a:rPr lang="en-CA" sz="1900">
              <a:effectLst/>
              <a:latin typeface="Roboto" panose="02000000000000000000" pitchFamily="2" charset="0"/>
              <a:ea typeface="Roboto" panose="02000000000000000000" pitchFamily="2" charset="0"/>
              <a:cs typeface="Times New Roman" panose="02020603050405020304" pitchFamily="18" charset="0"/>
            </a:rPr>
            <a:t>: Foster creativity through diverse brainstorming techniques and evaluate solutions for feasibility, desirability, and viability. (Aspirational Mindset)</a:t>
          </a:r>
          <a:endParaRPr lang="en-US" sz="1900">
            <a:latin typeface="Roboto" panose="02000000000000000000" pitchFamily="2" charset="0"/>
            <a:ea typeface="Roboto" panose="02000000000000000000" pitchFamily="2" charset="0"/>
          </a:endParaRPr>
        </a:p>
      </dgm:t>
    </dgm:pt>
    <dgm:pt modelId="{83B1C886-9475-4499-9581-D294BA62D0F9}" type="par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5BDC0A27-5408-4F73-A000-E9F770BCCACB}">
      <dgm:prSet custT="1"/>
      <dgm:spPr/>
      <dgm:t>
        <a:bodyPr/>
        <a:lstStyle/>
        <a:p>
          <a:pPr>
            <a:lnSpc>
              <a:spcPct val="100000"/>
            </a:lnSpc>
          </a:pPr>
          <a:r>
            <a:rPr lang="en-CA" sz="1900" b="1">
              <a:effectLst/>
              <a:latin typeface="Roboto" panose="02000000000000000000" pitchFamily="2" charset="0"/>
              <a:ea typeface="Roboto" panose="02000000000000000000" pitchFamily="2" charset="0"/>
              <a:cs typeface="Times New Roman" panose="02020603050405020304" pitchFamily="18" charset="0"/>
            </a:rPr>
            <a:t>9. Prototype and Test</a:t>
          </a:r>
          <a:r>
            <a:rPr lang="en-CA" sz="1900">
              <a:effectLst/>
              <a:latin typeface="Roboto" panose="02000000000000000000" pitchFamily="2" charset="0"/>
              <a:ea typeface="Roboto" panose="02000000000000000000" pitchFamily="2" charset="0"/>
              <a:cs typeface="Times New Roman" panose="02020603050405020304" pitchFamily="18" charset="0"/>
            </a:rPr>
            <a:t>: Develop low-fidelity prototypes and engage customers in testing and providing feedback. (Growth Mindset &amp; Adaptable Mindset)</a:t>
          </a:r>
          <a:endParaRPr lang="en-US" sz="1900">
            <a:latin typeface="Roboto" panose="02000000000000000000" pitchFamily="2" charset="0"/>
            <a:ea typeface="Roboto" panose="02000000000000000000" pitchFamily="2" charset="0"/>
          </a:endParaRPr>
        </a:p>
      </dgm:t>
    </dgm:pt>
    <dgm:pt modelId="{2A9ADD5F-E9EA-4B70-BD98-C96FA05D8C89}" type="par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19FFD336-0BD5-4174-BE9D-C33366A83C6B}">
      <dgm:prSet custT="1"/>
      <dgm:spPr/>
      <dgm:t>
        <a:bodyPr/>
        <a:lstStyle/>
        <a:p>
          <a:pPr>
            <a:lnSpc>
              <a:spcPct val="100000"/>
            </a:lnSpc>
          </a:pPr>
          <a:r>
            <a:rPr lang="en-CA" sz="1900" b="1">
              <a:effectLst/>
              <a:latin typeface="Roboto" panose="02000000000000000000" pitchFamily="2" charset="0"/>
              <a:ea typeface="Roboto" panose="02000000000000000000" pitchFamily="2" charset="0"/>
              <a:cs typeface="Times New Roman" panose="02020603050405020304" pitchFamily="18" charset="0"/>
            </a:rPr>
            <a:t>10. Ensure Continuous Alignment</a:t>
          </a:r>
          <a:r>
            <a:rPr lang="en-CA" sz="1900">
              <a:effectLst/>
              <a:latin typeface="Roboto" panose="02000000000000000000" pitchFamily="2" charset="0"/>
              <a:ea typeface="Roboto" panose="02000000000000000000" pitchFamily="2" charset="0"/>
              <a:cs typeface="Times New Roman" panose="02020603050405020304" pitchFamily="18" charset="0"/>
            </a:rPr>
            <a:t>: Regularly review progress against success metrics and adapt them based on new insights to ensure the project remains aligned with its intended impact. (Growth Mindset &amp; Adaptable Mindset &amp; Systems Mindset)</a:t>
          </a:r>
          <a:endParaRPr lang="en-US" sz="1900">
            <a:latin typeface="Roboto" panose="02000000000000000000" pitchFamily="2" charset="0"/>
            <a:ea typeface="Roboto" panose="02000000000000000000" pitchFamily="2" charset="0"/>
          </a:endParaRPr>
        </a:p>
      </dgm:t>
    </dgm:pt>
    <dgm:pt modelId="{8FC291DE-D0BD-4E75-BC59-90045DBF0FD3}" type="par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3"/>
      <dgm:spPr/>
    </dgm:pt>
    <dgm:pt modelId="{253A78B7-E225-4463-AEEA-9F43EEAA5EEE}" type="pres">
      <dgm:prSet presAssocID="{D87822E4-8010-4B83-A719-8792827DF24D}"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3">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3"/>
      <dgm:spPr/>
    </dgm:pt>
    <dgm:pt modelId="{D868DC4A-DCEE-4CB3-8DD3-285969C707A0}" type="pres">
      <dgm:prSet presAssocID="{5BDC0A27-5408-4F73-A000-E9F770BCCAC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Mixed with solid fill"/>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3">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3"/>
      <dgm:spPr/>
    </dgm:pt>
    <dgm:pt modelId="{4E527965-89EF-4957-A370-432D79657A0D}" type="pres">
      <dgm:prSet presAssocID="{19FFD336-0BD5-4174-BE9D-C33366A83C6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esentation with bar chart with solid fill"/>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3">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A6C13D53-6064-45DA-9635-6AA5870EBD54}" type="presOf" srcId="{3444C154-4C5B-49A0-8DAD-E9599CB16F01}" destId="{5CF9D051-79C8-44FB-9FAF-A866F167705F}" srcOrd="0" destOrd="0" presId="urn:microsoft.com/office/officeart/2018/2/layout/IconVerticalSolidList"/>
    <dgm:cxn modelId="{017CCB66-D433-4686-98F6-36B8684A2B1E}" srcId="{3444C154-4C5B-49A0-8DAD-E9599CB16F01}" destId="{D87822E4-8010-4B83-A719-8792827DF24D}" srcOrd="0" destOrd="0" parTransId="{83B1C886-9475-4499-9581-D294BA62D0F9}" sibTransId="{FC841DB8-C02D-444F-91BC-0D224A72CF11}"/>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79B1A-36EF-4DD3-BE68-26FDC619FAFA}">
      <dsp:nvSpPr>
        <dsp:cNvPr id="0" name=""/>
        <dsp:cNvSpPr/>
      </dsp:nvSpPr>
      <dsp:spPr>
        <a:xfrm>
          <a:off x="0" y="0"/>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BD908EAD-5E1E-4C0C-9BB4-BC4DCED24B0B}">
      <dsp:nvSpPr>
        <dsp:cNvPr id="0" name=""/>
        <dsp:cNvSpPr/>
      </dsp:nvSpPr>
      <dsp:spPr>
        <a:xfrm>
          <a:off x="314533" y="236002"/>
          <a:ext cx="571879" cy="571879"/>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B4DFA7D-4956-45B7-B599-8F4ED6602CBC}">
      <dsp:nvSpPr>
        <dsp:cNvPr id="0" name=""/>
        <dsp:cNvSpPr/>
      </dsp:nvSpPr>
      <dsp:spPr>
        <a:xfrm>
          <a:off x="1200946" y="2051"/>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977900">
            <a:lnSpc>
              <a:spcPct val="110000"/>
            </a:lnSpc>
            <a:spcBef>
              <a:spcPct val="0"/>
            </a:spcBef>
            <a:spcAft>
              <a:spcPct val="35000"/>
            </a:spcAft>
            <a:buNone/>
          </a:pPr>
          <a:r>
            <a:rPr lang="en-US" sz="2200" kern="1200">
              <a:latin typeface="Roboto" panose="02000000000000000000" pitchFamily="2" charset="0"/>
              <a:ea typeface="Roboto" panose="02000000000000000000" pitchFamily="2" charset="0"/>
            </a:rPr>
            <a:t>Unlock dynamic mindset to think differently</a:t>
          </a:r>
        </a:p>
      </dsp:txBody>
      <dsp:txXfrm>
        <a:off x="1200946" y="2051"/>
        <a:ext cx="5818551" cy="1039780"/>
      </dsp:txXfrm>
    </dsp:sp>
    <dsp:sp modelId="{7AC5B822-F9B7-458C-9AB1-B8FC435A385E}">
      <dsp:nvSpPr>
        <dsp:cNvPr id="0" name=""/>
        <dsp:cNvSpPr/>
      </dsp:nvSpPr>
      <dsp:spPr>
        <a:xfrm>
          <a:off x="0" y="1301777"/>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78A35923-85B4-4A21-ADD6-5291B6AA33CF}">
      <dsp:nvSpPr>
        <dsp:cNvPr id="0" name=""/>
        <dsp:cNvSpPr/>
      </dsp:nvSpPr>
      <dsp:spPr>
        <a:xfrm>
          <a:off x="314533" y="1535727"/>
          <a:ext cx="571879" cy="571879"/>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FAC71C6-FDD1-45AB-8200-DC76B8FF244B}">
      <dsp:nvSpPr>
        <dsp:cNvPr id="0" name=""/>
        <dsp:cNvSpPr/>
      </dsp:nvSpPr>
      <dsp:spPr>
        <a:xfrm>
          <a:off x="1200946" y="1301777"/>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977900">
            <a:lnSpc>
              <a:spcPct val="110000"/>
            </a:lnSpc>
            <a:spcBef>
              <a:spcPct val="0"/>
            </a:spcBef>
            <a:spcAft>
              <a:spcPct val="35000"/>
            </a:spcAft>
            <a:buNone/>
          </a:pPr>
          <a:r>
            <a:rPr lang="en-US" sz="2200" kern="1200">
              <a:latin typeface="Roboto" panose="02000000000000000000" pitchFamily="2" charset="0"/>
              <a:ea typeface="Roboto" panose="02000000000000000000" pitchFamily="2" charset="0"/>
            </a:rPr>
            <a:t>Team alignment of strategy, methods, tools and mindset</a:t>
          </a:r>
        </a:p>
      </dsp:txBody>
      <dsp:txXfrm>
        <a:off x="1200946" y="1301777"/>
        <a:ext cx="5818551" cy="1039780"/>
      </dsp:txXfrm>
    </dsp:sp>
    <dsp:sp modelId="{F2D2E220-E65E-47D3-9C8F-EF867F158053}">
      <dsp:nvSpPr>
        <dsp:cNvPr id="0" name=""/>
        <dsp:cNvSpPr/>
      </dsp:nvSpPr>
      <dsp:spPr>
        <a:xfrm>
          <a:off x="0" y="2601503"/>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72327197-2E15-40C6-A273-D093EA33D3E0}">
      <dsp:nvSpPr>
        <dsp:cNvPr id="0" name=""/>
        <dsp:cNvSpPr/>
      </dsp:nvSpPr>
      <dsp:spPr>
        <a:xfrm>
          <a:off x="314533" y="2835453"/>
          <a:ext cx="571879" cy="571879"/>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45ACA90-ED61-4780-8755-1EAB2F32911C}">
      <dsp:nvSpPr>
        <dsp:cNvPr id="0" name=""/>
        <dsp:cNvSpPr/>
      </dsp:nvSpPr>
      <dsp:spPr>
        <a:xfrm>
          <a:off x="1200946" y="2601503"/>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977900">
            <a:lnSpc>
              <a:spcPct val="110000"/>
            </a:lnSpc>
            <a:spcBef>
              <a:spcPct val="0"/>
            </a:spcBef>
            <a:spcAft>
              <a:spcPct val="35000"/>
            </a:spcAft>
            <a:buNone/>
          </a:pPr>
          <a:r>
            <a:rPr lang="en-US" sz="2200" kern="1200">
              <a:latin typeface="Roboto" panose="02000000000000000000" pitchFamily="2" charset="0"/>
              <a:ea typeface="Roboto" panose="02000000000000000000" pitchFamily="2" charset="0"/>
            </a:rPr>
            <a:t>Unbiased collaboration with customers from initiative start to delivery</a:t>
          </a:r>
        </a:p>
      </dsp:txBody>
      <dsp:txXfrm>
        <a:off x="1200946" y="2601503"/>
        <a:ext cx="5818551" cy="1039780"/>
      </dsp:txXfrm>
    </dsp:sp>
    <dsp:sp modelId="{CEA1FDF6-FBC9-4150-BFC0-E17C13B840B4}">
      <dsp:nvSpPr>
        <dsp:cNvPr id="0" name=""/>
        <dsp:cNvSpPr/>
      </dsp:nvSpPr>
      <dsp:spPr>
        <a:xfrm>
          <a:off x="0" y="3901228"/>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BD78CE9B-D989-4F93-B3AC-A9BD80FA722A}">
      <dsp:nvSpPr>
        <dsp:cNvPr id="0" name=""/>
        <dsp:cNvSpPr/>
      </dsp:nvSpPr>
      <dsp:spPr>
        <a:xfrm>
          <a:off x="314533" y="4135179"/>
          <a:ext cx="571879" cy="571879"/>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E76CD64-3D50-474E-A56A-7F721FAE855E}">
      <dsp:nvSpPr>
        <dsp:cNvPr id="0" name=""/>
        <dsp:cNvSpPr/>
      </dsp:nvSpPr>
      <dsp:spPr>
        <a:xfrm>
          <a:off x="1200946" y="3901228"/>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977900">
            <a:lnSpc>
              <a:spcPct val="110000"/>
            </a:lnSpc>
            <a:spcBef>
              <a:spcPct val="0"/>
            </a:spcBef>
            <a:spcAft>
              <a:spcPct val="35000"/>
            </a:spcAft>
            <a:buNone/>
          </a:pPr>
          <a:r>
            <a:rPr lang="en-US" sz="2200" kern="1200">
              <a:latin typeface="Roboto" panose="02000000000000000000" pitchFamily="2" charset="0"/>
              <a:ea typeface="Roboto" panose="02000000000000000000" pitchFamily="2" charset="0"/>
            </a:rPr>
            <a:t>Progressive action based on new insights, empathy and clarity</a:t>
          </a:r>
        </a:p>
      </dsp:txBody>
      <dsp:txXfrm>
        <a:off x="1200946" y="3901228"/>
        <a:ext cx="5818551" cy="1039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ABEA0-AC16-4350-B298-535605D3D7CC}">
      <dsp:nvSpPr>
        <dsp:cNvPr id="0" name=""/>
        <dsp:cNvSpPr/>
      </dsp:nvSpPr>
      <dsp:spPr>
        <a:xfrm>
          <a:off x="0" y="671960"/>
          <a:ext cx="11455206" cy="124054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B7066D1-8340-4865-8809-CF5B3DD4F482}">
      <dsp:nvSpPr>
        <dsp:cNvPr id="0" name=""/>
        <dsp:cNvSpPr/>
      </dsp:nvSpPr>
      <dsp:spPr>
        <a:xfrm>
          <a:off x="375264" y="951082"/>
          <a:ext cx="682298" cy="6822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6F9463-1F5B-4B04-83B9-833CE5E2923B}">
      <dsp:nvSpPr>
        <dsp:cNvPr id="0" name=""/>
        <dsp:cNvSpPr/>
      </dsp:nvSpPr>
      <dsp:spPr>
        <a:xfrm>
          <a:off x="1432827" y="671960"/>
          <a:ext cx="10022378" cy="124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91" tIns="131291" rIns="131291" bIns="131291" numCol="1" spcCol="1270" anchor="ctr" anchorCtr="0">
          <a:noAutofit/>
        </a:bodyPr>
        <a:lstStyle/>
        <a:p>
          <a:pPr marL="0" lvl="0" indent="0" algn="l" defTabSz="1111250">
            <a:lnSpc>
              <a:spcPct val="100000"/>
            </a:lnSpc>
            <a:spcBef>
              <a:spcPct val="0"/>
            </a:spcBef>
            <a:spcAft>
              <a:spcPct val="35000"/>
            </a:spcAft>
            <a:buNone/>
          </a:pPr>
          <a:r>
            <a:rPr lang="en-US" sz="2500" b="0" kern="1200">
              <a:latin typeface="Roboto" panose="02000000000000000000" pitchFamily="2" charset="0"/>
              <a:ea typeface="Roboto" panose="02000000000000000000" pitchFamily="2" charset="0"/>
            </a:rPr>
            <a:t>How much is spent at the start of a project?</a:t>
          </a:r>
        </a:p>
      </dsp:txBody>
      <dsp:txXfrm>
        <a:off x="1432827" y="671960"/>
        <a:ext cx="10022378" cy="1240542"/>
      </dsp:txXfrm>
    </dsp:sp>
    <dsp:sp modelId="{AB89352E-DF89-4644-8DB5-473D90349052}">
      <dsp:nvSpPr>
        <dsp:cNvPr id="0" name=""/>
        <dsp:cNvSpPr/>
      </dsp:nvSpPr>
      <dsp:spPr>
        <a:xfrm>
          <a:off x="0" y="2222639"/>
          <a:ext cx="11455206" cy="124054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641F765-7001-468A-A638-F9D5D1CA4688}">
      <dsp:nvSpPr>
        <dsp:cNvPr id="0" name=""/>
        <dsp:cNvSpPr/>
      </dsp:nvSpPr>
      <dsp:spPr>
        <a:xfrm>
          <a:off x="375264" y="2501761"/>
          <a:ext cx="682298" cy="68229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C1E4B4-6769-4D2F-BEE1-76B28B2B5E79}">
      <dsp:nvSpPr>
        <dsp:cNvPr id="0" name=""/>
        <dsp:cNvSpPr/>
      </dsp:nvSpPr>
      <dsp:spPr>
        <a:xfrm>
          <a:off x="1432827" y="2222639"/>
          <a:ext cx="10022378" cy="124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91" tIns="131291" rIns="131291" bIns="131291" numCol="1" spcCol="1270" anchor="ctr" anchorCtr="0">
          <a:noAutofit/>
        </a:bodyPr>
        <a:lstStyle/>
        <a:p>
          <a:pPr marL="0" lvl="0" indent="0" algn="l" defTabSz="1111250">
            <a:lnSpc>
              <a:spcPct val="100000"/>
            </a:lnSpc>
            <a:spcBef>
              <a:spcPct val="0"/>
            </a:spcBef>
            <a:spcAft>
              <a:spcPct val="35000"/>
            </a:spcAft>
            <a:buNone/>
          </a:pPr>
          <a:r>
            <a:rPr lang="en-US" sz="2500" b="0" kern="1200">
              <a:latin typeface="Roboto" panose="02000000000000000000" pitchFamily="2" charset="0"/>
              <a:ea typeface="Roboto" panose="02000000000000000000" pitchFamily="2" charset="0"/>
            </a:rPr>
            <a:t>How much is it worth to you to get going in collaboration faster?</a:t>
          </a:r>
        </a:p>
      </dsp:txBody>
      <dsp:txXfrm>
        <a:off x="1432827" y="2222639"/>
        <a:ext cx="10022378" cy="1240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DFDDD-7AC0-6242-8C8C-A37D2CEAC364}">
      <dsp:nvSpPr>
        <dsp:cNvPr id="0" name=""/>
        <dsp:cNvSpPr/>
      </dsp:nvSpPr>
      <dsp:spPr>
        <a:xfrm>
          <a:off x="1122085" y="355711"/>
          <a:ext cx="3109706" cy="310970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rPr>
            <a:t>People</a:t>
          </a:r>
        </a:p>
      </dsp:txBody>
      <dsp:txXfrm>
        <a:off x="1536713" y="899910"/>
        <a:ext cx="2280451" cy="1399367"/>
      </dsp:txXfrm>
    </dsp:sp>
    <dsp:sp modelId="{B38788FC-4499-7149-A732-4C3BE3F9BEEB}">
      <dsp:nvSpPr>
        <dsp:cNvPr id="0" name=""/>
        <dsp:cNvSpPr/>
      </dsp:nvSpPr>
      <dsp:spPr>
        <a:xfrm>
          <a:off x="2244171" y="2299278"/>
          <a:ext cx="3109706" cy="3109706"/>
        </a:xfrm>
        <a:prstGeom prst="ellipse">
          <a:avLst/>
        </a:prstGeom>
        <a:solidFill>
          <a:schemeClr val="accent3">
            <a:alpha val="50000"/>
            <a:hueOff val="6382597"/>
            <a:satOff val="-44595"/>
            <a:lumOff val="-8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rPr>
            <a:t>Technology</a:t>
          </a:r>
        </a:p>
      </dsp:txBody>
      <dsp:txXfrm>
        <a:off x="3195223" y="3102618"/>
        <a:ext cx="1865823" cy="1710338"/>
      </dsp:txXfrm>
    </dsp:sp>
    <dsp:sp modelId="{3C183CF9-58F9-C046-8BFF-038169E4E056}">
      <dsp:nvSpPr>
        <dsp:cNvPr id="0" name=""/>
        <dsp:cNvSpPr/>
      </dsp:nvSpPr>
      <dsp:spPr>
        <a:xfrm>
          <a:off x="0" y="2299278"/>
          <a:ext cx="3109706" cy="3109706"/>
        </a:xfrm>
        <a:prstGeom prst="ellipse">
          <a:avLst/>
        </a:prstGeom>
        <a:solidFill>
          <a:schemeClr val="accent3">
            <a:alpha val="50000"/>
            <a:hueOff val="12765194"/>
            <a:satOff val="-89190"/>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rPr>
            <a:t>Process </a:t>
          </a:r>
        </a:p>
      </dsp:txBody>
      <dsp:txXfrm>
        <a:off x="292830" y="3102618"/>
        <a:ext cx="1865823" cy="1710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DFDDD-7AC0-6242-8C8C-A37D2CEAC364}">
      <dsp:nvSpPr>
        <dsp:cNvPr id="0" name=""/>
        <dsp:cNvSpPr/>
      </dsp:nvSpPr>
      <dsp:spPr>
        <a:xfrm>
          <a:off x="1353370" y="599706"/>
          <a:ext cx="2647137" cy="256283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Roboto" panose="02000000000000000000" pitchFamily="2" charset="0"/>
              <a:ea typeface="Roboto" panose="02000000000000000000" pitchFamily="2" charset="0"/>
              <a:cs typeface="Poppins" pitchFamily="2" charset="77"/>
            </a:rPr>
            <a:t>Self Assessment</a:t>
          </a:r>
          <a:endParaRPr lang="en-US" sz="2400" kern="1200" dirty="0">
            <a:latin typeface="Roboto" panose="02000000000000000000" pitchFamily="2" charset="0"/>
            <a:ea typeface="Roboto" panose="02000000000000000000" pitchFamily="2" charset="0"/>
          </a:endParaRPr>
        </a:p>
      </dsp:txBody>
      <dsp:txXfrm>
        <a:off x="1706321" y="1048202"/>
        <a:ext cx="1941234" cy="1153275"/>
      </dsp:txXfrm>
    </dsp:sp>
    <dsp:sp modelId="{A1FF80F2-D548-CB45-A00E-F799134A1E09}">
      <dsp:nvSpPr>
        <dsp:cNvPr id="0" name=""/>
        <dsp:cNvSpPr/>
      </dsp:nvSpPr>
      <dsp:spPr>
        <a:xfrm>
          <a:off x="2457590" y="2626815"/>
          <a:ext cx="2632615" cy="2680598"/>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Roboto" panose="02000000000000000000" pitchFamily="2" charset="0"/>
              <a:ea typeface="Roboto" panose="02000000000000000000" pitchFamily="2" charset="0"/>
              <a:cs typeface="Poppins" pitchFamily="2" charset="77"/>
            </a:rPr>
            <a:t>Leadership</a:t>
          </a:r>
        </a:p>
        <a:p>
          <a:pPr marL="0" lvl="0" indent="0" algn="ctr" defTabSz="1066800">
            <a:lnSpc>
              <a:spcPct val="90000"/>
            </a:lnSpc>
            <a:spcBef>
              <a:spcPct val="0"/>
            </a:spcBef>
            <a:spcAft>
              <a:spcPct val="35000"/>
            </a:spcAft>
            <a:buNone/>
          </a:pPr>
          <a:r>
            <a:rPr lang="en-US" sz="2400" b="1" kern="1200" dirty="0">
              <a:latin typeface="Roboto" panose="02000000000000000000" pitchFamily="2" charset="0"/>
              <a:ea typeface="Roboto" panose="02000000000000000000" pitchFamily="2" charset="0"/>
              <a:cs typeface="Poppins" pitchFamily="2" charset="77"/>
            </a:rPr>
            <a:t>Approach</a:t>
          </a:r>
        </a:p>
      </dsp:txBody>
      <dsp:txXfrm>
        <a:off x="3262732" y="3319303"/>
        <a:ext cx="1579569" cy="1474328"/>
      </dsp:txXfrm>
    </dsp:sp>
    <dsp:sp modelId="{F285CF9B-AD81-2948-84FB-3EA58A8F541F}">
      <dsp:nvSpPr>
        <dsp:cNvPr id="0" name=""/>
        <dsp:cNvSpPr/>
      </dsp:nvSpPr>
      <dsp:spPr>
        <a:xfrm>
          <a:off x="322818" y="2626784"/>
          <a:ext cx="2632615" cy="2680598"/>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Roboto" panose="02000000000000000000" pitchFamily="2" charset="0"/>
              <a:ea typeface="Roboto" panose="02000000000000000000" pitchFamily="2" charset="0"/>
              <a:cs typeface="Poppins" pitchFamily="2" charset="77"/>
            </a:rPr>
            <a:t>Project</a:t>
          </a:r>
        </a:p>
        <a:p>
          <a:pPr marL="0" lvl="0" indent="0" algn="ctr" defTabSz="1066800">
            <a:lnSpc>
              <a:spcPct val="90000"/>
            </a:lnSpc>
            <a:spcBef>
              <a:spcPct val="0"/>
            </a:spcBef>
            <a:spcAft>
              <a:spcPct val="35000"/>
            </a:spcAft>
            <a:buNone/>
          </a:pPr>
          <a:r>
            <a:rPr lang="en-US" sz="2400" b="1" kern="1200" dirty="0">
              <a:latin typeface="Roboto" panose="02000000000000000000" pitchFamily="2" charset="0"/>
              <a:ea typeface="Roboto" panose="02000000000000000000" pitchFamily="2" charset="0"/>
              <a:cs typeface="Poppins" pitchFamily="2" charset="77"/>
            </a:rPr>
            <a:t>Approach </a:t>
          </a:r>
        </a:p>
      </dsp:txBody>
      <dsp:txXfrm>
        <a:off x="570723" y="3319272"/>
        <a:ext cx="1579569" cy="1474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72097"/>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250199" y="258196"/>
          <a:ext cx="455352" cy="45490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955751" y="72097"/>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en-CA" sz="1800" b="1" kern="1200">
              <a:latin typeface="Roboto" panose="02000000000000000000" pitchFamily="2" charset="0"/>
              <a:ea typeface="Roboto" panose="02000000000000000000" pitchFamily="2" charset="0"/>
            </a:rPr>
            <a:t>1. Align Common Understanding</a:t>
          </a:r>
          <a:r>
            <a:rPr lang="en-CA" sz="1800" kern="1200">
              <a:latin typeface="Roboto" panose="02000000000000000000" pitchFamily="2" charset="0"/>
              <a:ea typeface="Roboto" panose="02000000000000000000" pitchFamily="2" charset="0"/>
            </a:rPr>
            <a:t>: Ensure all team members start with a shared definition and understanding of the project's goals and objectives. (Collaborative mindset)</a:t>
          </a:r>
          <a:endParaRPr lang="en-US" sz="1800" kern="1200">
            <a:latin typeface="Roboto" panose="02000000000000000000" pitchFamily="2" charset="0"/>
            <a:ea typeface="Roboto" panose="02000000000000000000" pitchFamily="2" charset="0"/>
          </a:endParaRPr>
        </a:p>
      </dsp:txBody>
      <dsp:txXfrm>
        <a:off x="955751" y="72097"/>
        <a:ext cx="10706851" cy="930493"/>
      </dsp:txXfrm>
    </dsp:sp>
    <dsp:sp modelId="{51A2CB14-62C5-47C4-AF3B-F05BE2CFEFBC}">
      <dsp:nvSpPr>
        <dsp:cNvPr id="0" name=""/>
        <dsp:cNvSpPr/>
      </dsp:nvSpPr>
      <dsp:spPr>
        <a:xfrm>
          <a:off x="0" y="1235214"/>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250199" y="1421313"/>
          <a:ext cx="455352" cy="45490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955751" y="1235214"/>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en-CA" sz="1800" b="1" kern="1200">
              <a:latin typeface="Roboto" panose="02000000000000000000" pitchFamily="2" charset="0"/>
              <a:ea typeface="Roboto" panose="02000000000000000000" pitchFamily="2" charset="0"/>
            </a:rPr>
            <a:t>2. List Initial Challenges</a:t>
          </a:r>
          <a:r>
            <a:rPr lang="en-CA" sz="1800" kern="1200">
              <a:latin typeface="Roboto" panose="02000000000000000000" pitchFamily="2" charset="0"/>
              <a:ea typeface="Roboto" panose="02000000000000000000" pitchFamily="2" charset="0"/>
            </a:rPr>
            <a:t>: Gain an understanding of the top challenges of the users you’re solving the problem for. (Open Mindset)</a:t>
          </a:r>
          <a:endParaRPr lang="en-US" sz="1800" kern="1200">
            <a:latin typeface="Roboto" panose="02000000000000000000" pitchFamily="2" charset="0"/>
            <a:ea typeface="Roboto" panose="02000000000000000000" pitchFamily="2" charset="0"/>
          </a:endParaRPr>
        </a:p>
      </dsp:txBody>
      <dsp:txXfrm>
        <a:off x="955751" y="1235214"/>
        <a:ext cx="10706851" cy="930493"/>
      </dsp:txXfrm>
    </dsp:sp>
    <dsp:sp modelId="{F95001D4-4B13-4E28-9938-ECBE4AB80C5E}">
      <dsp:nvSpPr>
        <dsp:cNvPr id="0" name=""/>
        <dsp:cNvSpPr/>
      </dsp:nvSpPr>
      <dsp:spPr>
        <a:xfrm>
          <a:off x="0" y="2398332"/>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250199" y="2584431"/>
          <a:ext cx="455352" cy="45490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955751" y="2398332"/>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en-CA" sz="1800" b="1" kern="1200" dirty="0">
              <a:latin typeface="Roboto" panose="02000000000000000000" pitchFamily="2" charset="0"/>
              <a:ea typeface="Roboto" panose="02000000000000000000" pitchFamily="2" charset="0"/>
            </a:rPr>
            <a:t>3. Set Clear Success</a:t>
          </a:r>
          <a:r>
            <a:rPr lang="en-CA" sz="1800" kern="1200" dirty="0">
              <a:latin typeface="Roboto" panose="02000000000000000000" pitchFamily="2" charset="0"/>
              <a:ea typeface="Roboto" panose="02000000000000000000" pitchFamily="2" charset="0"/>
            </a:rPr>
            <a:t> </a:t>
          </a:r>
          <a:r>
            <a:rPr lang="en-CA" sz="1800" b="1" kern="1200" dirty="0">
              <a:latin typeface="Roboto" panose="02000000000000000000" pitchFamily="2" charset="0"/>
              <a:ea typeface="Roboto" panose="02000000000000000000" pitchFamily="2" charset="0"/>
            </a:rPr>
            <a:t>Metrics</a:t>
          </a:r>
          <a:r>
            <a:rPr lang="en-CA" sz="1800" kern="1200" dirty="0">
              <a:latin typeface="Roboto" panose="02000000000000000000" pitchFamily="2" charset="0"/>
              <a:ea typeface="Roboto" panose="02000000000000000000" pitchFamily="2" charset="0"/>
            </a:rPr>
            <a:t>: Define the measurable success criteria in a concrete and unambiguous manner. (Clear &amp; Authentic Mindset)</a:t>
          </a:r>
          <a:endParaRPr lang="en-US" sz="1800" kern="1200" dirty="0">
            <a:latin typeface="Roboto" panose="02000000000000000000" pitchFamily="2" charset="0"/>
            <a:ea typeface="Roboto" panose="02000000000000000000" pitchFamily="2" charset="0"/>
          </a:endParaRPr>
        </a:p>
      </dsp:txBody>
      <dsp:txXfrm>
        <a:off x="955751" y="2398332"/>
        <a:ext cx="10706851" cy="930493"/>
      </dsp:txXfrm>
    </dsp:sp>
    <dsp:sp modelId="{14A0D318-F2FC-4635-9944-AD691CA6B1B0}">
      <dsp:nvSpPr>
        <dsp:cNvPr id="0" name=""/>
        <dsp:cNvSpPr/>
      </dsp:nvSpPr>
      <dsp:spPr>
        <a:xfrm>
          <a:off x="0" y="3561449"/>
          <a:ext cx="11720512" cy="106704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CC8DE-EB78-4F0F-8163-E632E8A89F22}">
      <dsp:nvSpPr>
        <dsp:cNvPr id="0" name=""/>
        <dsp:cNvSpPr/>
      </dsp:nvSpPr>
      <dsp:spPr>
        <a:xfrm>
          <a:off x="250444" y="3867515"/>
          <a:ext cx="455352" cy="45490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D7E56-5FC2-4469-BC4E-BAB2335B2880}">
      <dsp:nvSpPr>
        <dsp:cNvPr id="0" name=""/>
        <dsp:cNvSpPr/>
      </dsp:nvSpPr>
      <dsp:spPr>
        <a:xfrm>
          <a:off x="907899" y="3609983"/>
          <a:ext cx="10717879"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en-CA" sz="1800" b="1" kern="1200">
              <a:latin typeface="Roboto" panose="02000000000000000000" pitchFamily="2" charset="0"/>
              <a:ea typeface="Roboto" panose="02000000000000000000" pitchFamily="2" charset="0"/>
            </a:rPr>
            <a:t>4. Use a Customer-Centric Approach</a:t>
          </a:r>
          <a:r>
            <a:rPr lang="en-CA" sz="1800" kern="1200">
              <a:latin typeface="Roboto" panose="02000000000000000000" pitchFamily="2" charset="0"/>
              <a:ea typeface="Roboto" panose="02000000000000000000" pitchFamily="2" charset="0"/>
            </a:rPr>
            <a:t>: Identify and empathize with the individuals or groups who will be affected by the project's outcomes. Gain insights into how customers envision their problem solved. (Customer-centric mindset)</a:t>
          </a:r>
          <a:endParaRPr lang="en-US" sz="1800" kern="1200">
            <a:latin typeface="Roboto" panose="02000000000000000000" pitchFamily="2" charset="0"/>
            <a:ea typeface="Roboto" panose="02000000000000000000" pitchFamily="2" charset="0"/>
          </a:endParaRPr>
        </a:p>
      </dsp:txBody>
      <dsp:txXfrm>
        <a:off x="907899" y="3609983"/>
        <a:ext cx="10717879" cy="930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5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387647" y="288880"/>
          <a:ext cx="704813" cy="70481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1480109" y="5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5. Escape the Gut Assumption Trap:</a:t>
          </a:r>
          <a:r>
            <a:rPr lang="en-CA" sz="1900" kern="1200">
              <a:effectLst/>
              <a:latin typeface="Roboto" panose="02000000000000000000" pitchFamily="2" charset="0"/>
              <a:ea typeface="Roboto" panose="02000000000000000000" pitchFamily="2" charset="0"/>
              <a:cs typeface="Times New Roman" panose="02020603050405020304" pitchFamily="18" charset="0"/>
            </a:rPr>
            <a:t> Validate assumptions by seeking direct feedback from customers. (Open mindset)</a:t>
          </a:r>
          <a:endParaRPr lang="en-US" sz="1900" kern="1200">
            <a:latin typeface="Roboto" panose="02000000000000000000" pitchFamily="2" charset="0"/>
            <a:ea typeface="Roboto" panose="02000000000000000000" pitchFamily="2" charset="0"/>
          </a:endParaRPr>
        </a:p>
      </dsp:txBody>
      <dsp:txXfrm>
        <a:off x="1480109" y="547"/>
        <a:ext cx="10240402" cy="1281479"/>
      </dsp:txXfrm>
    </dsp:sp>
    <dsp:sp modelId="{51A2CB14-62C5-47C4-AF3B-F05BE2CFEFBC}">
      <dsp:nvSpPr>
        <dsp:cNvPr id="0" name=""/>
        <dsp:cNvSpPr/>
      </dsp:nvSpPr>
      <dsp:spPr>
        <a:xfrm>
          <a:off x="0" y="160239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387647" y="1890730"/>
          <a:ext cx="704813" cy="70481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1480109" y="160239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6. Reframe the Problem</a:t>
          </a:r>
          <a:r>
            <a:rPr lang="en-CA" sz="1900" kern="1200">
              <a:effectLst/>
              <a:latin typeface="Roboto" panose="02000000000000000000" pitchFamily="2" charset="0"/>
              <a:ea typeface="Roboto" panose="02000000000000000000" pitchFamily="2" charset="0"/>
              <a:cs typeface="Times New Roman" panose="02020603050405020304" pitchFamily="18" charset="0"/>
            </a:rPr>
            <a:t>: Incorporate customer insights and debunked assumptions to redefine the initial problem statement, ensuring accuracy and relevance. (Open Mindset)</a:t>
          </a:r>
          <a:endParaRPr lang="en-US" sz="1900" kern="1200">
            <a:latin typeface="Roboto" panose="02000000000000000000" pitchFamily="2" charset="0"/>
            <a:ea typeface="Roboto" panose="02000000000000000000" pitchFamily="2" charset="0"/>
          </a:endParaRPr>
        </a:p>
      </dsp:txBody>
      <dsp:txXfrm>
        <a:off x="1480109" y="1602397"/>
        <a:ext cx="10240402" cy="1281479"/>
      </dsp:txXfrm>
    </dsp:sp>
    <dsp:sp modelId="{F95001D4-4B13-4E28-9938-ECBE4AB80C5E}">
      <dsp:nvSpPr>
        <dsp:cNvPr id="0" name=""/>
        <dsp:cNvSpPr/>
      </dsp:nvSpPr>
      <dsp:spPr>
        <a:xfrm>
          <a:off x="0" y="32042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387647" y="3492580"/>
          <a:ext cx="704813" cy="70481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1480109" y="32042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7. Foster Dynamic Mindset:</a:t>
          </a:r>
          <a:r>
            <a:rPr lang="en-CA" sz="1900" kern="1200">
              <a:effectLst/>
              <a:latin typeface="Roboto" panose="02000000000000000000" pitchFamily="2" charset="0"/>
              <a:ea typeface="Roboto" panose="02000000000000000000" pitchFamily="2" charset="0"/>
              <a:cs typeface="Times New Roman" panose="02020603050405020304" pitchFamily="18" charset="0"/>
            </a:rPr>
            <a:t> Encourage innovative thinking by being open to new methods, approaches and solutions. Create a psychologically safe environment where diverse team members can openly share ideas and perspectives without biases. (Aspirational Mindset)</a:t>
          </a:r>
          <a:endParaRPr lang="en-US" sz="1900" kern="1200">
            <a:latin typeface="Roboto" panose="02000000000000000000" pitchFamily="2" charset="0"/>
            <a:ea typeface="Roboto" panose="02000000000000000000" pitchFamily="2" charset="0"/>
          </a:endParaRPr>
        </a:p>
      </dsp:txBody>
      <dsp:txXfrm>
        <a:off x="1480109" y="3204247"/>
        <a:ext cx="10240402" cy="12814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5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387647" y="288880"/>
          <a:ext cx="704813" cy="704813"/>
        </a:xfrm>
        <a:prstGeom prst="rect">
          <a:avLst/>
        </a:prstGeom>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1480109" y="5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8. Ideate and Evaluate</a:t>
          </a:r>
          <a:r>
            <a:rPr lang="en-CA" sz="1900" kern="1200">
              <a:effectLst/>
              <a:latin typeface="Roboto" panose="02000000000000000000" pitchFamily="2" charset="0"/>
              <a:ea typeface="Roboto" panose="02000000000000000000" pitchFamily="2" charset="0"/>
              <a:cs typeface="Times New Roman" panose="02020603050405020304" pitchFamily="18" charset="0"/>
            </a:rPr>
            <a:t>: Foster creativity through diverse brainstorming techniques and evaluate solutions for feasibility, desirability, and viability. (Aspirational Mindset)</a:t>
          </a:r>
          <a:endParaRPr lang="en-US" sz="1900" kern="1200">
            <a:latin typeface="Roboto" panose="02000000000000000000" pitchFamily="2" charset="0"/>
            <a:ea typeface="Roboto" panose="02000000000000000000" pitchFamily="2" charset="0"/>
          </a:endParaRPr>
        </a:p>
      </dsp:txBody>
      <dsp:txXfrm>
        <a:off x="1480109" y="547"/>
        <a:ext cx="10240402" cy="1281479"/>
      </dsp:txXfrm>
    </dsp:sp>
    <dsp:sp modelId="{51A2CB14-62C5-47C4-AF3B-F05BE2CFEFBC}">
      <dsp:nvSpPr>
        <dsp:cNvPr id="0" name=""/>
        <dsp:cNvSpPr/>
      </dsp:nvSpPr>
      <dsp:spPr>
        <a:xfrm>
          <a:off x="0" y="160239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387647" y="1890730"/>
          <a:ext cx="704813" cy="70481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1480109" y="160239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9. Prototype and Test</a:t>
          </a:r>
          <a:r>
            <a:rPr lang="en-CA" sz="1900" kern="1200">
              <a:effectLst/>
              <a:latin typeface="Roboto" panose="02000000000000000000" pitchFamily="2" charset="0"/>
              <a:ea typeface="Roboto" panose="02000000000000000000" pitchFamily="2" charset="0"/>
              <a:cs typeface="Times New Roman" panose="02020603050405020304" pitchFamily="18" charset="0"/>
            </a:rPr>
            <a:t>: Develop low-fidelity prototypes and engage customers in testing and providing feedback. (Growth Mindset &amp; Adaptable Mindset)</a:t>
          </a:r>
          <a:endParaRPr lang="en-US" sz="1900" kern="1200">
            <a:latin typeface="Roboto" panose="02000000000000000000" pitchFamily="2" charset="0"/>
            <a:ea typeface="Roboto" panose="02000000000000000000" pitchFamily="2" charset="0"/>
          </a:endParaRPr>
        </a:p>
      </dsp:txBody>
      <dsp:txXfrm>
        <a:off x="1480109" y="1602397"/>
        <a:ext cx="10240402" cy="1281479"/>
      </dsp:txXfrm>
    </dsp:sp>
    <dsp:sp modelId="{F95001D4-4B13-4E28-9938-ECBE4AB80C5E}">
      <dsp:nvSpPr>
        <dsp:cNvPr id="0" name=""/>
        <dsp:cNvSpPr/>
      </dsp:nvSpPr>
      <dsp:spPr>
        <a:xfrm>
          <a:off x="0" y="32042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387647" y="3492580"/>
          <a:ext cx="704813" cy="7048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1480109" y="32042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844550">
            <a:lnSpc>
              <a:spcPct val="100000"/>
            </a:lnSpc>
            <a:spcBef>
              <a:spcPct val="0"/>
            </a:spcBef>
            <a:spcAft>
              <a:spcPct val="35000"/>
            </a:spcAft>
            <a:buNone/>
          </a:pPr>
          <a:r>
            <a:rPr lang="en-CA" sz="1900" b="1" kern="1200">
              <a:effectLst/>
              <a:latin typeface="Roboto" panose="02000000000000000000" pitchFamily="2" charset="0"/>
              <a:ea typeface="Roboto" panose="02000000000000000000" pitchFamily="2" charset="0"/>
              <a:cs typeface="Times New Roman" panose="02020603050405020304" pitchFamily="18" charset="0"/>
            </a:rPr>
            <a:t>10. Ensure Continuous Alignment</a:t>
          </a:r>
          <a:r>
            <a:rPr lang="en-CA" sz="1900" kern="1200">
              <a:effectLst/>
              <a:latin typeface="Roboto" panose="02000000000000000000" pitchFamily="2" charset="0"/>
              <a:ea typeface="Roboto" panose="02000000000000000000" pitchFamily="2" charset="0"/>
              <a:cs typeface="Times New Roman" panose="02020603050405020304" pitchFamily="18" charset="0"/>
            </a:rPr>
            <a:t>: Regularly review progress against success metrics and adapt them based on new insights to ensure the project remains aligned with its intended impact. (Growth Mindset &amp; Adaptable Mindset &amp; Systems Mindset)</a:t>
          </a:r>
          <a:endParaRPr lang="en-US" sz="1900" kern="1200">
            <a:latin typeface="Roboto" panose="02000000000000000000" pitchFamily="2" charset="0"/>
            <a:ea typeface="Roboto" panose="02000000000000000000" pitchFamily="2" charset="0"/>
          </a:endParaRPr>
        </a:p>
      </dsp:txBody>
      <dsp:txXfrm>
        <a:off x="1480109" y="3204247"/>
        <a:ext cx="10240402" cy="12814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43DBC0-2324-124F-A80D-E34C33D67C25}" type="datetimeFigureOut">
              <a:rPr lang="en-US" smtClean="0"/>
              <a:t>1/19/24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3663A5-7457-7E49-92B6-2221EF6A0C00}" type="slidenum">
              <a:rPr lang="en-US" smtClean="0"/>
              <a:t>‹#›</a:t>
            </a:fld>
            <a:endParaRPr lang="en-US"/>
          </a:p>
        </p:txBody>
      </p:sp>
    </p:spTree>
    <p:extLst>
      <p:ext uri="{BB962C8B-B14F-4D97-AF65-F5344CB8AC3E}">
        <p14:creationId xmlns:p14="http://schemas.microsoft.com/office/powerpoint/2010/main" val="66582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8B950-B5BA-4EC4-AFBD-1C0A0D258246}" type="datetimeFigureOut">
              <a:rPr lang="en-CA" smtClean="0"/>
              <a:t>2024-01-19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B9B29-ED7A-4FAE-B74B-76299591BFBD}" type="slidenum">
              <a:rPr lang="en-CA" smtClean="0"/>
              <a:t>‹#›</a:t>
            </a:fld>
            <a:endParaRPr lang="en-CA"/>
          </a:p>
        </p:txBody>
      </p:sp>
    </p:spTree>
    <p:extLst>
      <p:ext uri="{BB962C8B-B14F-4D97-AF65-F5344CB8AC3E}">
        <p14:creationId xmlns:p14="http://schemas.microsoft.com/office/powerpoint/2010/main" val="65085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Innovating by Design</a:t>
            </a:r>
          </a:p>
          <a:p>
            <a:endParaRPr lang="en-US"/>
          </a:p>
          <a:p>
            <a:r>
              <a:rPr lang="en-US"/>
              <a:t>Better Thinking by Design</a:t>
            </a:r>
          </a:p>
        </p:txBody>
      </p:sp>
    </p:spTree>
    <p:extLst>
      <p:ext uri="{BB962C8B-B14F-4D97-AF65-F5344CB8AC3E}">
        <p14:creationId xmlns:p14="http://schemas.microsoft.com/office/powerpoint/2010/main" val="134783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29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Modify the images </a:t>
            </a:r>
          </a:p>
          <a:p>
            <a:endParaRPr lang="en-US"/>
          </a:p>
        </p:txBody>
      </p:sp>
      <p:sp>
        <p:nvSpPr>
          <p:cNvPr id="4" name="Slide Number Placeholder 3"/>
          <p:cNvSpPr>
            <a:spLocks noGrp="1"/>
          </p:cNvSpPr>
          <p:nvPr>
            <p:ph type="sldNum" sz="quarter" idx="5"/>
          </p:nvPr>
        </p:nvSpPr>
        <p:spPr/>
        <p:txBody>
          <a:bodyPr/>
          <a:lstStyle/>
          <a:p>
            <a:fld id="{1B93AEDE-A4C9-124C-A080-73C3FAC9DB47}" type="slidenum">
              <a:rPr lang="en-US" smtClean="0"/>
              <a:t>36</a:t>
            </a:fld>
            <a:endParaRPr lang="en-US"/>
          </a:p>
        </p:txBody>
      </p:sp>
    </p:spTree>
    <p:extLst>
      <p:ext uri="{BB962C8B-B14F-4D97-AF65-F5344CB8AC3E}">
        <p14:creationId xmlns:p14="http://schemas.microsoft.com/office/powerpoint/2010/main" val="1101771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096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B9B29-ED7A-4FAE-B74B-76299591BFBD}" type="slidenum">
              <a:rPr lang="en-CA" smtClean="0"/>
              <a:t>7</a:t>
            </a:fld>
            <a:endParaRPr lang="en-CA"/>
          </a:p>
        </p:txBody>
      </p:sp>
    </p:spTree>
    <p:extLst>
      <p:ext uri="{BB962C8B-B14F-4D97-AF65-F5344CB8AC3E}">
        <p14:creationId xmlns:p14="http://schemas.microsoft.com/office/powerpoint/2010/main" val="86104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557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77F25E-04E1-644F-BA98-F6BDFF2662E6}" type="slidenum">
              <a:rPr lang="en-US" smtClean="0"/>
              <a:t>24</a:t>
            </a:fld>
            <a:endParaRPr lang="en-US"/>
          </a:p>
        </p:txBody>
      </p:sp>
    </p:spTree>
    <p:extLst>
      <p:ext uri="{BB962C8B-B14F-4D97-AF65-F5344CB8AC3E}">
        <p14:creationId xmlns:p14="http://schemas.microsoft.com/office/powerpoint/2010/main" val="310205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77F25E-04E1-644F-BA98-F6BDFF2662E6}" type="slidenum">
              <a:rPr lang="en-US" smtClean="0"/>
              <a:t>25</a:t>
            </a:fld>
            <a:endParaRPr lang="en-US"/>
          </a:p>
        </p:txBody>
      </p:sp>
    </p:spTree>
    <p:extLst>
      <p:ext uri="{BB962C8B-B14F-4D97-AF65-F5344CB8AC3E}">
        <p14:creationId xmlns:p14="http://schemas.microsoft.com/office/powerpoint/2010/main" val="70702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time and money</a:t>
            </a:r>
          </a:p>
          <a:p>
            <a:r>
              <a:rPr lang="en-US"/>
              <a:t>Feel more excited and confident </a:t>
            </a:r>
          </a:p>
          <a:p>
            <a:r>
              <a:rPr lang="en-US"/>
              <a:t>Successfully achieve your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3AEDE-A4C9-124C-A080-73C3FAC9D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3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Who are highly innovative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Highly successful companies, like Tesla Motors, Procter &amp; Gamble, David’s Tea and Uber are among those that are constantly on the cutting edge of innovation, considering the needs of their end-user is intrinsic to their culture.</a:t>
            </a:r>
          </a:p>
          <a:p>
            <a:endParaRPr lang="en-US"/>
          </a:p>
        </p:txBody>
      </p:sp>
    </p:spTree>
    <p:extLst>
      <p:ext uri="{BB962C8B-B14F-4D97-AF65-F5344CB8AC3E}">
        <p14:creationId xmlns:p14="http://schemas.microsoft.com/office/powerpoint/2010/main" val="108924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CB9B29-ED7A-4FAE-B74B-76299591BFBD}" type="slidenum">
              <a:rPr lang="en-CA" smtClean="0"/>
              <a:t>34</a:t>
            </a:fld>
            <a:endParaRPr lang="en-CA"/>
          </a:p>
        </p:txBody>
      </p:sp>
    </p:spTree>
    <p:extLst>
      <p:ext uri="{BB962C8B-B14F-4D97-AF65-F5344CB8AC3E}">
        <p14:creationId xmlns:p14="http://schemas.microsoft.com/office/powerpoint/2010/main" val="1697374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computer, room&#10;&#10;Description automatically generated">
            <a:extLst>
              <a:ext uri="{FF2B5EF4-FFF2-40B4-BE49-F238E27FC236}">
                <a16:creationId xmlns:a16="http://schemas.microsoft.com/office/drawing/2014/main" id="{040E0C76-5988-2A43-9ABF-84AFD69FF46F}"/>
              </a:ext>
            </a:extLst>
          </p:cNvPr>
          <p:cNvPicPr>
            <a:picLocks noChangeAspect="1"/>
          </p:cNvPicPr>
          <p:nvPr/>
        </p:nvPicPr>
        <p:blipFill>
          <a:blip r:embed="rId2"/>
          <a:stretch>
            <a:fillRect/>
          </a:stretch>
        </p:blipFill>
        <p:spPr>
          <a:xfrm>
            <a:off x="0" y="0"/>
            <a:ext cx="12193588" cy="6858000"/>
          </a:xfrm>
          <a:prstGeom prst="rect">
            <a:avLst/>
          </a:prstGeom>
        </p:spPr>
      </p:pic>
      <p:sp>
        <p:nvSpPr>
          <p:cNvPr id="2" name="Title 1">
            <a:extLst>
              <a:ext uri="{FF2B5EF4-FFF2-40B4-BE49-F238E27FC236}">
                <a16:creationId xmlns:a16="http://schemas.microsoft.com/office/drawing/2014/main" id="{DD3FB8F0-F548-3F45-906C-60F27680114F}"/>
              </a:ext>
            </a:extLst>
          </p:cNvPr>
          <p:cNvSpPr>
            <a:spLocks noGrp="1"/>
          </p:cNvSpPr>
          <p:nvPr>
            <p:ph type="ctrTitle" hasCustomPrompt="1"/>
          </p:nvPr>
        </p:nvSpPr>
        <p:spPr>
          <a:xfrm>
            <a:off x="676004" y="2984938"/>
            <a:ext cx="6411520" cy="2024406"/>
          </a:xfrm>
        </p:spPr>
        <p:txBody>
          <a:bodyPr anchor="b"/>
          <a:lstStyle>
            <a:lvl1pPr algn="l">
              <a:defRPr lang="en-US" sz="4400" b="1" kern="1200" dirty="0" smtClean="0">
                <a:solidFill>
                  <a:schemeClr val="bg2">
                    <a:lumMod val="50000"/>
                  </a:schemeClr>
                </a:solidFill>
                <a:latin typeface="Poppins" pitchFamily="2" charset="77"/>
                <a:ea typeface="+mj-ea"/>
                <a:cs typeface="Poppins" pitchFamily="2" charset="77"/>
              </a:defRPr>
            </a:lvl1pPr>
          </a:lstStyle>
          <a:p>
            <a:r>
              <a:rPr lang="en-US"/>
              <a:t>CLICK TO EDIT MASTER TITLE STYLE</a:t>
            </a:r>
          </a:p>
        </p:txBody>
      </p:sp>
      <p:pic>
        <p:nvPicPr>
          <p:cNvPr id="10" name="Picture 9">
            <a:extLst>
              <a:ext uri="{FF2B5EF4-FFF2-40B4-BE49-F238E27FC236}">
                <a16:creationId xmlns:a16="http://schemas.microsoft.com/office/drawing/2014/main" id="{16E9C482-4943-364F-83A3-9356B1192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470" y="1284578"/>
            <a:ext cx="2715870" cy="1111546"/>
          </a:xfrm>
          <a:prstGeom prst="rect">
            <a:avLst/>
          </a:prstGeom>
        </p:spPr>
      </p:pic>
      <p:sp>
        <p:nvSpPr>
          <p:cNvPr id="11" name="Slide Number Placeholder 3">
            <a:extLst>
              <a:ext uri="{FF2B5EF4-FFF2-40B4-BE49-F238E27FC236}">
                <a16:creationId xmlns:a16="http://schemas.microsoft.com/office/drawing/2014/main" id="{81F94E7F-1F29-484E-8E74-8E5B4FD0C3B6}"/>
              </a:ext>
            </a:extLst>
          </p:cNvPr>
          <p:cNvSpPr txBox="1">
            <a:spLocks/>
          </p:cNvSpPr>
          <p:nvPr/>
        </p:nvSpPr>
        <p:spPr>
          <a:xfrm>
            <a:off x="676003" y="6186973"/>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a:solidFill>
                  <a:schemeClr val="bg1"/>
                </a:solidFill>
                <a:latin typeface="Roboto" panose="02000000000000000000" pitchFamily="2" charset="0"/>
                <a:ea typeface="Roboto" panose="02000000000000000000" pitchFamily="2" charset="0"/>
              </a:rPr>
              <a:t>www.Spring2Innovation.com</a:t>
            </a:r>
            <a:endParaRPr lang="en-CA" sz="105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2968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90545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
        <p:nvSpPr>
          <p:cNvPr id="2" name="Rectangle 1">
            <a:extLst>
              <a:ext uri="{FF2B5EF4-FFF2-40B4-BE49-F238E27FC236}">
                <a16:creationId xmlns:a16="http://schemas.microsoft.com/office/drawing/2014/main" id="{CB47BDD9-7528-6842-BA55-728788833063}"/>
              </a:ext>
            </a:extLst>
          </p:cNvPr>
          <p:cNvSpPr/>
          <p:nvPr/>
        </p:nvSpPr>
        <p:spPr>
          <a:xfrm>
            <a:off x="0" y="-1281"/>
            <a:ext cx="12193588" cy="1354092"/>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499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7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
        <p:nvSpPr>
          <p:cNvPr id="2" name="Rectangle 1">
            <a:extLst>
              <a:ext uri="{FF2B5EF4-FFF2-40B4-BE49-F238E27FC236}">
                <a16:creationId xmlns:a16="http://schemas.microsoft.com/office/drawing/2014/main" id="{CB47BDD9-7528-6842-BA55-728788833063}"/>
              </a:ext>
            </a:extLst>
          </p:cNvPr>
          <p:cNvSpPr/>
          <p:nvPr/>
        </p:nvSpPr>
        <p:spPr>
          <a:xfrm>
            <a:off x="0" y="0"/>
            <a:ext cx="12193588" cy="12954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13151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AB8C8D0F-963D-DF45-91BB-E0ACAF46A53B}"/>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79615AD7-371C-E143-826E-F4D950509F4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11">
            <a:extLst>
              <a:ext uri="{FF2B5EF4-FFF2-40B4-BE49-F238E27FC236}">
                <a16:creationId xmlns:a16="http://schemas.microsoft.com/office/drawing/2014/main" id="{F71BD87E-27F1-0644-BCD6-F64B665F0F3C}"/>
              </a:ext>
            </a:extLst>
          </p:cNvPr>
          <p:cNvSpPr>
            <a:spLocks noGrp="1"/>
          </p:cNvSpPr>
          <p:nvPr>
            <p:ph type="body" sz="quarter" idx="14" hasCustomPrompt="1"/>
          </p:nvPr>
        </p:nvSpPr>
        <p:spPr>
          <a:xfrm>
            <a:off x="907590" y="2034729"/>
            <a:ext cx="10447689" cy="3349397"/>
          </a:xfrm>
        </p:spPr>
        <p:txBody>
          <a:bodyPr>
            <a:normAutofit/>
          </a:bodyPr>
          <a:lstStyle>
            <a:lvl1pPr>
              <a:defRPr sz="1800">
                <a:solidFill>
                  <a:schemeClr val="bg1"/>
                </a:solidFill>
                <a:latin typeface="Poppins" pitchFamily="2" charset="77"/>
                <a:ea typeface="Roboto" panose="02000000000000000000" pitchFamily="2" charset="0"/>
                <a:cs typeface="Poppins" pitchFamily="2" charset="77"/>
              </a:defRPr>
            </a:lvl1pPr>
            <a:lvl2pPr>
              <a:defRPr sz="1600">
                <a:solidFill>
                  <a:schemeClr val="bg1"/>
                </a:solidFill>
                <a:latin typeface="Poppins" pitchFamily="2" charset="77"/>
                <a:ea typeface="Roboto" panose="02000000000000000000" pitchFamily="2" charset="0"/>
                <a:cs typeface="Poppins" pitchFamily="2" charset="77"/>
              </a:defRPr>
            </a:lvl2pPr>
            <a:lvl3pPr marL="914400" indent="0">
              <a:buNone/>
              <a:defRPr sz="1400">
                <a:solidFill>
                  <a:schemeClr val="bg1"/>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6" name="Straight Connector 5">
            <a:extLst>
              <a:ext uri="{FF2B5EF4-FFF2-40B4-BE49-F238E27FC236}">
                <a16:creationId xmlns:a16="http://schemas.microsoft.com/office/drawing/2014/main" id="{D52C6840-DAA3-4149-84BF-E3D711C32663}"/>
              </a:ext>
            </a:extLst>
          </p:cNvPr>
          <p:cNvCxnSpPr>
            <a:cxnSpLocks/>
          </p:cNvCxnSpPr>
          <p:nvPr/>
        </p:nvCxnSpPr>
        <p:spPr>
          <a:xfrm>
            <a:off x="907590" y="1789077"/>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BB7CF42-EFC3-6E42-802F-4B8CB671F943}"/>
              </a:ext>
            </a:extLst>
          </p:cNvPr>
          <p:cNvSpPr>
            <a:spLocks noGrp="1"/>
          </p:cNvSpPr>
          <p:nvPr>
            <p:ph type="title" hasCustomPrompt="1"/>
          </p:nvPr>
        </p:nvSpPr>
        <p:spPr>
          <a:xfrm>
            <a:off x="720048" y="722595"/>
            <a:ext cx="10635231" cy="830975"/>
          </a:xfrm>
        </p:spPr>
        <p:txBody>
          <a:bodyPr>
            <a:normAutofit/>
          </a:bodyPr>
          <a:lstStyle>
            <a:lvl1pPr>
              <a:defRPr sz="360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21255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6123B26-F560-B24B-831F-3480BA238671}"/>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8878DCD-0908-CF43-B39C-DAB13BB93E4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11">
            <a:extLst>
              <a:ext uri="{FF2B5EF4-FFF2-40B4-BE49-F238E27FC236}">
                <a16:creationId xmlns:a16="http://schemas.microsoft.com/office/drawing/2014/main" id="{40BA2722-D53C-664F-A9A6-43173470CD70}"/>
              </a:ext>
            </a:extLst>
          </p:cNvPr>
          <p:cNvSpPr>
            <a:spLocks noGrp="1"/>
          </p:cNvSpPr>
          <p:nvPr>
            <p:ph type="body" sz="quarter" idx="14" hasCustomPrompt="1"/>
          </p:nvPr>
        </p:nvSpPr>
        <p:spPr>
          <a:xfrm>
            <a:off x="2348651" y="2020874"/>
            <a:ext cx="6942599" cy="3349397"/>
          </a:xfrm>
        </p:spPr>
        <p:txBody>
          <a:bodyPr>
            <a:normAutofit/>
          </a:bodyPr>
          <a:lstStyle>
            <a:lvl1pPr>
              <a:defRPr sz="1800">
                <a:solidFill>
                  <a:schemeClr val="bg1"/>
                </a:solidFill>
                <a:latin typeface="Roboto" panose="02000000000000000000" pitchFamily="2" charset="0"/>
                <a:ea typeface="Roboto" panose="02000000000000000000" pitchFamily="2" charset="0"/>
              </a:defRPr>
            </a:lvl1pPr>
            <a:lvl2pPr>
              <a:defRPr sz="1600">
                <a:solidFill>
                  <a:schemeClr val="bg1"/>
                </a:solidFill>
                <a:latin typeface="Roboto" panose="02000000000000000000" pitchFamily="2" charset="0"/>
                <a:ea typeface="Roboto" panose="02000000000000000000" pitchFamily="2" charset="0"/>
              </a:defRPr>
            </a:lvl2pPr>
            <a:lvl3pPr marL="914400" indent="0">
              <a:buNone/>
              <a:defRPr sz="1400">
                <a:solidFill>
                  <a:schemeClr val="bg1"/>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6" name="Straight Connector 5">
            <a:extLst>
              <a:ext uri="{FF2B5EF4-FFF2-40B4-BE49-F238E27FC236}">
                <a16:creationId xmlns:a16="http://schemas.microsoft.com/office/drawing/2014/main" id="{A13A6FE4-7502-C945-A37D-C6EE561F9C49}"/>
              </a:ext>
            </a:extLst>
          </p:cNvPr>
          <p:cNvCxnSpPr>
            <a:cxnSpLocks/>
          </p:cNvCxnSpPr>
          <p:nvPr/>
        </p:nvCxnSpPr>
        <p:spPr>
          <a:xfrm>
            <a:off x="2348651" y="1775222"/>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FC76BCF-12EE-6644-8BED-B4D82B176720}"/>
              </a:ext>
            </a:extLst>
          </p:cNvPr>
          <p:cNvSpPr>
            <a:spLocks noGrp="1"/>
          </p:cNvSpPr>
          <p:nvPr>
            <p:ph type="title" hasCustomPrompt="1"/>
          </p:nvPr>
        </p:nvSpPr>
        <p:spPr>
          <a:xfrm>
            <a:off x="2161109" y="708740"/>
            <a:ext cx="7130142" cy="830975"/>
          </a:xfrm>
        </p:spPr>
        <p:txBody>
          <a:bodyPr>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28627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E77892E-D63B-214C-884A-F426B79F9814}"/>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2D8ADA6F-BAC1-394B-9496-0C6CB4789CFD}"/>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6" name="Straight Connector 5">
            <a:extLst>
              <a:ext uri="{FF2B5EF4-FFF2-40B4-BE49-F238E27FC236}">
                <a16:creationId xmlns:a16="http://schemas.microsoft.com/office/drawing/2014/main" id="{8C8CD58F-F9B2-5F41-A7D6-9286660EF690}"/>
              </a:ext>
            </a:extLst>
          </p:cNvPr>
          <p:cNvCxnSpPr>
            <a:cxnSpLocks/>
          </p:cNvCxnSpPr>
          <p:nvPr/>
        </p:nvCxnSpPr>
        <p:spPr>
          <a:xfrm>
            <a:off x="777210" y="1928163"/>
            <a:ext cx="236481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0E42C47-F785-2846-BAE5-A16F43029DCE}"/>
              </a:ext>
            </a:extLst>
          </p:cNvPr>
          <p:cNvSpPr>
            <a:spLocks noGrp="1"/>
          </p:cNvSpPr>
          <p:nvPr>
            <p:ph type="title" hasCustomPrompt="1"/>
          </p:nvPr>
        </p:nvSpPr>
        <p:spPr>
          <a:xfrm>
            <a:off x="832635" y="2428919"/>
            <a:ext cx="5264160" cy="1325663"/>
          </a:xfrm>
        </p:spPr>
        <p:txBody>
          <a:bodyPr>
            <a:normAutofit/>
          </a:bodyPr>
          <a:lstStyle>
            <a:lvl1pPr>
              <a:defRPr sz="3200">
                <a:solidFill>
                  <a:schemeClr val="bg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4F42FAD8-63B2-334D-AAAF-80797785FAFA}"/>
              </a:ext>
            </a:extLst>
          </p:cNvPr>
          <p:cNvSpPr>
            <a:spLocks noGrp="1"/>
          </p:cNvSpPr>
          <p:nvPr>
            <p:ph type="body" sz="quarter" idx="14" hasCustomPrompt="1"/>
          </p:nvPr>
        </p:nvSpPr>
        <p:spPr>
          <a:xfrm>
            <a:off x="832636" y="4194545"/>
            <a:ext cx="5264159" cy="1175726"/>
          </a:xfrm>
        </p:spPr>
        <p:txBody>
          <a:bodyPr>
            <a:normAutofit/>
          </a:bodyPr>
          <a:lstStyle>
            <a:lvl1pPr>
              <a:defRPr sz="1800">
                <a:solidFill>
                  <a:schemeClr val="bg1"/>
                </a:solidFill>
                <a:latin typeface="Roboto" panose="02000000000000000000" pitchFamily="2" charset="0"/>
                <a:ea typeface="Roboto" panose="02000000000000000000" pitchFamily="2" charset="0"/>
              </a:defRPr>
            </a:lvl1pPr>
            <a:lvl2pPr>
              <a:defRPr sz="1600">
                <a:solidFill>
                  <a:schemeClr val="bg1"/>
                </a:solidFill>
                <a:latin typeface="Roboto" panose="02000000000000000000" pitchFamily="2" charset="0"/>
                <a:ea typeface="Roboto" panose="02000000000000000000" pitchFamily="2" charset="0"/>
              </a:defRPr>
            </a:lvl2pPr>
            <a:lvl3pPr marL="914400" indent="0">
              <a:buNone/>
              <a:defRPr sz="1400">
                <a:solidFill>
                  <a:schemeClr val="bg1"/>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269636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9D8A31FB-3210-4E4D-A32C-82281D034E94}"/>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68693F4E-09E6-E344-9F06-A8EBEB67781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E2F30457-38F5-0145-963E-2D837AF02FA4}"/>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F46DC6-5561-BD4E-AC0E-80B6EB892F62}"/>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6FE9697E-E693-F04B-A563-82948E92D161}"/>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6937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2_Vertical Title and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E70B43-EEF9-0C43-93F1-49C938A9838A}"/>
              </a:ext>
            </a:extLst>
          </p:cNvPr>
          <p:cNvPicPr>
            <a:picLocks noChangeAspect="1"/>
          </p:cNvPicPr>
          <p:nvPr userDrawn="1"/>
        </p:nvPicPr>
        <p:blipFill>
          <a:blip r:embed="rId2"/>
          <a:stretch>
            <a:fillRect/>
          </a:stretch>
        </p:blipFill>
        <p:spPr>
          <a:xfrm>
            <a:off x="0" y="0"/>
            <a:ext cx="12193588" cy="6858000"/>
          </a:xfrm>
          <a:prstGeom prst="rect">
            <a:avLst/>
          </a:prstGeom>
        </p:spPr>
      </p:pic>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sp>
        <p:nvSpPr>
          <p:cNvPr id="4" name="Slide Number Placeholder 4">
            <a:extLst>
              <a:ext uri="{FF2B5EF4-FFF2-40B4-BE49-F238E27FC236}">
                <a16:creationId xmlns:a16="http://schemas.microsoft.com/office/drawing/2014/main" id="{68693F4E-09E6-E344-9F06-A8EBEB67781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E2F30457-38F5-0145-963E-2D837AF02FA4}"/>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F46DC6-5561-BD4E-AC0E-80B6EB892F62}"/>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6FE9697E-E693-F04B-A563-82948E92D161}"/>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4765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FF61CBF-53C3-FF4B-BC08-7C95F9C76EA5}"/>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5A021891-89D2-1F4F-8041-59B7C86CB5FC}"/>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5" name="Content Placeholder 2">
            <a:extLst>
              <a:ext uri="{FF2B5EF4-FFF2-40B4-BE49-F238E27FC236}">
                <a16:creationId xmlns:a16="http://schemas.microsoft.com/office/drawing/2014/main" id="{DFCA7B31-E74C-1B41-AE2A-F1B27B0BC172}"/>
              </a:ext>
            </a:extLst>
          </p:cNvPr>
          <p:cNvSpPr txBox="1">
            <a:spLocks/>
          </p:cNvSpPr>
          <p:nvPr/>
        </p:nvSpPr>
        <p:spPr>
          <a:xfrm>
            <a:off x="2647816" y="3848181"/>
            <a:ext cx="5416579" cy="83097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accent4"/>
              </a:solidFill>
              <a:latin typeface="Roboto" panose="02000000000000000000" pitchFamily="2" charset="0"/>
              <a:ea typeface="Roboto" panose="02000000000000000000" pitchFamily="2" charset="0"/>
            </a:endParaRPr>
          </a:p>
        </p:txBody>
      </p:sp>
      <p:sp>
        <p:nvSpPr>
          <p:cNvPr id="10" name="Title 1">
            <a:extLst>
              <a:ext uri="{FF2B5EF4-FFF2-40B4-BE49-F238E27FC236}">
                <a16:creationId xmlns:a16="http://schemas.microsoft.com/office/drawing/2014/main" id="{3897C44C-5521-7A46-96D7-EDE050345BB8}"/>
              </a:ext>
            </a:extLst>
          </p:cNvPr>
          <p:cNvSpPr>
            <a:spLocks noGrp="1"/>
          </p:cNvSpPr>
          <p:nvPr>
            <p:ph type="title" hasCustomPrompt="1"/>
          </p:nvPr>
        </p:nvSpPr>
        <p:spPr>
          <a:xfrm>
            <a:off x="2876445" y="2308226"/>
            <a:ext cx="5264160" cy="1325663"/>
          </a:xfrm>
        </p:spPr>
        <p:txBody>
          <a:bodyPr>
            <a:normAutofit/>
          </a:bodyPr>
          <a:lstStyle>
            <a:lvl1pPr>
              <a:defRPr sz="3200">
                <a:solidFill>
                  <a:schemeClr val="accent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2CF2CA3F-41DC-3146-92AF-E0C3305BE6C7}"/>
              </a:ext>
            </a:extLst>
          </p:cNvPr>
          <p:cNvSpPr>
            <a:spLocks noGrp="1"/>
          </p:cNvSpPr>
          <p:nvPr>
            <p:ph type="body" sz="quarter" idx="14" hasCustomPrompt="1"/>
          </p:nvPr>
        </p:nvSpPr>
        <p:spPr>
          <a:xfrm>
            <a:off x="2876446" y="4000581"/>
            <a:ext cx="5264160" cy="1369691"/>
          </a:xfrm>
        </p:spPr>
        <p:txBody>
          <a:bodyPr>
            <a:normAutofit/>
          </a:bodyPr>
          <a:lstStyle>
            <a:lvl1pPr>
              <a:defRPr sz="1800">
                <a:solidFill>
                  <a:schemeClr val="accent2"/>
                </a:solidFill>
                <a:latin typeface="Roboto" panose="02000000000000000000" pitchFamily="2" charset="0"/>
                <a:ea typeface="Roboto" panose="02000000000000000000" pitchFamily="2" charset="0"/>
              </a:defRPr>
            </a:lvl1pPr>
            <a:lvl2pPr>
              <a:defRPr sz="1600">
                <a:solidFill>
                  <a:schemeClr val="accent2"/>
                </a:solidFill>
                <a:latin typeface="Roboto" panose="02000000000000000000" pitchFamily="2" charset="0"/>
                <a:ea typeface="Roboto" panose="02000000000000000000" pitchFamily="2" charset="0"/>
              </a:defRPr>
            </a:lvl2pPr>
            <a:lvl3pPr marL="914400" indent="0">
              <a:buNone/>
              <a:defRPr sz="1400">
                <a:solidFill>
                  <a:schemeClr val="accent2"/>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362584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1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FF61CBF-53C3-FF4B-BC08-7C95F9C76EA5}"/>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5A021891-89D2-1F4F-8041-59B7C86CB5FC}"/>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5" name="Content Placeholder 2">
            <a:extLst>
              <a:ext uri="{FF2B5EF4-FFF2-40B4-BE49-F238E27FC236}">
                <a16:creationId xmlns:a16="http://schemas.microsoft.com/office/drawing/2014/main" id="{DFCA7B31-E74C-1B41-AE2A-F1B27B0BC172}"/>
              </a:ext>
            </a:extLst>
          </p:cNvPr>
          <p:cNvSpPr txBox="1">
            <a:spLocks/>
          </p:cNvSpPr>
          <p:nvPr/>
        </p:nvSpPr>
        <p:spPr>
          <a:xfrm>
            <a:off x="2647816" y="3848181"/>
            <a:ext cx="5416579" cy="83097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accent4"/>
              </a:solidFill>
              <a:latin typeface="Roboto" panose="02000000000000000000" pitchFamily="2" charset="0"/>
              <a:ea typeface="Roboto" panose="02000000000000000000" pitchFamily="2" charset="0"/>
            </a:endParaRPr>
          </a:p>
        </p:txBody>
      </p:sp>
      <p:sp>
        <p:nvSpPr>
          <p:cNvPr id="10" name="Title 1">
            <a:extLst>
              <a:ext uri="{FF2B5EF4-FFF2-40B4-BE49-F238E27FC236}">
                <a16:creationId xmlns:a16="http://schemas.microsoft.com/office/drawing/2014/main" id="{3897C44C-5521-7A46-96D7-EDE050345BB8}"/>
              </a:ext>
            </a:extLst>
          </p:cNvPr>
          <p:cNvSpPr>
            <a:spLocks noGrp="1"/>
          </p:cNvSpPr>
          <p:nvPr>
            <p:ph type="title" hasCustomPrompt="1"/>
          </p:nvPr>
        </p:nvSpPr>
        <p:spPr>
          <a:xfrm>
            <a:off x="2876447" y="0"/>
            <a:ext cx="8478832" cy="1257300"/>
          </a:xfrm>
        </p:spPr>
        <p:txBody>
          <a:bodyPr>
            <a:normAutofit/>
          </a:bodyPr>
          <a:lstStyle>
            <a:lvl1pPr>
              <a:defRPr sz="3200">
                <a:solidFill>
                  <a:schemeClr val="bg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2CF2CA3F-41DC-3146-92AF-E0C3305BE6C7}"/>
              </a:ext>
            </a:extLst>
          </p:cNvPr>
          <p:cNvSpPr>
            <a:spLocks noGrp="1"/>
          </p:cNvSpPr>
          <p:nvPr>
            <p:ph type="body" sz="quarter" idx="14" hasCustomPrompt="1"/>
          </p:nvPr>
        </p:nvSpPr>
        <p:spPr>
          <a:xfrm>
            <a:off x="2876446" y="2159877"/>
            <a:ext cx="5264160" cy="3210395"/>
          </a:xfrm>
        </p:spPr>
        <p:txBody>
          <a:bodyPr>
            <a:normAutofit/>
          </a:bodyPr>
          <a:lstStyle>
            <a:lvl1pPr>
              <a:defRPr sz="1800">
                <a:solidFill>
                  <a:schemeClr val="accent2"/>
                </a:solidFill>
                <a:latin typeface="Roboto" panose="02000000000000000000" pitchFamily="2" charset="0"/>
                <a:ea typeface="Roboto" panose="02000000000000000000" pitchFamily="2" charset="0"/>
              </a:defRPr>
            </a:lvl1pPr>
            <a:lvl2pPr>
              <a:defRPr sz="1600">
                <a:solidFill>
                  <a:schemeClr val="accent2"/>
                </a:solidFill>
                <a:latin typeface="Roboto" panose="02000000000000000000" pitchFamily="2" charset="0"/>
                <a:ea typeface="Roboto" panose="02000000000000000000" pitchFamily="2" charset="0"/>
              </a:defRPr>
            </a:lvl2pPr>
            <a:lvl3pPr marL="914400" indent="0">
              <a:buNone/>
              <a:defRPr sz="1400">
                <a:solidFill>
                  <a:schemeClr val="accent2"/>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42387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394DEC-7492-E84D-88CF-FE8346B08C2E}"/>
              </a:ext>
            </a:extLst>
          </p:cNvPr>
          <p:cNvPicPr>
            <a:picLocks noChangeAspect="1"/>
          </p:cNvPicPr>
          <p:nvPr/>
        </p:nvPicPr>
        <p:blipFill>
          <a:blip r:embed="rId2"/>
          <a:stretch>
            <a:fillRect/>
          </a:stretch>
        </p:blipFill>
        <p:spPr>
          <a:xfrm>
            <a:off x="0" y="0"/>
            <a:ext cx="12193588" cy="6858000"/>
          </a:xfrm>
          <a:prstGeom prst="rect">
            <a:avLst/>
          </a:prstGeom>
        </p:spPr>
      </p:pic>
      <p:sp>
        <p:nvSpPr>
          <p:cNvPr id="10" name="Title 1">
            <a:extLst>
              <a:ext uri="{FF2B5EF4-FFF2-40B4-BE49-F238E27FC236}">
                <a16:creationId xmlns:a16="http://schemas.microsoft.com/office/drawing/2014/main" id="{1AF7543F-8C80-6246-BD10-EBC57FF8B712}"/>
              </a:ext>
            </a:extLst>
          </p:cNvPr>
          <p:cNvSpPr>
            <a:spLocks noGrp="1"/>
          </p:cNvSpPr>
          <p:nvPr>
            <p:ph type="title" hasCustomPrompt="1"/>
          </p:nvPr>
        </p:nvSpPr>
        <p:spPr>
          <a:xfrm>
            <a:off x="839898" y="457200"/>
            <a:ext cx="3932749" cy="2971800"/>
          </a:xfrm>
        </p:spPr>
        <p:txBody>
          <a:bodyPr anchor="b"/>
          <a:lstStyle>
            <a:lvl1pPr>
              <a:defRPr sz="3200">
                <a:solidFill>
                  <a:schemeClr val="bg1"/>
                </a:solidFill>
                <a:latin typeface="Poppins" pitchFamily="2" charset="77"/>
                <a:cs typeface="Poppins" pitchFamily="2"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1F713C7E-585E-1D49-AB13-B46A613BB6CC}"/>
              </a:ext>
            </a:extLst>
          </p:cNvPr>
          <p:cNvSpPr>
            <a:spLocks noGrp="1"/>
          </p:cNvSpPr>
          <p:nvPr>
            <p:ph idx="1" hasCustomPrompt="1"/>
          </p:nvPr>
        </p:nvSpPr>
        <p:spPr>
          <a:xfrm>
            <a:off x="6096794" y="2133600"/>
            <a:ext cx="5260073" cy="3727450"/>
          </a:xfrm>
        </p:spPr>
        <p:txBody>
          <a:bodyPr>
            <a:normAutofit/>
          </a:bodyPr>
          <a:lstStyle>
            <a:lvl1pPr>
              <a:defRPr sz="2400">
                <a:solidFill>
                  <a:schemeClr val="accent2"/>
                </a:solidFill>
              </a:defRPr>
            </a:lvl1pPr>
            <a:lvl2pPr>
              <a:defRPr sz="2000">
                <a:solidFill>
                  <a:schemeClr val="accent2"/>
                </a:solidFill>
              </a:defRPr>
            </a:lvl2pPr>
            <a:lvl3pPr marL="914400" indent="0">
              <a:buNone/>
              <a:defRPr sz="18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vl6pPr>
              <a:defRPr sz="2000"/>
            </a:lvl6pPr>
            <a:lvl7pPr>
              <a:defRPr sz="2000"/>
            </a:lvl7pPr>
            <a:lvl8pPr>
              <a:defRPr sz="2000"/>
            </a:lvl8pPr>
            <a:lvl9pPr>
              <a:defRPr sz="2000"/>
            </a:lvl9pPr>
          </a:lstStyle>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BB08ACE7-8F07-FB4B-B86C-8474C39FE613}"/>
              </a:ext>
            </a:extLst>
          </p:cNvPr>
          <p:cNvSpPr>
            <a:spLocks noGrp="1"/>
          </p:cNvSpPr>
          <p:nvPr>
            <p:ph type="body" sz="half" idx="2"/>
          </p:nvPr>
        </p:nvSpPr>
        <p:spPr>
          <a:xfrm>
            <a:off x="839898" y="3783106"/>
            <a:ext cx="3932749" cy="2085882"/>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Straight Connector 14">
            <a:extLst>
              <a:ext uri="{FF2B5EF4-FFF2-40B4-BE49-F238E27FC236}">
                <a16:creationId xmlns:a16="http://schemas.microsoft.com/office/drawing/2014/main" id="{AD9D45AA-DF2D-1345-B370-B601936BC628}"/>
              </a:ext>
            </a:extLst>
          </p:cNvPr>
          <p:cNvCxnSpPr>
            <a:cxnSpLocks/>
          </p:cNvCxnSpPr>
          <p:nvPr/>
        </p:nvCxnSpPr>
        <p:spPr>
          <a:xfrm>
            <a:off x="839897" y="3617898"/>
            <a:ext cx="149123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4A4B2899-1733-2740-93DD-7CDE168A751F}"/>
              </a:ext>
            </a:extLst>
          </p:cNvPr>
          <p:cNvSpPr txBox="1">
            <a:spLocks/>
          </p:cNvSpPr>
          <p:nvPr userDrawn="1"/>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Tree>
    <p:extLst>
      <p:ext uri="{BB962C8B-B14F-4D97-AF65-F5344CB8AC3E}">
        <p14:creationId xmlns:p14="http://schemas.microsoft.com/office/powerpoint/2010/main" val="3382382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9D5940FC-6E5B-8741-AB2C-F47BDC1D6B97}"/>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92CBFAD9-5745-D64A-A15E-3AFB211546C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11" name="Text Placeholder 8">
            <a:extLst>
              <a:ext uri="{FF2B5EF4-FFF2-40B4-BE49-F238E27FC236}">
                <a16:creationId xmlns:a16="http://schemas.microsoft.com/office/drawing/2014/main" id="{74C1B865-9859-DB47-8F8A-9A3502462490}"/>
              </a:ext>
            </a:extLst>
          </p:cNvPr>
          <p:cNvSpPr>
            <a:spLocks noGrp="1"/>
          </p:cNvSpPr>
          <p:nvPr>
            <p:ph type="body" sz="quarter" idx="13" hasCustomPrompt="1"/>
          </p:nvPr>
        </p:nvSpPr>
        <p:spPr>
          <a:xfrm>
            <a:off x="709541" y="3815256"/>
            <a:ext cx="4698735" cy="1749969"/>
          </a:xfrm>
        </p:spPr>
        <p:txBody>
          <a:bodyPr anchor="ctr"/>
          <a:lstStyle>
            <a:lvl1pPr marL="0" indent="0" algn="l">
              <a:buNone/>
              <a:defRPr lang="en-US" sz="3200" b="1" i="0" kern="1200" dirty="0" smtClean="0">
                <a:solidFill>
                  <a:schemeClr val="accent2"/>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458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7B2ABD7-B929-9340-8C13-2E5176814B8F}"/>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AF27ACED-765D-E04B-85D1-4D1390A67D8E}"/>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8">
            <a:extLst>
              <a:ext uri="{FF2B5EF4-FFF2-40B4-BE49-F238E27FC236}">
                <a16:creationId xmlns:a16="http://schemas.microsoft.com/office/drawing/2014/main" id="{3C436EF6-E62F-7A46-8F91-EB819BA91AF1}"/>
              </a:ext>
            </a:extLst>
          </p:cNvPr>
          <p:cNvSpPr>
            <a:spLocks noGrp="1"/>
          </p:cNvSpPr>
          <p:nvPr>
            <p:ph type="body" sz="quarter" idx="13" hasCustomPrompt="1"/>
          </p:nvPr>
        </p:nvSpPr>
        <p:spPr>
          <a:xfrm>
            <a:off x="709541" y="4556241"/>
            <a:ext cx="5629022" cy="1623838"/>
          </a:xfrm>
        </p:spPr>
        <p:txBody>
          <a:bodyPr anchor="t">
            <a:normAutofit/>
          </a:bodyPr>
          <a:lstStyle>
            <a:lvl1pPr marL="0" indent="0" algn="l">
              <a:buNone/>
              <a:defRPr lang="en-US" sz="2800" b="0" i="0" kern="1200" dirty="0" smtClean="0">
                <a:solidFill>
                  <a:schemeClr val="bg1"/>
                </a:solidFill>
                <a:latin typeface="Roboto" panose="02000000000000000000" pitchFamily="2" charset="0"/>
                <a:ea typeface="Roboto" panose="02000000000000000000" pitchFamily="2" charset="0"/>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13445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Blank" preserve="1">
  <p:cSld name="3_Blank">
    <p:spTree>
      <p:nvGrpSpPr>
        <p:cNvPr id="1" name="Shape 74"/>
        <p:cNvGrpSpPr/>
        <p:nvPr/>
      </p:nvGrpSpPr>
      <p:grpSpPr>
        <a:xfrm>
          <a:off x="0" y="0"/>
          <a:ext cx="0" cy="0"/>
          <a:chOff x="0" y="0"/>
          <a:chExt cx="0" cy="0"/>
        </a:xfrm>
      </p:grpSpPr>
      <p:sp>
        <p:nvSpPr>
          <p:cNvPr id="75" name="Google Shape;75;p167"/>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76" name="Google Shape;76;p167" descr="Logo, company name&#10;&#10;Description automatically generated"/>
          <p:cNvPicPr preferRelativeResize="0"/>
          <p:nvPr/>
        </p:nvPicPr>
        <p:blipFill rotWithShape="1">
          <a:blip r:embed="rId2">
            <a:alphaModFix/>
          </a:blip>
          <a:srcRect/>
          <a:stretch/>
        </p:blipFill>
        <p:spPr>
          <a:xfrm>
            <a:off x="234405" y="5394306"/>
            <a:ext cx="1730640" cy="1730415"/>
          </a:xfrm>
          <a:prstGeom prst="rect">
            <a:avLst/>
          </a:prstGeom>
          <a:noFill/>
          <a:ln>
            <a:noFill/>
          </a:ln>
        </p:spPr>
      </p:pic>
      <p:sp>
        <p:nvSpPr>
          <p:cNvPr id="77" name="Google Shape;77;p167"/>
          <p:cNvSpPr/>
          <p:nvPr/>
        </p:nvSpPr>
        <p:spPr>
          <a:xfrm>
            <a:off x="1099725" y="1221741"/>
            <a:ext cx="2884967" cy="1175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0940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reserve="1">
  <p:cSld name="1_Blank">
    <p:spTree>
      <p:nvGrpSpPr>
        <p:cNvPr id="1" name="Shape 84"/>
        <p:cNvGrpSpPr/>
        <p:nvPr/>
      </p:nvGrpSpPr>
      <p:grpSpPr>
        <a:xfrm>
          <a:off x="0" y="0"/>
          <a:ext cx="0" cy="0"/>
          <a:chOff x="0" y="0"/>
          <a:chExt cx="0" cy="0"/>
        </a:xfrm>
      </p:grpSpPr>
      <p:sp>
        <p:nvSpPr>
          <p:cNvPr id="85" name="Google Shape;85;p169"/>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86" name="Google Shape;86;p169" descr="Logo, company name&#10;&#10;Description automatically generated"/>
          <p:cNvPicPr preferRelativeResize="0"/>
          <p:nvPr/>
        </p:nvPicPr>
        <p:blipFill rotWithShape="1">
          <a:blip r:embed="rId2">
            <a:alphaModFix/>
          </a:blip>
          <a:srcRect/>
          <a:stretch/>
        </p:blipFill>
        <p:spPr>
          <a:xfrm>
            <a:off x="234405" y="5394306"/>
            <a:ext cx="1730640" cy="1730415"/>
          </a:xfrm>
          <a:prstGeom prst="rect">
            <a:avLst/>
          </a:prstGeom>
          <a:noFill/>
          <a:ln>
            <a:noFill/>
          </a:ln>
        </p:spPr>
      </p:pic>
      <p:sp>
        <p:nvSpPr>
          <p:cNvPr id="87" name="Google Shape;87;p169"/>
          <p:cNvSpPr/>
          <p:nvPr/>
        </p:nvSpPr>
        <p:spPr>
          <a:xfrm>
            <a:off x="1099725" y="1221741"/>
            <a:ext cx="2884967" cy="1175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67812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2E760-977C-B143-B968-1AE8BE638BF4}"/>
              </a:ext>
            </a:extLst>
          </p:cNvPr>
          <p:cNvPicPr>
            <a:picLocks noChangeAspect="1"/>
          </p:cNvPicPr>
          <p:nvPr/>
        </p:nvPicPr>
        <p:blipFill>
          <a:blip r:embed="rId2"/>
          <a:stretch>
            <a:fillRect/>
          </a:stretch>
        </p:blipFill>
        <p:spPr>
          <a:xfrm>
            <a:off x="0" y="0"/>
            <a:ext cx="12193588" cy="6858000"/>
          </a:xfrm>
          <a:prstGeom prst="rect">
            <a:avLst/>
          </a:prstGeom>
        </p:spPr>
      </p:pic>
      <p:sp>
        <p:nvSpPr>
          <p:cNvPr id="3" name="Slide Number Placeholder 2">
            <a:extLst>
              <a:ext uri="{FF2B5EF4-FFF2-40B4-BE49-F238E27FC236}">
                <a16:creationId xmlns:a16="http://schemas.microsoft.com/office/drawing/2014/main" id="{B98B090E-1DF8-174C-B93D-08C716D25D9F}"/>
              </a:ext>
            </a:extLst>
          </p:cNvPr>
          <p:cNvSpPr>
            <a:spLocks noGrp="1"/>
          </p:cNvSpPr>
          <p:nvPr>
            <p:ph type="sldNum" sz="quarter" idx="10"/>
          </p:nvPr>
        </p:nvSpPr>
        <p:spPr/>
        <p:txBody>
          <a:bodyPr/>
          <a:lstStyle>
            <a:lvl1pPr>
              <a:defRPr>
                <a:solidFill>
                  <a:schemeClr val="bg1"/>
                </a:solidFill>
              </a:defRPr>
            </a:lvl1pPr>
          </a:lstStyle>
          <a:p>
            <a:fld id="{964B408F-FDBB-9745-B862-B952C462C37F}" type="slidenum">
              <a:rPr lang="en-US" smtClean="0"/>
              <a:t>‹#›</a:t>
            </a:fld>
            <a:endParaRPr lang="en-US"/>
          </a:p>
        </p:txBody>
      </p:sp>
    </p:spTree>
    <p:extLst>
      <p:ext uri="{BB962C8B-B14F-4D97-AF65-F5344CB8AC3E}">
        <p14:creationId xmlns:p14="http://schemas.microsoft.com/office/powerpoint/2010/main" val="344284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0_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36DE2-A8CE-2748-8947-3F00E873E92A}"/>
              </a:ext>
            </a:extLst>
          </p:cNvPr>
          <p:cNvPicPr>
            <a:picLocks noChangeAspect="1"/>
          </p:cNvPicPr>
          <p:nvPr/>
        </p:nvPicPr>
        <p:blipFill>
          <a:blip r:embed="rId2"/>
          <a:stretch>
            <a:fillRect/>
          </a:stretch>
        </p:blipFill>
        <p:spPr>
          <a:xfrm>
            <a:off x="0" y="0"/>
            <a:ext cx="12193588" cy="6858000"/>
          </a:xfrm>
          <a:prstGeom prst="rect">
            <a:avLst/>
          </a:prstGeom>
        </p:spPr>
      </p:pic>
    </p:spTree>
    <p:extLst>
      <p:ext uri="{BB962C8B-B14F-4D97-AF65-F5344CB8AC3E}">
        <p14:creationId xmlns:p14="http://schemas.microsoft.com/office/powerpoint/2010/main" val="356776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C8FC-60DA-DC40-A4CC-E2E49F168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FADD4-30C9-834A-B97E-4E543ECA8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CDF6C-E3F8-B845-9FED-BDF5F58695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86208D-ABDA-8749-89FD-D7D40FDAF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1A449-E876-7048-AE58-40E3DC119ACE}"/>
              </a:ext>
            </a:extLst>
          </p:cNvPr>
          <p:cNvSpPr>
            <a:spLocks noGrp="1"/>
          </p:cNvSpPr>
          <p:nvPr>
            <p:ph type="sldNum" sz="quarter" idx="12"/>
          </p:nvPr>
        </p:nvSpPr>
        <p:spPr/>
        <p:txBody>
          <a:bodyPr/>
          <a:lstStyle/>
          <a:p>
            <a:fld id="{964B408F-FDBB-9745-B862-B952C462C37F}" type="slidenum">
              <a:rPr lang="en-US" smtClean="0"/>
              <a:t>‹#›</a:t>
            </a:fld>
            <a:endParaRPr lang="en-US"/>
          </a:p>
        </p:txBody>
      </p:sp>
    </p:spTree>
    <p:extLst>
      <p:ext uri="{BB962C8B-B14F-4D97-AF65-F5344CB8AC3E}">
        <p14:creationId xmlns:p14="http://schemas.microsoft.com/office/powerpoint/2010/main" val="413219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2" y="5365278"/>
            <a:ext cx="1730640" cy="1730415"/>
          </a:xfrm>
          <a:prstGeom prst="rect">
            <a:avLst/>
          </a:prstGeom>
          <a:noFill/>
          <a:ln>
            <a:noFill/>
          </a:ln>
        </p:spPr>
      </p:pic>
    </p:spTree>
    <p:extLst>
      <p:ext uri="{BB962C8B-B14F-4D97-AF65-F5344CB8AC3E}">
        <p14:creationId xmlns:p14="http://schemas.microsoft.com/office/powerpoint/2010/main" val="175094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10313"/>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tx1"/>
                </a:solidFill>
                <a:latin typeface="Roboto"/>
                <a:ea typeface="Roboto"/>
                <a:cs typeface="Roboto"/>
                <a:sym typeface="Roboto"/>
              </a:rPr>
              <a:t>www.Spring2Innovation.com | </a:t>
            </a:r>
            <a:fld id="{00000000-1234-1234-1234-123412341234}" type="slidenum">
              <a:rPr lang="en-US" sz="1050" b="0" i="0" u="none" strike="noStrike" cap="none">
                <a:solidFill>
                  <a:schemeClr val="tx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tx1"/>
              </a:solidFill>
              <a:latin typeface="Roboto"/>
              <a:ea typeface="Roboto"/>
              <a:cs typeface="Roboto"/>
              <a:sym typeface="Roboto"/>
            </a:endParaRPr>
          </a:p>
        </p:txBody>
      </p:sp>
      <p:pic>
        <p:nvPicPr>
          <p:cNvPr id="4" name="Picture 3">
            <a:extLst>
              <a:ext uri="{FF2B5EF4-FFF2-40B4-BE49-F238E27FC236}">
                <a16:creationId xmlns:a16="http://schemas.microsoft.com/office/drawing/2014/main" id="{7A9D7BBA-7678-179B-26F3-3D0C304EE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487" y="5580970"/>
            <a:ext cx="1767647" cy="1325563"/>
          </a:xfrm>
          <a:prstGeom prst="rect">
            <a:avLst/>
          </a:prstGeom>
        </p:spPr>
      </p:pic>
    </p:spTree>
    <p:extLst>
      <p:ext uri="{BB962C8B-B14F-4D97-AF65-F5344CB8AC3E}">
        <p14:creationId xmlns:p14="http://schemas.microsoft.com/office/powerpoint/2010/main" val="265710251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alpha val="42637"/>
          </a:schemeClr>
        </a:solidFill>
        <a:effectLst/>
      </p:bgPr>
    </p:bg>
    <p:spTree>
      <p:nvGrpSpPr>
        <p:cNvPr id="1" name=""/>
        <p:cNvGrpSpPr/>
        <p:nvPr/>
      </p:nvGrpSpPr>
      <p:grpSpPr>
        <a:xfrm>
          <a:off x="0" y="0"/>
          <a:ext cx="0" cy="0"/>
          <a:chOff x="0" y="0"/>
          <a:chExt cx="0" cy="0"/>
        </a:xfrm>
      </p:grpSpPr>
      <p:pic>
        <p:nvPicPr>
          <p:cNvPr id="6" name="Picture 5" descr="People playing jigsaw puzzle">
            <a:extLst>
              <a:ext uri="{FF2B5EF4-FFF2-40B4-BE49-F238E27FC236}">
                <a16:creationId xmlns:a16="http://schemas.microsoft.com/office/drawing/2014/main" id="{9CC8E6B9-BCB2-BD94-8BBB-782B21F134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324234" cy="6858001"/>
          </a:xfrm>
          <a:prstGeom prst="rect">
            <a:avLst/>
          </a:prstGeom>
        </p:spPr>
      </p:pic>
      <p:sp>
        <p:nvSpPr>
          <p:cNvPr id="14" name="Rectangle 13">
            <a:extLst>
              <a:ext uri="{FF2B5EF4-FFF2-40B4-BE49-F238E27FC236}">
                <a16:creationId xmlns:a16="http://schemas.microsoft.com/office/drawing/2014/main" id="{1643E954-DA7D-B599-4C13-739F120F4F5C}"/>
              </a:ext>
            </a:extLst>
          </p:cNvPr>
          <p:cNvSpPr/>
          <p:nvPr userDrawn="1"/>
        </p:nvSpPr>
        <p:spPr>
          <a:xfrm>
            <a:off x="-36290" y="-1"/>
            <a:ext cx="12396814" cy="6858000"/>
          </a:xfrm>
          <a:prstGeom prst="rect">
            <a:avLst/>
          </a:prstGeom>
          <a:solidFill>
            <a:schemeClr val="accent1">
              <a:alpha val="8805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a:xfrm>
            <a:off x="2570970" y="2548559"/>
            <a:ext cx="8098420" cy="1325563"/>
          </a:xfrm>
        </p:spPr>
        <p:txBody>
          <a:bodyPr/>
          <a:lstStyle>
            <a:lvl1pPr>
              <a:defRPr>
                <a:solidFill>
                  <a:schemeClr val="bg1"/>
                </a:solidFill>
              </a:defRPr>
            </a:lvl1p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bg1"/>
                </a:solidFill>
                <a:latin typeface="Roboto"/>
                <a:ea typeface="Roboto"/>
                <a:cs typeface="Roboto"/>
                <a:sym typeface="Roboto"/>
              </a:rPr>
              <a:t>www.Spring2Innovation.com | </a:t>
            </a:r>
            <a:fld id="{00000000-1234-1234-1234-123412341234}" type="slidenum">
              <a:rPr lang="en-US" sz="105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bg1"/>
              </a:solidFill>
              <a:latin typeface="Roboto"/>
              <a:ea typeface="Roboto"/>
              <a:cs typeface="Roboto"/>
              <a:sym typeface="Roboto"/>
            </a:endParaRPr>
          </a:p>
        </p:txBody>
      </p:sp>
      <p:pic>
        <p:nvPicPr>
          <p:cNvPr id="12" name="Picture 11">
            <a:extLst>
              <a:ext uri="{FF2B5EF4-FFF2-40B4-BE49-F238E27FC236}">
                <a16:creationId xmlns:a16="http://schemas.microsoft.com/office/drawing/2014/main" id="{26B7519D-2D64-1DAC-F4CA-EAE5F8CC1B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2098" y="5707444"/>
            <a:ext cx="1730640" cy="1297811"/>
          </a:xfrm>
          <a:prstGeom prst="rect">
            <a:avLst/>
          </a:prstGeom>
        </p:spPr>
      </p:pic>
    </p:spTree>
    <p:extLst>
      <p:ext uri="{BB962C8B-B14F-4D97-AF65-F5344CB8AC3E}">
        <p14:creationId xmlns:p14="http://schemas.microsoft.com/office/powerpoint/2010/main" val="150209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599-73C0-E246-B824-68281CEBCFDD}"/>
              </a:ext>
            </a:extLst>
          </p:cNvPr>
          <p:cNvPicPr>
            <a:picLocks noChangeAspect="1"/>
          </p:cNvPicPr>
          <p:nvPr/>
        </p:nvPicPr>
        <p:blipFill>
          <a:blip r:embed="rId2"/>
          <a:stretch>
            <a:fillRect/>
          </a:stretch>
        </p:blipFill>
        <p:spPr>
          <a:xfrm>
            <a:off x="0" y="0"/>
            <a:ext cx="12193588" cy="6858000"/>
          </a:xfrm>
          <a:prstGeom prst="rect">
            <a:avLst/>
          </a:prstGeom>
        </p:spPr>
      </p:pic>
      <p:sp>
        <p:nvSpPr>
          <p:cNvPr id="4" name="Picture Placeholder 3">
            <a:extLst>
              <a:ext uri="{FF2B5EF4-FFF2-40B4-BE49-F238E27FC236}">
                <a16:creationId xmlns:a16="http://schemas.microsoft.com/office/drawing/2014/main" id="{7D4BF9A5-8AC8-0F4D-AEC2-F1E0DEA91558}"/>
              </a:ext>
            </a:extLst>
          </p:cNvPr>
          <p:cNvSpPr>
            <a:spLocks noGrp="1"/>
          </p:cNvSpPr>
          <p:nvPr>
            <p:ph type="pic" sz="quarter" idx="13"/>
          </p:nvPr>
        </p:nvSpPr>
        <p:spPr>
          <a:xfrm>
            <a:off x="8456127" y="0"/>
            <a:ext cx="3737462" cy="6858000"/>
          </a:xfrm>
        </p:spPr>
        <p:txBody>
          <a:bodyPr/>
          <a:lstStyle/>
          <a:p>
            <a:r>
              <a:rPr lang="en-US"/>
              <a:t>Click icon to add picture</a:t>
            </a:r>
          </a:p>
        </p:txBody>
      </p:sp>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lvl1pPr>
              <a:defRPr>
                <a:solidFill>
                  <a:schemeClr val="bg1"/>
                </a:solidFill>
              </a:defRPr>
            </a:lvl1pPr>
          </a:lstStyle>
          <a:p>
            <a:fld id="{964B408F-FDBB-9745-B862-B952C462C37F}" type="slidenum">
              <a:rPr lang="en-US" smtClean="0"/>
              <a:t>‹#›</a:t>
            </a:fld>
            <a:endParaRPr lang="en-US"/>
          </a:p>
        </p:txBody>
      </p:sp>
      <p:sp>
        <p:nvSpPr>
          <p:cNvPr id="6" name="Title 1">
            <a:extLst>
              <a:ext uri="{FF2B5EF4-FFF2-40B4-BE49-F238E27FC236}">
                <a16:creationId xmlns:a16="http://schemas.microsoft.com/office/drawing/2014/main" id="{9DAFEFE5-68C6-8245-9F87-F87BA6E0414D}"/>
              </a:ext>
            </a:extLst>
          </p:cNvPr>
          <p:cNvSpPr>
            <a:spLocks noGrp="1"/>
          </p:cNvSpPr>
          <p:nvPr>
            <p:ph type="title" hasCustomPrompt="1"/>
          </p:nvPr>
        </p:nvSpPr>
        <p:spPr>
          <a:xfrm>
            <a:off x="669939" y="457201"/>
            <a:ext cx="6933123" cy="1181067"/>
          </a:xfrm>
        </p:spPr>
        <p:txBody>
          <a:bodyPr anchor="ctr"/>
          <a:lstStyle>
            <a:lvl1pPr>
              <a:defRPr sz="3200">
                <a:solidFill>
                  <a:schemeClr val="accent2"/>
                </a:solidFill>
                <a:latin typeface="Poppins" pitchFamily="2" charset="77"/>
                <a:cs typeface="Poppins"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23E47897-A97A-B645-9D5F-5A551D9D9E8B}"/>
              </a:ext>
            </a:extLst>
          </p:cNvPr>
          <p:cNvSpPr>
            <a:spLocks noGrp="1"/>
          </p:cNvSpPr>
          <p:nvPr>
            <p:ph idx="1" hasCustomPrompt="1"/>
          </p:nvPr>
        </p:nvSpPr>
        <p:spPr>
          <a:xfrm>
            <a:off x="666763" y="2434859"/>
            <a:ext cx="6933122" cy="3248767"/>
          </a:xfrm>
        </p:spPr>
        <p:txBody>
          <a:bodyPr>
            <a:normAutofit/>
          </a:bodyPr>
          <a:lstStyle>
            <a:lvl1pPr>
              <a:defRPr sz="2400">
                <a:solidFill>
                  <a:schemeClr val="accent2"/>
                </a:solidFill>
                <a:latin typeface="Poppins" pitchFamily="2" charset="77"/>
                <a:cs typeface="Poppins" pitchFamily="2" charset="77"/>
              </a:defRPr>
            </a:lvl1pPr>
            <a:lvl2pPr>
              <a:defRPr sz="2000">
                <a:solidFill>
                  <a:schemeClr val="accent2"/>
                </a:solidFill>
                <a:latin typeface="Poppins" pitchFamily="2" charset="77"/>
                <a:cs typeface="Poppins" pitchFamily="2" charset="77"/>
              </a:defRPr>
            </a:lvl2pPr>
            <a:lvl3pPr>
              <a:defRPr sz="1800">
                <a:solidFill>
                  <a:schemeClr val="accent2"/>
                </a:solidFill>
                <a:latin typeface="Poppins" pitchFamily="2" charset="77"/>
                <a:cs typeface="Poppins" pitchFamily="2" charset="77"/>
              </a:defRPr>
            </a:lvl3pPr>
            <a:lvl4pPr>
              <a:defRPr sz="1600">
                <a:solidFill>
                  <a:schemeClr val="accent2"/>
                </a:solidFill>
              </a:defRPr>
            </a:lvl4pPr>
            <a:lvl5pPr>
              <a:defRPr sz="1600">
                <a:solidFill>
                  <a:schemeClr val="accent2"/>
                </a:solidFill>
              </a:defRPr>
            </a:lvl5pPr>
            <a:lvl6pPr>
              <a:defRPr sz="2000"/>
            </a:lvl6pPr>
            <a:lvl7pPr>
              <a:defRPr sz="2000"/>
            </a:lvl7pPr>
            <a:lvl8pPr>
              <a:defRPr sz="2000"/>
            </a:lvl8pPr>
            <a:lvl9pPr>
              <a:defRPr sz="2000"/>
            </a:lvl9pPr>
          </a:lstStyle>
          <a:p>
            <a:pPr lvl="0"/>
            <a:r>
              <a:rPr lang="en-US"/>
              <a:t>Third level</a:t>
            </a:r>
          </a:p>
          <a:p>
            <a:pPr lvl="1"/>
            <a:r>
              <a:rPr lang="en-US"/>
              <a:t>Fourth level</a:t>
            </a:r>
          </a:p>
          <a:p>
            <a:pPr lvl="2"/>
            <a:r>
              <a:rPr lang="en-US"/>
              <a:t>Fifth level</a:t>
            </a:r>
          </a:p>
        </p:txBody>
      </p:sp>
      <p:sp>
        <p:nvSpPr>
          <p:cNvPr id="10" name="Text Placeholder 3">
            <a:extLst>
              <a:ext uri="{FF2B5EF4-FFF2-40B4-BE49-F238E27FC236}">
                <a16:creationId xmlns:a16="http://schemas.microsoft.com/office/drawing/2014/main" id="{8FBFA2DE-A42C-7F4D-A50D-E7B7049EF89B}"/>
              </a:ext>
            </a:extLst>
          </p:cNvPr>
          <p:cNvSpPr>
            <a:spLocks noGrp="1"/>
          </p:cNvSpPr>
          <p:nvPr>
            <p:ph type="body" sz="half" idx="2"/>
          </p:nvPr>
        </p:nvSpPr>
        <p:spPr>
          <a:xfrm>
            <a:off x="666763" y="1793477"/>
            <a:ext cx="6933123" cy="330122"/>
          </a:xfrm>
        </p:spPr>
        <p:txBody>
          <a:bodyPr>
            <a:noAutofit/>
          </a:bodyPr>
          <a:lstStyle>
            <a:lvl1pPr marL="0" indent="0">
              <a:buNone/>
              <a:defRPr sz="2000">
                <a:solidFill>
                  <a:schemeClr val="accent2"/>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58F2AEBE-72FC-AA4E-BB0E-58C7907BF4F2}"/>
              </a:ext>
            </a:extLst>
          </p:cNvPr>
          <p:cNvCxnSpPr>
            <a:cxnSpLocks/>
          </p:cNvCxnSpPr>
          <p:nvPr/>
        </p:nvCxnSpPr>
        <p:spPr>
          <a:xfrm>
            <a:off x="666763" y="2298244"/>
            <a:ext cx="149123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633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Vertical Title and Text" preserve="1">
  <p:cSld name="5_Vertical Title and Text">
    <p:spTree>
      <p:nvGrpSpPr>
        <p:cNvPr id="1" name="Shape 31"/>
        <p:cNvGrpSpPr/>
        <p:nvPr/>
      </p:nvGrpSpPr>
      <p:grpSpPr>
        <a:xfrm>
          <a:off x="0" y="0"/>
          <a:ext cx="0" cy="0"/>
          <a:chOff x="0" y="0"/>
          <a:chExt cx="0" cy="0"/>
        </a:xfrm>
      </p:grpSpPr>
      <p:sp>
        <p:nvSpPr>
          <p:cNvPr id="32" name="Google Shape;32;p158"/>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pic>
        <p:nvPicPr>
          <p:cNvPr id="33" name="Google Shape;33;p158"/>
          <p:cNvPicPr preferRelativeResize="0"/>
          <p:nvPr/>
        </p:nvPicPr>
        <p:blipFill rotWithShape="1">
          <a:blip r:embed="rId2">
            <a:alphaModFix/>
          </a:blip>
          <a:srcRect/>
          <a:stretch/>
        </p:blipFill>
        <p:spPr>
          <a:xfrm>
            <a:off x="0" y="0"/>
            <a:ext cx="12193588" cy="6858000"/>
          </a:xfrm>
          <a:prstGeom prst="rect">
            <a:avLst/>
          </a:prstGeom>
          <a:noFill/>
          <a:ln>
            <a:noFill/>
          </a:ln>
        </p:spPr>
      </p:pic>
      <p:cxnSp>
        <p:nvCxnSpPr>
          <p:cNvPr id="34" name="Google Shape;34;p158"/>
          <p:cNvCxnSpPr/>
          <p:nvPr/>
        </p:nvCxnSpPr>
        <p:spPr>
          <a:xfrm>
            <a:off x="4521788" y="1235756"/>
            <a:ext cx="3150010" cy="0"/>
          </a:xfrm>
          <a:prstGeom prst="straightConnector1">
            <a:avLst/>
          </a:prstGeom>
          <a:noFill/>
          <a:ln w="50800" cap="flat" cmpd="sng">
            <a:solidFill>
              <a:schemeClr val="accent2"/>
            </a:solidFill>
            <a:prstDash val="solid"/>
            <a:miter lim="800000"/>
            <a:headEnd type="none" w="sm" len="sm"/>
            <a:tailEnd type="none" w="sm" len="sm"/>
          </a:ln>
        </p:spPr>
      </p:cxnSp>
      <p:cxnSp>
        <p:nvCxnSpPr>
          <p:cNvPr id="35" name="Google Shape;35;p158"/>
          <p:cNvCxnSpPr/>
          <p:nvPr/>
        </p:nvCxnSpPr>
        <p:spPr>
          <a:xfrm>
            <a:off x="4519407" y="5120593"/>
            <a:ext cx="3150010" cy="0"/>
          </a:xfrm>
          <a:prstGeom prst="straightConnector1">
            <a:avLst/>
          </a:prstGeom>
          <a:noFill/>
          <a:ln w="50800" cap="flat" cmpd="sng">
            <a:solidFill>
              <a:schemeClr val="accent2"/>
            </a:solidFill>
            <a:prstDash val="solid"/>
            <a:miter lim="800000"/>
            <a:headEnd type="none" w="sm" len="sm"/>
            <a:tailEnd type="none" w="sm" len="sm"/>
          </a:ln>
        </p:spPr>
      </p:cxnSp>
      <p:sp>
        <p:nvSpPr>
          <p:cNvPr id="36" name="Google Shape;36;p158"/>
          <p:cNvSpPr txBox="1">
            <a:spLocks noGrp="1"/>
          </p:cNvSpPr>
          <p:nvPr>
            <p:ph type="body" idx="1"/>
          </p:nvPr>
        </p:nvSpPr>
        <p:spPr>
          <a:xfrm>
            <a:off x="804172" y="1818533"/>
            <a:ext cx="10551107" cy="2630163"/>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3200"/>
              <a:buNone/>
              <a:defRPr sz="3200" b="1" i="0">
                <a:solidFill>
                  <a:schemeClr val="lt1"/>
                </a:solidFill>
                <a:latin typeface="Poppins"/>
                <a:ea typeface="Poppins"/>
                <a:cs typeface="Poppins"/>
                <a:sym typeface="Poppins"/>
              </a:defRPr>
            </a:lvl1pPr>
            <a:lvl2pPr marL="914400" lvl="1" indent="-355600" algn="ctr">
              <a:lnSpc>
                <a:spcPct val="90000"/>
              </a:lnSpc>
              <a:spcBef>
                <a:spcPts val="500"/>
              </a:spcBef>
              <a:spcAft>
                <a:spcPts val="0"/>
              </a:spcAft>
              <a:buClr>
                <a:schemeClr val="lt1"/>
              </a:buClr>
              <a:buSzPts val="2000"/>
              <a:buChar char="•"/>
              <a:defRPr>
                <a:solidFill>
                  <a:schemeClr val="lt1"/>
                </a:solidFill>
              </a:defRPr>
            </a:lvl2pPr>
            <a:lvl3pPr marL="1371600" lvl="2" indent="-342900" algn="ctr">
              <a:lnSpc>
                <a:spcPct val="90000"/>
              </a:lnSpc>
              <a:spcBef>
                <a:spcPts val="500"/>
              </a:spcBef>
              <a:spcAft>
                <a:spcPts val="0"/>
              </a:spcAft>
              <a:buClr>
                <a:schemeClr val="lt1"/>
              </a:buClr>
              <a:buSzPts val="1800"/>
              <a:buChar char="•"/>
              <a:defRPr>
                <a:solidFill>
                  <a:schemeClr val="lt1"/>
                </a:solidFill>
              </a:defRPr>
            </a:lvl3pPr>
            <a:lvl4pPr marL="1828800" lvl="3" indent="-330200" algn="ctr">
              <a:lnSpc>
                <a:spcPct val="90000"/>
              </a:lnSpc>
              <a:spcBef>
                <a:spcPts val="500"/>
              </a:spcBef>
              <a:spcAft>
                <a:spcPts val="0"/>
              </a:spcAft>
              <a:buClr>
                <a:schemeClr val="lt1"/>
              </a:buClr>
              <a:buSzPts val="1600"/>
              <a:buChar char="•"/>
              <a:defRPr>
                <a:solidFill>
                  <a:schemeClr val="lt1"/>
                </a:solidFill>
              </a:defRPr>
            </a:lvl4pPr>
            <a:lvl5pPr marL="2286000" lvl="4" indent="-330200" algn="ctr">
              <a:lnSpc>
                <a:spcPct val="90000"/>
              </a:lnSpc>
              <a:spcBef>
                <a:spcPts val="500"/>
              </a:spcBef>
              <a:spcAft>
                <a:spcPts val="0"/>
              </a:spcAft>
              <a:buClr>
                <a:schemeClr val="lt1"/>
              </a:buClr>
              <a:buSzPts val="16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8"/>
          <p:cNvSpPr txBox="1"/>
          <p:nvPr/>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Roboto"/>
                <a:ea typeface="Roboto"/>
                <a:cs typeface="Roboto"/>
                <a:sym typeface="Roboto"/>
              </a:rPr>
              <a:t>www.Spring2Innovation.com | </a:t>
            </a:r>
            <a:fld id="{00000000-1234-1234-1234-123412341234}" type="slidenum">
              <a:rPr lang="en-US" sz="1050" b="0" i="0" u="none" strike="noStrike" cap="none">
                <a:solidFill>
                  <a:schemeClr val="lt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14792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181"/>
          <p:cNvSpPr txBox="1">
            <a:spLocks noGrp="1"/>
          </p:cNvSpPr>
          <p:nvPr>
            <p:ph type="dt" idx="10"/>
          </p:nvPr>
        </p:nvSpPr>
        <p:spPr>
          <a:xfrm>
            <a:off x="0" y="0"/>
            <a:ext cx="3000391"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81"/>
          <p:cNvSpPr txBox="1">
            <a:spLocks noGrp="1"/>
          </p:cNvSpPr>
          <p:nvPr>
            <p:ph type="ftr" idx="11"/>
          </p:nvPr>
        </p:nvSpPr>
        <p:spPr>
          <a:xfrm>
            <a:off x="0" y="0"/>
            <a:ext cx="3000391"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181"/>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1995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5_Custom Layout">
    <p:spTree>
      <p:nvGrpSpPr>
        <p:cNvPr id="1" name="Shape 17"/>
        <p:cNvGrpSpPr/>
        <p:nvPr/>
      </p:nvGrpSpPr>
      <p:grpSpPr>
        <a:xfrm>
          <a:off x="0" y="0"/>
          <a:ext cx="0" cy="0"/>
          <a:chOff x="0" y="0"/>
          <a:chExt cx="0" cy="0"/>
        </a:xfrm>
      </p:grpSpPr>
      <p:sp>
        <p:nvSpPr>
          <p:cNvPr id="18" name="Google Shape;18;p138"/>
          <p:cNvSpPr txBox="1">
            <a:spLocks noGrp="1"/>
          </p:cNvSpPr>
          <p:nvPr>
            <p:ph type="title"/>
          </p:nvPr>
        </p:nvSpPr>
        <p:spPr>
          <a:xfrm>
            <a:off x="838309" y="365126"/>
            <a:ext cx="1051697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8"/>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pic>
        <p:nvPicPr>
          <p:cNvPr id="20" name="Google Shape;20;p138" descr="Rectangle&#10;&#10;Description automatically generated with medium confidence"/>
          <p:cNvPicPr preferRelativeResize="0"/>
          <p:nvPr/>
        </p:nvPicPr>
        <p:blipFill rotWithShape="1">
          <a:blip r:embed="rId2">
            <a:alphaModFix/>
          </a:blip>
          <a:srcRect/>
          <a:stretch/>
        </p:blipFill>
        <p:spPr>
          <a:xfrm>
            <a:off x="0" y="0"/>
            <a:ext cx="12193588" cy="6858000"/>
          </a:xfrm>
          <a:prstGeom prst="rect">
            <a:avLst/>
          </a:prstGeom>
          <a:noFill/>
          <a:ln>
            <a:noFill/>
          </a:ln>
        </p:spPr>
      </p:pic>
      <p:sp>
        <p:nvSpPr>
          <p:cNvPr id="21" name="Google Shape;21;p138"/>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22" name="Google Shape;22;p138" descr="Logo, company name&#10;&#10;Description automatically generated"/>
          <p:cNvPicPr preferRelativeResize="0"/>
          <p:nvPr/>
        </p:nvPicPr>
        <p:blipFill rotWithShape="1">
          <a:blip r:embed="rId3">
            <a:alphaModFix/>
          </a:blip>
          <a:srcRect/>
          <a:stretch/>
        </p:blipFill>
        <p:spPr>
          <a:xfrm>
            <a:off x="384191" y="5398963"/>
            <a:ext cx="1721324" cy="1721100"/>
          </a:xfrm>
          <a:prstGeom prst="rect">
            <a:avLst/>
          </a:prstGeom>
          <a:noFill/>
          <a:ln>
            <a:noFill/>
          </a:ln>
        </p:spPr>
      </p:pic>
    </p:spTree>
    <p:extLst>
      <p:ext uri="{BB962C8B-B14F-4D97-AF65-F5344CB8AC3E}">
        <p14:creationId xmlns:p14="http://schemas.microsoft.com/office/powerpoint/2010/main" val="3492396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3" y="6356352"/>
            <a:ext cx="2743557" cy="365125"/>
          </a:xfrm>
          <a:prstGeom prst="rect">
            <a:avLst/>
          </a:prstGeom>
          <a:noFill/>
          <a:ln>
            <a:noFill/>
          </a:ln>
        </p:spPr>
        <p:txBody>
          <a:bodyPr spcFirstLastPara="1" wrap="square" lIns="91413" tIns="45694" rIns="91413" bIns="45694"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3" y="5365280"/>
            <a:ext cx="1730640" cy="1730415"/>
          </a:xfrm>
          <a:prstGeom prst="rect">
            <a:avLst/>
          </a:prstGeom>
          <a:noFill/>
          <a:ln>
            <a:noFill/>
          </a:ln>
        </p:spPr>
      </p:pic>
      <p:sp>
        <p:nvSpPr>
          <p:cNvPr id="3" name="Rectangle 2">
            <a:extLst>
              <a:ext uri="{FF2B5EF4-FFF2-40B4-BE49-F238E27FC236}">
                <a16:creationId xmlns:a16="http://schemas.microsoft.com/office/drawing/2014/main" id="{D9F12551-4E6B-AB67-A399-248F1871E331}"/>
              </a:ext>
            </a:extLst>
          </p:cNvPr>
          <p:cNvSpPr/>
          <p:nvPr userDrawn="1"/>
        </p:nvSpPr>
        <p:spPr>
          <a:xfrm>
            <a:off x="0" y="0"/>
            <a:ext cx="12193588" cy="1143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a:xfrm>
            <a:off x="0" y="1"/>
            <a:ext cx="12193588" cy="1143000"/>
          </a:xfrm>
        </p:spPr>
        <p:txBody>
          <a:bodyPr/>
          <a:lstStyle>
            <a:lvl1pPr algn="ct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F27B7D46-8F6D-35F9-13D7-6CF4B9E8B46F}"/>
              </a:ext>
            </a:extLst>
          </p:cNvPr>
          <p:cNvSpPr>
            <a:spLocks noGrp="1"/>
          </p:cNvSpPr>
          <p:nvPr>
            <p:ph sz="quarter" idx="10"/>
          </p:nvPr>
        </p:nvSpPr>
        <p:spPr>
          <a:xfrm>
            <a:off x="180999" y="1343026"/>
            <a:ext cx="11722039"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943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_Custom Layout">
  <p:cSld name="14_Custom Layout">
    <p:spTree>
      <p:nvGrpSpPr>
        <p:cNvPr id="1" name="Shape 66"/>
        <p:cNvGrpSpPr/>
        <p:nvPr/>
      </p:nvGrpSpPr>
      <p:grpSpPr>
        <a:xfrm>
          <a:off x="0" y="0"/>
          <a:ext cx="0" cy="0"/>
          <a:chOff x="0" y="0"/>
          <a:chExt cx="0" cy="0"/>
        </a:xfrm>
      </p:grpSpPr>
      <p:sp>
        <p:nvSpPr>
          <p:cNvPr id="67" name="Google Shape;67;p55"/>
          <p:cNvSpPr txBox="1"/>
          <p:nvPr/>
        </p:nvSpPr>
        <p:spPr>
          <a:xfrm>
            <a:off x="8611723" y="6356352"/>
            <a:ext cx="2743557" cy="365125"/>
          </a:xfrm>
          <a:prstGeom prst="rect">
            <a:avLst/>
          </a:prstGeom>
          <a:noFill/>
          <a:ln>
            <a:noFill/>
          </a:ln>
        </p:spPr>
        <p:txBody>
          <a:bodyPr spcFirstLastPara="1" wrap="square" lIns="91400" tIns="45675" rIns="91400" bIns="45675"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t>‹#›</a:t>
            </a:fld>
            <a:endParaRPr sz="1050" b="0" i="0" u="none" strike="noStrike" cap="none">
              <a:solidFill>
                <a:schemeClr val="accent2"/>
              </a:solidFill>
              <a:latin typeface="Roboto"/>
              <a:ea typeface="Roboto"/>
              <a:cs typeface="Roboto"/>
              <a:sym typeface="Roboto"/>
            </a:endParaRPr>
          </a:p>
        </p:txBody>
      </p:sp>
      <p:pic>
        <p:nvPicPr>
          <p:cNvPr id="68" name="Google Shape;68;p55" descr="Logo, company name&#10;&#10;Description automatically generated"/>
          <p:cNvPicPr preferRelativeResize="0"/>
          <p:nvPr/>
        </p:nvPicPr>
        <p:blipFill rotWithShape="1">
          <a:blip r:embed="rId2">
            <a:alphaModFix/>
          </a:blip>
          <a:srcRect/>
          <a:stretch/>
        </p:blipFill>
        <p:spPr>
          <a:xfrm>
            <a:off x="437633" y="5365280"/>
            <a:ext cx="1730640" cy="1730415"/>
          </a:xfrm>
          <a:prstGeom prst="rect">
            <a:avLst/>
          </a:prstGeom>
          <a:noFill/>
          <a:ln>
            <a:noFill/>
          </a:ln>
        </p:spPr>
      </p:pic>
      <p:sp>
        <p:nvSpPr>
          <p:cNvPr id="69" name="Google Shape;69;p55"/>
          <p:cNvSpPr/>
          <p:nvPr/>
        </p:nvSpPr>
        <p:spPr>
          <a:xfrm>
            <a:off x="0" y="0"/>
            <a:ext cx="12193588" cy="1143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55"/>
          <p:cNvSpPr txBox="1">
            <a:spLocks noGrp="1"/>
          </p:cNvSpPr>
          <p:nvPr>
            <p:ph type="title"/>
          </p:nvPr>
        </p:nvSpPr>
        <p:spPr>
          <a:xfrm>
            <a:off x="0" y="1"/>
            <a:ext cx="12193588" cy="1143000"/>
          </a:xfrm>
          <a:prstGeom prst="rect">
            <a:avLst/>
          </a:prstGeom>
          <a:noFill/>
          <a:ln>
            <a:noFill/>
          </a:ln>
        </p:spPr>
        <p:txBody>
          <a:bodyPr spcFirstLastPara="1" wrap="square" lIns="91425" tIns="45700" rIns="91425" bIns="45700" anchor="ctr" anchorCtr="0">
            <a:normAutofit/>
          </a:bodyPr>
          <a:lstStyle>
            <a:lvl1pPr lvl="0" algn="ctr">
              <a:lnSpc>
                <a:spcPct val="110000"/>
              </a:lnSpc>
              <a:spcBef>
                <a:spcPts val="0"/>
              </a:spcBef>
              <a:spcAft>
                <a:spcPts val="0"/>
              </a:spcAft>
              <a:buClr>
                <a:schemeClr val="lt1"/>
              </a:buClr>
              <a:buSzPts val="4000"/>
              <a:buFont typeface="Poppin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5"/>
          <p:cNvSpPr txBox="1">
            <a:spLocks noGrp="1"/>
          </p:cNvSpPr>
          <p:nvPr>
            <p:ph type="body" idx="1"/>
          </p:nvPr>
        </p:nvSpPr>
        <p:spPr>
          <a:xfrm>
            <a:off x="180999" y="1343026"/>
            <a:ext cx="11722039" cy="448627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0103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Vertical Title and Text" userDrawn="1">
  <p:cSld name="5_Vertical Title and Text">
    <p:spTree>
      <p:nvGrpSpPr>
        <p:cNvPr id="1" name="Shape 138"/>
        <p:cNvGrpSpPr/>
        <p:nvPr/>
      </p:nvGrpSpPr>
      <p:grpSpPr>
        <a:xfrm>
          <a:off x="0" y="0"/>
          <a:ext cx="0" cy="0"/>
          <a:chOff x="0" y="0"/>
          <a:chExt cx="0" cy="0"/>
        </a:xfrm>
      </p:grpSpPr>
      <p:pic>
        <p:nvPicPr>
          <p:cNvPr id="139" name="Google Shape;139;p182"/>
          <p:cNvPicPr preferRelativeResize="0"/>
          <p:nvPr/>
        </p:nvPicPr>
        <p:blipFill rotWithShape="1">
          <a:blip r:embed="rId2">
            <a:alphaModFix/>
          </a:blip>
          <a:srcRect/>
          <a:stretch/>
        </p:blipFill>
        <p:spPr>
          <a:xfrm>
            <a:off x="0" y="0"/>
            <a:ext cx="12193588" cy="6858000"/>
          </a:xfrm>
          <a:prstGeom prst="rect">
            <a:avLst/>
          </a:prstGeom>
          <a:noFill/>
          <a:ln>
            <a:noFill/>
          </a:ln>
        </p:spPr>
      </p:pic>
      <p:sp>
        <p:nvSpPr>
          <p:cNvPr id="141" name="Google Shape;141;p182"/>
          <p:cNvSpPr txBox="1">
            <a:spLocks noGrp="1"/>
          </p:cNvSpPr>
          <p:nvPr>
            <p:ph type="title"/>
          </p:nvPr>
        </p:nvSpPr>
        <p:spPr>
          <a:xfrm>
            <a:off x="669939" y="457201"/>
            <a:ext cx="6933123" cy="11810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3200"/>
              <a:buFont typeface="Poppins"/>
              <a:buNone/>
              <a:defRPr sz="3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82"/>
          <p:cNvSpPr txBox="1">
            <a:spLocks noGrp="1"/>
          </p:cNvSpPr>
          <p:nvPr>
            <p:ph type="body" idx="1"/>
          </p:nvPr>
        </p:nvSpPr>
        <p:spPr>
          <a:xfrm>
            <a:off x="666763" y="2434859"/>
            <a:ext cx="6933122" cy="3248767"/>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accent2"/>
              </a:buClr>
              <a:buSzPts val="2400"/>
              <a:buChar char="•"/>
              <a:defRPr sz="2400">
                <a:solidFill>
                  <a:schemeClr val="accent2"/>
                </a:solidFill>
              </a:defRPr>
            </a:lvl1pPr>
            <a:lvl2pPr marL="914400" lvl="1" indent="-355600" algn="l">
              <a:lnSpc>
                <a:spcPct val="90000"/>
              </a:lnSpc>
              <a:spcBef>
                <a:spcPts val="500"/>
              </a:spcBef>
              <a:spcAft>
                <a:spcPts val="0"/>
              </a:spcAft>
              <a:buClr>
                <a:schemeClr val="accent2"/>
              </a:buClr>
              <a:buSzPts val="2000"/>
              <a:buChar char="•"/>
              <a:defRPr sz="2000">
                <a:solidFill>
                  <a:schemeClr val="accent2"/>
                </a:solidFill>
              </a:defRPr>
            </a:lvl2pPr>
            <a:lvl3pPr marL="1371600" lvl="2" indent="-342900" algn="l">
              <a:lnSpc>
                <a:spcPct val="90000"/>
              </a:lnSpc>
              <a:spcBef>
                <a:spcPts val="500"/>
              </a:spcBef>
              <a:spcAft>
                <a:spcPts val="0"/>
              </a:spcAft>
              <a:buClr>
                <a:schemeClr val="accent2"/>
              </a:buClr>
              <a:buSzPts val="1800"/>
              <a:buChar char="•"/>
              <a:defRPr sz="1800">
                <a:solidFill>
                  <a:schemeClr val="accent2"/>
                </a:solidFill>
              </a:defRPr>
            </a:lvl3pPr>
            <a:lvl4pPr marL="1828800" lvl="3" indent="-330200" algn="l">
              <a:lnSpc>
                <a:spcPct val="90000"/>
              </a:lnSpc>
              <a:spcBef>
                <a:spcPts val="500"/>
              </a:spcBef>
              <a:spcAft>
                <a:spcPts val="0"/>
              </a:spcAft>
              <a:buClr>
                <a:schemeClr val="accent2"/>
              </a:buClr>
              <a:buSzPts val="1600"/>
              <a:buChar char="•"/>
              <a:defRPr sz="1600">
                <a:solidFill>
                  <a:schemeClr val="accent2"/>
                </a:solidFill>
              </a:defRPr>
            </a:lvl4pPr>
            <a:lvl5pPr marL="2286000" lvl="4" indent="-330200" algn="l">
              <a:lnSpc>
                <a:spcPct val="90000"/>
              </a:lnSpc>
              <a:spcBef>
                <a:spcPts val="500"/>
              </a:spcBef>
              <a:spcAft>
                <a:spcPts val="0"/>
              </a:spcAft>
              <a:buClr>
                <a:schemeClr val="accent2"/>
              </a:buClr>
              <a:buSzPts val="1600"/>
              <a:buChar char="•"/>
              <a:defRPr sz="1600">
                <a:solidFill>
                  <a:schemeClr val="accent2"/>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3" name="Google Shape;143;p182"/>
          <p:cNvSpPr txBox="1">
            <a:spLocks noGrp="1"/>
          </p:cNvSpPr>
          <p:nvPr>
            <p:ph type="body" idx="2"/>
          </p:nvPr>
        </p:nvSpPr>
        <p:spPr>
          <a:xfrm>
            <a:off x="666763" y="1793477"/>
            <a:ext cx="6933123" cy="33012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000"/>
              <a:buNone/>
              <a:defRPr sz="2000">
                <a:solidFill>
                  <a:schemeClr val="accent2"/>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44" name="Google Shape;144;p182"/>
          <p:cNvCxnSpPr/>
          <p:nvPr/>
        </p:nvCxnSpPr>
        <p:spPr>
          <a:xfrm>
            <a:off x="666763" y="2298244"/>
            <a:ext cx="1491230" cy="0"/>
          </a:xfrm>
          <a:prstGeom prst="straightConnector1">
            <a:avLst/>
          </a:prstGeom>
          <a:noFill/>
          <a:ln w="88900" cap="flat" cmpd="sng">
            <a:solidFill>
              <a:schemeClr val="accent2"/>
            </a:solidFill>
            <a:prstDash val="solid"/>
            <a:miter lim="800000"/>
            <a:headEnd type="none" w="sm" len="sm"/>
            <a:tailEnd type="none" w="sm" len="sm"/>
          </a:ln>
        </p:spPr>
      </p:cxnSp>
      <p:sp>
        <p:nvSpPr>
          <p:cNvPr id="9" name="Google Shape;85;p169">
            <a:extLst>
              <a:ext uri="{FF2B5EF4-FFF2-40B4-BE49-F238E27FC236}">
                <a16:creationId xmlns:a16="http://schemas.microsoft.com/office/drawing/2014/main" id="{EC6DCB16-B2DE-224A-80CA-7772DD299758}"/>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chemeClr val="bg1"/>
                </a:solidFill>
                <a:latin typeface="Roboto"/>
                <a:ea typeface="Roboto"/>
                <a:cs typeface="Roboto"/>
                <a:sym typeface="Roboto"/>
              </a:rPr>
              <a:t>www.Spring2Innovation.com | </a:t>
            </a:r>
            <a:fld id="{00000000-1234-1234-1234-123412341234}" type="slidenum">
              <a:rPr lang="en-US" sz="110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chemeClr val="bg1"/>
              </a:solidFill>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4346D860-FB81-8A40-ABAD-F614D5DF0B8F}"/>
              </a:ext>
            </a:extLst>
          </p:cNvPr>
          <p:cNvSpPr>
            <a:spLocks noGrp="1"/>
          </p:cNvSpPr>
          <p:nvPr>
            <p:ph type="sldNum"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8729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36041-54CF-8F8E-C98B-BA8FDC12CBC9}"/>
              </a:ext>
            </a:extLst>
          </p:cNvPr>
          <p:cNvSpPr/>
          <p:nvPr userDrawn="1"/>
        </p:nvSpPr>
        <p:spPr>
          <a:xfrm>
            <a:off x="0" y="5831840"/>
            <a:ext cx="12193588" cy="1026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bg1"/>
                </a:solidFill>
                <a:latin typeface="Roboto"/>
                <a:ea typeface="Roboto"/>
                <a:cs typeface="Roboto"/>
                <a:sym typeface="Roboto"/>
              </a:rPr>
              <a:t>www.Spring2Innovation.com | </a:t>
            </a:r>
            <a:fld id="{00000000-1234-1234-1234-123412341234}" type="slidenum">
              <a:rPr lang="en-US" sz="105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bg1"/>
              </a:solidFill>
              <a:latin typeface="Roboto"/>
              <a:ea typeface="Roboto"/>
              <a:cs typeface="Roboto"/>
              <a:sym typeface="Roboto"/>
            </a:endParaRPr>
          </a:p>
        </p:txBody>
      </p:sp>
      <p:pic>
        <p:nvPicPr>
          <p:cNvPr id="3" name="Picture 2">
            <a:extLst>
              <a:ext uri="{FF2B5EF4-FFF2-40B4-BE49-F238E27FC236}">
                <a16:creationId xmlns:a16="http://schemas.microsoft.com/office/drawing/2014/main" id="{1A638491-1465-9851-2207-8895A511B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098" y="5707444"/>
            <a:ext cx="1730640" cy="1297811"/>
          </a:xfrm>
          <a:prstGeom prst="rect">
            <a:avLst/>
          </a:prstGeom>
        </p:spPr>
      </p:pic>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908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5A7EA5B-71C3-694F-B875-B67B4774ACF4}"/>
              </a:ext>
            </a:extLst>
          </p:cNvPr>
          <p:cNvPicPr>
            <a:picLocks noChangeAspect="1"/>
          </p:cNvPicPr>
          <p:nvPr/>
        </p:nvPicPr>
        <p:blipFill>
          <a:blip r:embed="rId2"/>
          <a:stretch>
            <a:fillRect/>
          </a:stretch>
        </p:blipFill>
        <p:spPr>
          <a:xfrm>
            <a:off x="0" y="0"/>
            <a:ext cx="12193588" cy="6858000"/>
          </a:xfrm>
          <a:prstGeom prst="rect">
            <a:avLst/>
          </a:prstGeom>
        </p:spPr>
      </p:pic>
      <p:cxnSp>
        <p:nvCxnSpPr>
          <p:cNvPr id="5" name="Straight Connector 4">
            <a:extLst>
              <a:ext uri="{FF2B5EF4-FFF2-40B4-BE49-F238E27FC236}">
                <a16:creationId xmlns:a16="http://schemas.microsoft.com/office/drawing/2014/main" id="{528AD6C3-25EE-A441-A876-D07405B086C0}"/>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467B41-9933-2746-8765-35F8C5DB4285}"/>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6F5B146-10AE-3946-ABC9-9B9BF2213626}"/>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Poppins" pitchFamily="2" charset="77"/>
                <a:ea typeface="+mj-ea"/>
                <a:cs typeface="Poppins" pitchFamily="2" charset="77"/>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13" name="Slide Number Placeholder 4">
            <a:extLst>
              <a:ext uri="{FF2B5EF4-FFF2-40B4-BE49-F238E27FC236}">
                <a16:creationId xmlns:a16="http://schemas.microsoft.com/office/drawing/2014/main" id="{290DD8C1-CD4E-5C46-ABAA-672F6FBD6328}"/>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60175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7CBA3E20-C13A-3248-A938-05C4316A49FE}"/>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4A4B2899-1733-2740-93DD-7CDE168A751F}"/>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cxnSp>
        <p:nvCxnSpPr>
          <p:cNvPr id="9" name="Straight Connector 8">
            <a:extLst>
              <a:ext uri="{FF2B5EF4-FFF2-40B4-BE49-F238E27FC236}">
                <a16:creationId xmlns:a16="http://schemas.microsoft.com/office/drawing/2014/main" id="{48D644F4-4CA3-7540-8E12-5C4FD4C58D0B}"/>
              </a:ext>
            </a:extLst>
          </p:cNvPr>
          <p:cNvCxnSpPr>
            <a:cxnSpLocks/>
          </p:cNvCxnSpPr>
          <p:nvPr/>
        </p:nvCxnSpPr>
        <p:spPr>
          <a:xfrm>
            <a:off x="4428738" y="1757787"/>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439ECDD-FB36-BA47-AC60-D253F5CF594A}"/>
              </a:ext>
            </a:extLst>
          </p:cNvPr>
          <p:cNvSpPr>
            <a:spLocks noGrp="1"/>
          </p:cNvSpPr>
          <p:nvPr>
            <p:ph type="body" sz="quarter" idx="14" hasCustomPrompt="1"/>
          </p:nvPr>
        </p:nvSpPr>
        <p:spPr>
          <a:xfrm>
            <a:off x="4428115" y="1993166"/>
            <a:ext cx="6739815" cy="3688441"/>
          </a:xfrm>
        </p:spPr>
        <p:txBody>
          <a:bodyPr>
            <a:normAutofit/>
          </a:bodyPr>
          <a:lstStyle>
            <a:lvl1pPr>
              <a:defRPr sz="1800">
                <a:solidFill>
                  <a:schemeClr val="accent2"/>
                </a:solidFill>
                <a:latin typeface="Poppins" pitchFamily="2" charset="77"/>
                <a:ea typeface="Roboto" panose="02000000000000000000" pitchFamily="2" charset="0"/>
                <a:cs typeface="Poppins" pitchFamily="2" charset="77"/>
              </a:defRPr>
            </a:lvl1pPr>
            <a:lvl2pPr>
              <a:defRPr sz="1600">
                <a:solidFill>
                  <a:schemeClr val="accent2"/>
                </a:solidFill>
                <a:latin typeface="Poppins" pitchFamily="2" charset="77"/>
                <a:ea typeface="Roboto" panose="02000000000000000000" pitchFamily="2" charset="0"/>
                <a:cs typeface="Poppins" pitchFamily="2" charset="77"/>
              </a:defRPr>
            </a:lvl2pPr>
            <a:lvl3pPr marL="914400" indent="0">
              <a:buNone/>
              <a:defRPr sz="1400">
                <a:solidFill>
                  <a:schemeClr val="accent2"/>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
        <p:nvSpPr>
          <p:cNvPr id="13" name="Title 1">
            <a:extLst>
              <a:ext uri="{FF2B5EF4-FFF2-40B4-BE49-F238E27FC236}">
                <a16:creationId xmlns:a16="http://schemas.microsoft.com/office/drawing/2014/main" id="{14F5C5AD-E1F5-7346-B250-81DC55853E7A}"/>
              </a:ext>
            </a:extLst>
          </p:cNvPr>
          <p:cNvSpPr>
            <a:spLocks noGrp="1"/>
          </p:cNvSpPr>
          <p:nvPr>
            <p:ph type="title" hasCustomPrompt="1"/>
          </p:nvPr>
        </p:nvSpPr>
        <p:spPr>
          <a:xfrm>
            <a:off x="4428115" y="667556"/>
            <a:ext cx="6739815" cy="830975"/>
          </a:xfrm>
        </p:spPr>
        <p:txBody>
          <a:bodyPr>
            <a:normAutofit/>
          </a:bodyPr>
          <a:lstStyle>
            <a:lvl1pPr>
              <a:defRPr sz="2800">
                <a:solidFill>
                  <a:schemeClr val="accent1"/>
                </a:solidFill>
                <a:latin typeface="Poppins" pitchFamily="2" charset="77"/>
                <a:cs typeface="Poppins" pitchFamily="2" charset="77"/>
              </a:defRPr>
            </a:lvl1pPr>
          </a:lstStyle>
          <a:p>
            <a:r>
              <a:rPr lang="en-US"/>
              <a:t>CLICK TO EDIT MASTER TITLE STYLE</a:t>
            </a:r>
          </a:p>
        </p:txBody>
      </p:sp>
      <p:sp>
        <p:nvSpPr>
          <p:cNvPr id="5" name="Picture Placeholder 4">
            <a:extLst>
              <a:ext uri="{FF2B5EF4-FFF2-40B4-BE49-F238E27FC236}">
                <a16:creationId xmlns:a16="http://schemas.microsoft.com/office/drawing/2014/main" id="{8A14308C-6420-8A4D-B089-B3E99E14B0FC}"/>
              </a:ext>
            </a:extLst>
          </p:cNvPr>
          <p:cNvSpPr>
            <a:spLocks noGrp="1"/>
          </p:cNvSpPr>
          <p:nvPr>
            <p:ph type="pic" sz="quarter" idx="15"/>
          </p:nvPr>
        </p:nvSpPr>
        <p:spPr>
          <a:xfrm>
            <a:off x="0" y="1"/>
            <a:ext cx="3575516" cy="6858000"/>
          </a:xfrm>
          <a:noFill/>
        </p:spPr>
        <p:txBody>
          <a:bodyPr/>
          <a:lstStyle/>
          <a:p>
            <a:r>
              <a:rPr lang="en-US"/>
              <a:t>Click icon to add picture</a:t>
            </a:r>
          </a:p>
        </p:txBody>
      </p:sp>
    </p:spTree>
    <p:extLst>
      <p:ext uri="{BB962C8B-B14F-4D97-AF65-F5344CB8AC3E}">
        <p14:creationId xmlns:p14="http://schemas.microsoft.com/office/powerpoint/2010/main" val="74774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DBD80-6D1A-4E44-A808-42900988C618}"/>
              </a:ext>
            </a:extLst>
          </p:cNvPr>
          <p:cNvPicPr>
            <a:picLocks noChangeAspect="1"/>
          </p:cNvPicPr>
          <p:nvPr/>
        </p:nvPicPr>
        <p:blipFill>
          <a:blip r:embed="rId2"/>
          <a:stretch>
            <a:fillRect/>
          </a:stretch>
        </p:blipFill>
        <p:spPr>
          <a:xfrm>
            <a:off x="0" y="0"/>
            <a:ext cx="12193588" cy="6858000"/>
          </a:xfrm>
          <a:prstGeom prst="rect">
            <a:avLst/>
          </a:prstGeom>
        </p:spPr>
      </p:pic>
      <p:sp>
        <p:nvSpPr>
          <p:cNvPr id="6" name="Picture Placeholder 5">
            <a:extLst>
              <a:ext uri="{FF2B5EF4-FFF2-40B4-BE49-F238E27FC236}">
                <a16:creationId xmlns:a16="http://schemas.microsoft.com/office/drawing/2014/main" id="{BC68C12E-7588-A941-91A8-DFFBC13F2FC4}"/>
              </a:ext>
            </a:extLst>
          </p:cNvPr>
          <p:cNvSpPr>
            <a:spLocks noGrp="1"/>
          </p:cNvSpPr>
          <p:nvPr>
            <p:ph type="pic" sz="quarter" idx="15"/>
          </p:nvPr>
        </p:nvSpPr>
        <p:spPr>
          <a:xfrm>
            <a:off x="8424373" y="0"/>
            <a:ext cx="3769216" cy="6858000"/>
          </a:xfrm>
        </p:spPr>
        <p:txBody>
          <a:bodyPr/>
          <a:lstStyle/>
          <a:p>
            <a:r>
              <a:rPr lang="en-US"/>
              <a:t>Click icon to add picture</a:t>
            </a:r>
          </a:p>
        </p:txBody>
      </p:sp>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sp>
        <p:nvSpPr>
          <p:cNvPr id="15" name="Text Placeholder 11">
            <a:extLst>
              <a:ext uri="{FF2B5EF4-FFF2-40B4-BE49-F238E27FC236}">
                <a16:creationId xmlns:a16="http://schemas.microsoft.com/office/drawing/2014/main" id="{DC48A252-75B2-7B49-899B-2E14AA308977}"/>
              </a:ext>
            </a:extLst>
          </p:cNvPr>
          <p:cNvSpPr>
            <a:spLocks noGrp="1"/>
          </p:cNvSpPr>
          <p:nvPr>
            <p:ph type="body" sz="quarter" idx="14" hasCustomPrompt="1"/>
          </p:nvPr>
        </p:nvSpPr>
        <p:spPr>
          <a:xfrm>
            <a:off x="838310" y="1993166"/>
            <a:ext cx="6942599" cy="3349397"/>
          </a:xfrm>
        </p:spPr>
        <p:txBody>
          <a:bodyPr>
            <a:normAutofit/>
          </a:bodyPr>
          <a:lstStyle>
            <a:lvl1pPr>
              <a:defRPr sz="1800">
                <a:solidFill>
                  <a:schemeClr val="accent2"/>
                </a:solidFill>
                <a:latin typeface="Poppins" pitchFamily="2" charset="77"/>
                <a:ea typeface="Roboto" panose="02000000000000000000" pitchFamily="2" charset="0"/>
                <a:cs typeface="Poppins" pitchFamily="2" charset="77"/>
              </a:defRPr>
            </a:lvl1pPr>
            <a:lvl2pPr>
              <a:defRPr sz="1600">
                <a:solidFill>
                  <a:schemeClr val="accent2"/>
                </a:solidFill>
                <a:latin typeface="Poppins" pitchFamily="2" charset="77"/>
                <a:ea typeface="Roboto" panose="02000000000000000000" pitchFamily="2" charset="0"/>
                <a:cs typeface="Poppins" pitchFamily="2" charset="77"/>
              </a:defRPr>
            </a:lvl2pPr>
            <a:lvl3pPr marL="914400" indent="0">
              <a:buNone/>
              <a:defRPr sz="1400">
                <a:solidFill>
                  <a:schemeClr val="accent2"/>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18" name="Straight Connector 17">
            <a:extLst>
              <a:ext uri="{FF2B5EF4-FFF2-40B4-BE49-F238E27FC236}">
                <a16:creationId xmlns:a16="http://schemas.microsoft.com/office/drawing/2014/main" id="{91E55F2C-41E6-BF4C-AB19-8C8130A467B8}"/>
              </a:ext>
            </a:extLst>
          </p:cNvPr>
          <p:cNvCxnSpPr>
            <a:cxnSpLocks/>
          </p:cNvCxnSpPr>
          <p:nvPr/>
        </p:nvCxnSpPr>
        <p:spPr>
          <a:xfrm>
            <a:off x="838309" y="1747513"/>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BBAFDC-A4E8-AB42-95A1-47185D7C4129}"/>
              </a:ext>
            </a:extLst>
          </p:cNvPr>
          <p:cNvSpPr>
            <a:spLocks noGrp="1"/>
          </p:cNvSpPr>
          <p:nvPr>
            <p:ph type="title" hasCustomPrompt="1"/>
          </p:nvPr>
        </p:nvSpPr>
        <p:spPr>
          <a:xfrm>
            <a:off x="650767" y="681031"/>
            <a:ext cx="7130142" cy="830975"/>
          </a:xfrm>
        </p:spPr>
        <p:txBody>
          <a:bodyPr>
            <a:normAutofit/>
          </a:bodyPr>
          <a:lstStyle>
            <a:lvl1pPr>
              <a:defRPr sz="2800">
                <a:solidFill>
                  <a:schemeClr val="accent1"/>
                </a:solidFill>
                <a:latin typeface="Poppins" pitchFamily="2" charset="77"/>
                <a:cs typeface="Poppins" pitchFamily="2" charset="77"/>
              </a:defRPr>
            </a:lvl1pPr>
          </a:lstStyle>
          <a:p>
            <a:r>
              <a:rPr lang="en-US"/>
              <a:t>CLICK TO EDIT MASTER TITLE STYLE</a:t>
            </a:r>
          </a:p>
        </p:txBody>
      </p:sp>
      <p:sp>
        <p:nvSpPr>
          <p:cNvPr id="4" name="Slide Number Placeholder 4">
            <a:extLst>
              <a:ext uri="{FF2B5EF4-FFF2-40B4-BE49-F238E27FC236}">
                <a16:creationId xmlns:a16="http://schemas.microsoft.com/office/drawing/2014/main" id="{7BBC46DD-F6C4-D74A-886A-B31C9193F94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286826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2" y="5365278"/>
            <a:ext cx="1730640" cy="1730415"/>
          </a:xfrm>
          <a:prstGeom prst="rect">
            <a:avLst/>
          </a:prstGeom>
          <a:noFill/>
          <a:ln>
            <a:noFill/>
          </a:ln>
        </p:spPr>
      </p:pic>
    </p:spTree>
    <p:extLst>
      <p:ext uri="{BB962C8B-B14F-4D97-AF65-F5344CB8AC3E}">
        <p14:creationId xmlns:p14="http://schemas.microsoft.com/office/powerpoint/2010/main" val="8280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83C335F-63A3-8246-9C05-338498B740DF}"/>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4171C1C8-AA29-CD40-A837-D484B2FEC61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84787185-160F-3B47-A36F-1103AE8F94E1}"/>
              </a:ext>
            </a:extLst>
          </p:cNvPr>
          <p:cNvCxnSpPr>
            <a:cxnSpLocks/>
          </p:cNvCxnSpPr>
          <p:nvPr/>
        </p:nvCxnSpPr>
        <p:spPr>
          <a:xfrm>
            <a:off x="5694881" y="1099846"/>
            <a:ext cx="236481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ED892BE-DFA7-2B40-884F-78A08AAAF509}"/>
              </a:ext>
            </a:extLst>
          </p:cNvPr>
          <p:cNvSpPr>
            <a:spLocks noGrp="1"/>
          </p:cNvSpPr>
          <p:nvPr>
            <p:ph sz="quarter" idx="13"/>
          </p:nvPr>
        </p:nvSpPr>
        <p:spPr>
          <a:xfrm>
            <a:off x="5671825" y="2183312"/>
            <a:ext cx="5856930" cy="461666"/>
          </a:xfrm>
        </p:spPr>
        <p:txBody>
          <a:bodyPr anchor="ctr"/>
          <a:lstStyle>
            <a:lvl1pPr marL="0" indent="0">
              <a:buNone/>
              <a:defRPr>
                <a:solidFill>
                  <a:schemeClr val="accent2"/>
                </a:solidFill>
              </a:defRPr>
            </a:lvl1pPr>
          </a:lstStyle>
          <a:p>
            <a:pPr lvl="0"/>
            <a:r>
              <a:rPr lang="en-US"/>
              <a:t>Click to edit Master text styles</a:t>
            </a:r>
          </a:p>
        </p:txBody>
      </p:sp>
      <p:sp>
        <p:nvSpPr>
          <p:cNvPr id="11" name="Content Placeholder 9">
            <a:extLst>
              <a:ext uri="{FF2B5EF4-FFF2-40B4-BE49-F238E27FC236}">
                <a16:creationId xmlns:a16="http://schemas.microsoft.com/office/drawing/2014/main" id="{4A1FC37E-DC39-7947-A041-78D935CE8BB8}"/>
              </a:ext>
            </a:extLst>
          </p:cNvPr>
          <p:cNvSpPr>
            <a:spLocks noGrp="1"/>
          </p:cNvSpPr>
          <p:nvPr>
            <p:ph sz="quarter" idx="14"/>
          </p:nvPr>
        </p:nvSpPr>
        <p:spPr>
          <a:xfrm>
            <a:off x="5671824" y="3248547"/>
            <a:ext cx="5978523" cy="461666"/>
          </a:xfrm>
        </p:spPr>
        <p:txBody>
          <a:bodyPr anchor="ctr"/>
          <a:lstStyle>
            <a:lvl1pPr marL="0" indent="0">
              <a:buNone/>
              <a:defRPr>
                <a:solidFill>
                  <a:schemeClr val="accent2"/>
                </a:solidFill>
              </a:defRPr>
            </a:lvl1pPr>
          </a:lstStyle>
          <a:p>
            <a:pPr lvl="0"/>
            <a:r>
              <a:rPr lang="en-US"/>
              <a:t>Click to edit Master text styles</a:t>
            </a:r>
          </a:p>
        </p:txBody>
      </p:sp>
      <p:sp>
        <p:nvSpPr>
          <p:cNvPr id="12" name="Content Placeholder 9">
            <a:extLst>
              <a:ext uri="{FF2B5EF4-FFF2-40B4-BE49-F238E27FC236}">
                <a16:creationId xmlns:a16="http://schemas.microsoft.com/office/drawing/2014/main" id="{8E2CA0FC-5374-4849-A49B-25BA4E75F675}"/>
              </a:ext>
            </a:extLst>
          </p:cNvPr>
          <p:cNvSpPr>
            <a:spLocks noGrp="1"/>
          </p:cNvSpPr>
          <p:nvPr>
            <p:ph sz="quarter" idx="15"/>
          </p:nvPr>
        </p:nvSpPr>
        <p:spPr>
          <a:xfrm>
            <a:off x="5671825" y="4313782"/>
            <a:ext cx="6100116" cy="461666"/>
          </a:xfrm>
        </p:spPr>
        <p:txBody>
          <a:bodyPr anchor="ctr"/>
          <a:lstStyle>
            <a:lvl1pPr marL="0" indent="0">
              <a:buNone/>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9460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EC49A64E-2BDB-4A4D-895B-09EEF5BC6893}"/>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1E692F1-B3C8-B148-9DDC-29BB648941EE}"/>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3616493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90EB6-ED7C-7F40-8EC1-0F0BE763C923}"/>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32D382-B436-F144-A409-E9C44B7CB15D}"/>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C5C7503-75C0-EE4F-96B1-8AD66A2683BE}"/>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050">
                <a:solidFill>
                  <a:schemeClr val="tx1">
                    <a:tint val="75000"/>
                  </a:schemeClr>
                </a:solidFill>
                <a:latin typeface="Roboto" panose="02000000000000000000" pitchFamily="2" charset="0"/>
                <a:ea typeface="Roboto" panose="02000000000000000000" pitchFamily="2" charset="0"/>
              </a:defRPr>
            </a:lvl1pPr>
          </a:lstStyle>
          <a:p>
            <a:fld id="{964B408F-FDBB-9745-B862-B952C462C37F}" type="slidenum">
              <a:rPr lang="en-US" smtClean="0"/>
              <a:t>‹#›</a:t>
            </a:fld>
            <a:endParaRPr lang="en-US"/>
          </a:p>
        </p:txBody>
      </p:sp>
    </p:spTree>
    <p:extLst>
      <p:ext uri="{BB962C8B-B14F-4D97-AF65-F5344CB8AC3E}">
        <p14:creationId xmlns:p14="http://schemas.microsoft.com/office/powerpoint/2010/main" val="6769794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81" r:id="rId27"/>
    <p:sldLayoutId id="2147483782" r:id="rId28"/>
    <p:sldLayoutId id="2147483802" r:id="rId29"/>
    <p:sldLayoutId id="2147483870" r:id="rId30"/>
    <p:sldLayoutId id="2147483871" r:id="rId31"/>
    <p:sldLayoutId id="2147483873" r:id="rId32"/>
    <p:sldLayoutId id="2147483877" r:id="rId33"/>
    <p:sldLayoutId id="2147483879" r:id="rId34"/>
    <p:sldLayoutId id="2147483882" r:id="rId35"/>
    <p:sldLayoutId id="2147483864" r:id="rId36"/>
  </p:sldLayoutIdLst>
  <p:hf sldNum="0" hdr="0" ftr="0" dt="0"/>
  <p:txStyles>
    <p:titleStyle>
      <a:lvl1pPr algn="l" defTabSz="914400" rtl="0" eaLnBrk="1" latinLnBrk="0" hangingPunct="1">
        <a:lnSpc>
          <a:spcPct val="110000"/>
        </a:lnSpc>
        <a:spcBef>
          <a:spcPct val="0"/>
        </a:spcBef>
        <a:buNone/>
        <a:defRPr sz="4000" b="1" i="0" kern="1200">
          <a:solidFill>
            <a:schemeClr val="accent2"/>
          </a:solidFill>
          <a:latin typeface="Poppins" pitchFamily="2" charset="77"/>
          <a:ea typeface="+mj-ea"/>
          <a:cs typeface="Poppins" pitchFamily="2" charset="77"/>
        </a:defRPr>
      </a:lvl1pPr>
    </p:titleStyle>
    <p:bodyStyle>
      <a:lvl1pPr marL="228600" indent="-228600" algn="l" defTabSz="914400" rtl="0" eaLnBrk="1" latinLnBrk="0" hangingPunct="1">
        <a:lnSpc>
          <a:spcPct val="110000"/>
        </a:lnSpc>
        <a:spcBef>
          <a:spcPts val="1000"/>
        </a:spcBef>
        <a:buClr>
          <a:schemeClr val="accent3"/>
        </a:buClr>
        <a:buFont typeface="Arial" panose="020B0604020202020204" pitchFamily="34" charset="0"/>
        <a:buChar char="•"/>
        <a:defRPr sz="2400" kern="1200">
          <a:solidFill>
            <a:schemeClr val="accent2"/>
          </a:solidFill>
          <a:latin typeface="Roboto" panose="02000000000000000000" pitchFamily="2" charset="0"/>
          <a:ea typeface="Roboto" panose="02000000000000000000" pitchFamily="2" charset="0"/>
          <a:cs typeface="Poppins" pitchFamily="2" charset="77"/>
        </a:defRPr>
      </a:lvl1pPr>
      <a:lvl2pPr marL="685800" indent="-228600" algn="l" defTabSz="914400" rtl="0" eaLnBrk="1" latinLnBrk="0" hangingPunct="1">
        <a:lnSpc>
          <a:spcPct val="110000"/>
        </a:lnSpc>
        <a:spcBef>
          <a:spcPts val="500"/>
        </a:spcBef>
        <a:buClr>
          <a:schemeClr val="accent3"/>
        </a:buClr>
        <a:buFont typeface="Arial" panose="020B0604020202020204" pitchFamily="34" charset="0"/>
        <a:buChar char="•"/>
        <a:defRPr sz="2000" kern="1200">
          <a:solidFill>
            <a:schemeClr val="accent2"/>
          </a:solidFill>
          <a:latin typeface="Roboto" panose="02000000000000000000" pitchFamily="2" charset="0"/>
          <a:ea typeface="Roboto" panose="02000000000000000000" pitchFamily="2" charset="0"/>
          <a:cs typeface="Poppins" pitchFamily="2" charset="77"/>
        </a:defRPr>
      </a:lvl2pPr>
      <a:lvl3pPr marL="1143000" indent="-228600" algn="l" defTabSz="914400" rtl="0" eaLnBrk="1" latinLnBrk="0" hangingPunct="1">
        <a:lnSpc>
          <a:spcPct val="110000"/>
        </a:lnSpc>
        <a:spcBef>
          <a:spcPts val="500"/>
        </a:spcBef>
        <a:buClr>
          <a:schemeClr val="accent3"/>
        </a:buClr>
        <a:buFont typeface="Arial" panose="020B0604020202020204" pitchFamily="34" charset="0"/>
        <a:buChar char="•"/>
        <a:defRPr sz="1800" kern="1200">
          <a:solidFill>
            <a:schemeClr val="accent2"/>
          </a:solidFill>
          <a:latin typeface="Roboto" panose="02000000000000000000" pitchFamily="2" charset="0"/>
          <a:ea typeface="Roboto" panose="02000000000000000000" pitchFamily="2" charset="0"/>
          <a:cs typeface="Poppins" pitchFamily="2" charset="77"/>
        </a:defRPr>
      </a:lvl3pPr>
      <a:lvl4pPr marL="16002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4pPr>
      <a:lvl5pPr marL="20574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svg"/><Relationship Id="rId3" Type="http://schemas.openxmlformats.org/officeDocument/2006/relationships/image" Target="../media/image98.png"/><Relationship Id="rId7" Type="http://schemas.openxmlformats.org/officeDocument/2006/relationships/hyperlink" Target="https://www.youtube.com/watch?v=7wPvG1uFY_M&amp;t=1s" TargetMode="External"/><Relationship Id="rId12" Type="http://schemas.openxmlformats.org/officeDocument/2006/relationships/image" Target="../media/image105.png"/><Relationship Id="rId2" Type="http://schemas.openxmlformats.org/officeDocument/2006/relationships/notesSlide" Target="../notesSlides/notesSlide9.xml"/><Relationship Id="rId16"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01.svg"/><Relationship Id="rId11" Type="http://schemas.openxmlformats.org/officeDocument/2006/relationships/image" Target="../media/image104.svg"/><Relationship Id="rId5" Type="http://schemas.openxmlformats.org/officeDocument/2006/relationships/image" Target="../media/image100.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9.svg"/><Relationship Id="rId9" Type="http://schemas.openxmlformats.org/officeDocument/2006/relationships/hyperlink" Target="https://www.youtube.com/watch?v=7wPvG1uFY_M" TargetMode="External"/><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mailto:info@spring2innovation.com" TargetMode="External"/><Relationship Id="rId18" Type="http://schemas.openxmlformats.org/officeDocument/2006/relationships/image" Target="../media/image106.svg"/><Relationship Id="rId3" Type="http://schemas.openxmlformats.org/officeDocument/2006/relationships/hyperlink" Target="https://www.youtube.com/watch?v=7wPvG1uFY_M&amp;t=902s" TargetMode="External"/><Relationship Id="rId7" Type="http://schemas.openxmlformats.org/officeDocument/2006/relationships/hyperlink" Target="https://spring2innovation.com/consulting/" TargetMode="External"/><Relationship Id="rId12" Type="http://schemas.openxmlformats.org/officeDocument/2006/relationships/hyperlink" Target="https://www.youtube.com/watch?v=LSXop-NTfR0&amp;list=PLFdRkVmfsPKLEPmV50Dr3NbKYs-wW3HIp" TargetMode="External"/><Relationship Id="rId17" Type="http://schemas.openxmlformats.org/officeDocument/2006/relationships/image" Target="../media/image105.png"/><Relationship Id="rId2" Type="http://schemas.openxmlformats.org/officeDocument/2006/relationships/notesSlide" Target="../notesSlides/notesSlide11.xml"/><Relationship Id="rId16" Type="http://schemas.openxmlformats.org/officeDocument/2006/relationships/hyperlink" Target="https://spring2innovation.com/" TargetMode="External"/><Relationship Id="rId1" Type="http://schemas.openxmlformats.org/officeDocument/2006/relationships/slideLayout" Target="../slideLayouts/slideLayout26.xml"/><Relationship Id="rId6" Type="http://schemas.openxmlformats.org/officeDocument/2006/relationships/image" Target="../media/image116.svg"/><Relationship Id="rId11" Type="http://schemas.openxmlformats.org/officeDocument/2006/relationships/hyperlink" Target="https://spring2innovation.com/public-sector/public-sector-courses/introduction-to-design-thinking/" TargetMode="External"/><Relationship Id="rId5" Type="http://schemas.openxmlformats.org/officeDocument/2006/relationships/image" Target="../media/image115.png"/><Relationship Id="rId15" Type="http://schemas.openxmlformats.org/officeDocument/2006/relationships/image" Target="../media/image104.svg"/><Relationship Id="rId10" Type="http://schemas.openxmlformats.org/officeDocument/2006/relationships/hyperlink" Target="https://spring2innovation.com/calendar/" TargetMode="External"/><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4E55AB-E3CC-8B44-9CED-596549ED2036}"/>
              </a:ext>
            </a:extLst>
          </p:cNvPr>
          <p:cNvSpPr/>
          <p:nvPr/>
        </p:nvSpPr>
        <p:spPr>
          <a:xfrm>
            <a:off x="7841371" y="0"/>
            <a:ext cx="4572000" cy="6858000"/>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3" name="Google Shape;141;p14">
            <a:extLst>
              <a:ext uri="{FF2B5EF4-FFF2-40B4-BE49-F238E27FC236}">
                <a16:creationId xmlns:a16="http://schemas.microsoft.com/office/drawing/2014/main" id="{6E9C7C42-7BBD-6346-BBE2-DA12B7AA1E9D}"/>
              </a:ext>
            </a:extLst>
          </p:cNvPr>
          <p:cNvSpPr txBox="1">
            <a:spLocks/>
          </p:cNvSpPr>
          <p:nvPr/>
        </p:nvSpPr>
        <p:spPr>
          <a:xfrm>
            <a:off x="707040" y="2431791"/>
            <a:ext cx="8548255" cy="2349748"/>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pPr>
            <a:r>
              <a:rPr lang="en-CA" sz="3600" b="1" dirty="0">
                <a:solidFill>
                  <a:schemeClr val="accent2"/>
                </a:solidFill>
                <a:latin typeface="Poppins"/>
                <a:cs typeface="Poppins"/>
              </a:rPr>
              <a:t>LEADING WITH </a:t>
            </a:r>
            <a:endParaRPr lang="en-US">
              <a:solidFill>
                <a:schemeClr val="accent2"/>
              </a:solidFill>
              <a:latin typeface="Poppins"/>
              <a:cs typeface="Poppins"/>
            </a:endParaRPr>
          </a:p>
          <a:p>
            <a:pPr>
              <a:lnSpc>
                <a:spcPct val="110000"/>
              </a:lnSpc>
              <a:spcBef>
                <a:spcPts val="0"/>
              </a:spcBef>
            </a:pPr>
            <a:r>
              <a:rPr lang="en-CA" sz="3600" b="1" dirty="0">
                <a:solidFill>
                  <a:schemeClr val="accent2"/>
                </a:solidFill>
                <a:latin typeface="Poppins"/>
                <a:cs typeface="Poppins"/>
              </a:rPr>
              <a:t>A DYNAMIC MINDSET</a:t>
            </a:r>
            <a:endParaRPr lang="en-CA" dirty="0">
              <a:solidFill>
                <a:schemeClr val="accent2"/>
              </a:solidFill>
              <a:latin typeface="Poppins"/>
              <a:cs typeface="Poppins"/>
            </a:endParaRPr>
          </a:p>
          <a:p>
            <a:pPr>
              <a:lnSpc>
                <a:spcPct val="110000"/>
              </a:lnSpc>
              <a:spcBef>
                <a:spcPts val="0"/>
              </a:spcBef>
            </a:pPr>
            <a:r>
              <a:rPr lang="en-CA" sz="4800" b="1" dirty="0">
                <a:solidFill>
                  <a:srgbClr val="F58426"/>
                </a:solidFill>
                <a:latin typeface="Poppins" pitchFamily="2" charset="77"/>
                <a:cs typeface="Poppins" pitchFamily="2" charset="77"/>
              </a:rPr>
              <a:t>DEEPER CLARITY</a:t>
            </a:r>
            <a:endParaRPr lang="en-CA" sz="4800" b="1" dirty="0">
              <a:solidFill>
                <a:srgbClr val="F58426"/>
              </a:solidFill>
              <a:latin typeface="Poppins" pitchFamily="2" charset="77"/>
              <a:ea typeface="American Purpose" charset="0"/>
              <a:cs typeface="Poppins" pitchFamily="2" charset="77"/>
            </a:endParaRPr>
          </a:p>
        </p:txBody>
      </p:sp>
      <p:pic>
        <p:nvPicPr>
          <p:cNvPr id="9" name="Picture 8">
            <a:extLst>
              <a:ext uri="{FF2B5EF4-FFF2-40B4-BE49-F238E27FC236}">
                <a16:creationId xmlns:a16="http://schemas.microsoft.com/office/drawing/2014/main" id="{DE5246C8-96A8-9943-BEDF-44353F918EDE}"/>
              </a:ext>
            </a:extLst>
          </p:cNvPr>
          <p:cNvPicPr>
            <a:picLocks noChangeAspect="1"/>
          </p:cNvPicPr>
          <p:nvPr/>
        </p:nvPicPr>
        <p:blipFill>
          <a:blip r:embed="rId3" cstate="screen">
            <a:alphaModFix amt="66000"/>
            <a:extLst>
              <a:ext uri="{28A0092B-C50C-407E-A947-70E740481C1C}">
                <a14:useLocalDpi xmlns:a14="http://schemas.microsoft.com/office/drawing/2010/main"/>
              </a:ext>
            </a:extLst>
          </a:blip>
          <a:stretch>
            <a:fillRect/>
          </a:stretch>
        </p:blipFill>
        <p:spPr>
          <a:xfrm rot="5400000">
            <a:off x="6698371" y="1143000"/>
            <a:ext cx="6858000" cy="4572000"/>
          </a:xfrm>
          <a:prstGeom prst="rect">
            <a:avLst/>
          </a:prstGeom>
        </p:spPr>
      </p:pic>
      <p:sp>
        <p:nvSpPr>
          <p:cNvPr id="2" name="TextBox 1">
            <a:extLst>
              <a:ext uri="{FF2B5EF4-FFF2-40B4-BE49-F238E27FC236}">
                <a16:creationId xmlns:a16="http://schemas.microsoft.com/office/drawing/2014/main" id="{8283B6DF-B290-4942-9EC4-5C963B6655F9}"/>
              </a:ext>
            </a:extLst>
          </p:cNvPr>
          <p:cNvSpPr txBox="1"/>
          <p:nvPr/>
        </p:nvSpPr>
        <p:spPr>
          <a:xfrm>
            <a:off x="747056" y="5026882"/>
            <a:ext cx="2204450" cy="769441"/>
          </a:xfrm>
          <a:prstGeom prst="rect">
            <a:avLst/>
          </a:prstGeom>
          <a:noFill/>
        </p:spPr>
        <p:txBody>
          <a:bodyPr wrap="none" rtlCol="0">
            <a:spAutoFit/>
          </a:bodyPr>
          <a:lstStyle/>
          <a:p>
            <a:r>
              <a:rPr lang="en-US" sz="2200" b="1" dirty="0" err="1">
                <a:solidFill>
                  <a:srgbClr val="626266"/>
                </a:solidFill>
                <a:latin typeface="Poppins" pitchFamily="2" charset="77"/>
                <a:cs typeface="Poppins" pitchFamily="2" charset="77"/>
              </a:rPr>
              <a:t>Nilufer</a:t>
            </a:r>
            <a:r>
              <a:rPr lang="en-US" sz="2200" b="1" dirty="0">
                <a:solidFill>
                  <a:srgbClr val="626266"/>
                </a:solidFill>
                <a:latin typeface="Poppins" pitchFamily="2" charset="77"/>
                <a:cs typeface="Poppins" pitchFamily="2" charset="77"/>
              </a:rPr>
              <a:t> </a:t>
            </a:r>
            <a:r>
              <a:rPr lang="en-US" sz="2200" b="1" dirty="0" err="1">
                <a:solidFill>
                  <a:srgbClr val="626266"/>
                </a:solidFill>
                <a:latin typeface="Poppins" pitchFamily="2" charset="77"/>
                <a:cs typeface="Poppins" pitchFamily="2" charset="77"/>
              </a:rPr>
              <a:t>Erdebil</a:t>
            </a:r>
            <a:endParaRPr lang="en-US" sz="2200" b="1" dirty="0">
              <a:solidFill>
                <a:srgbClr val="626266"/>
              </a:solidFill>
              <a:latin typeface="Poppins" pitchFamily="2" charset="77"/>
              <a:cs typeface="Poppins" pitchFamily="2" charset="77"/>
            </a:endParaRPr>
          </a:p>
          <a:p>
            <a:r>
              <a:rPr lang="en-US" sz="2200" b="1" dirty="0">
                <a:solidFill>
                  <a:srgbClr val="626266"/>
                </a:solidFill>
                <a:latin typeface="Poppins" pitchFamily="2" charset="77"/>
                <a:cs typeface="Poppins" pitchFamily="2" charset="77"/>
              </a:rPr>
              <a:t>@</a:t>
            </a:r>
            <a:r>
              <a:rPr lang="en-US" sz="2200" b="1" dirty="0" err="1">
                <a:solidFill>
                  <a:srgbClr val="626266"/>
                </a:solidFill>
                <a:latin typeface="Poppins" pitchFamily="2" charset="77"/>
                <a:cs typeface="Poppins" pitchFamily="2" charset="77"/>
              </a:rPr>
              <a:t>digitalNil</a:t>
            </a:r>
            <a:endParaRPr lang="en-US" sz="2200" b="1" dirty="0">
              <a:solidFill>
                <a:srgbClr val="626266"/>
              </a:solidFill>
              <a:latin typeface="Poppins" pitchFamily="2" charset="77"/>
              <a:cs typeface="Poppins" pitchFamily="2" charset="77"/>
            </a:endParaRPr>
          </a:p>
        </p:txBody>
      </p:sp>
    </p:spTree>
    <p:extLst>
      <p:ext uri="{BB962C8B-B14F-4D97-AF65-F5344CB8AC3E}">
        <p14:creationId xmlns:p14="http://schemas.microsoft.com/office/powerpoint/2010/main" val="108692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70AF1-246E-0340-1980-0CCF86AB695E}"/>
              </a:ext>
            </a:extLst>
          </p:cNvPr>
          <p:cNvSpPr txBox="1">
            <a:spLocks/>
          </p:cNvSpPr>
          <p:nvPr/>
        </p:nvSpPr>
        <p:spPr>
          <a:xfrm>
            <a:off x="1022882" y="581005"/>
            <a:ext cx="10151394" cy="1115878"/>
          </a:xfrm>
          <a:prstGeom prst="rect">
            <a:avLst/>
          </a:prstGeom>
          <a:solidFill>
            <a:schemeClr val="accen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r>
              <a:rPr lang="en-CA" sz="3300" b="1" kern="0" dirty="0">
                <a:solidFill>
                  <a:srgbClr val="FFFFFF"/>
                </a:solidFill>
              </a:rPr>
              <a:t>Creating Dynamic Mindsets</a:t>
            </a:r>
          </a:p>
        </p:txBody>
      </p:sp>
      <p:sp>
        <p:nvSpPr>
          <p:cNvPr id="4" name="Content Placeholder 2">
            <a:extLst>
              <a:ext uri="{FF2B5EF4-FFF2-40B4-BE49-F238E27FC236}">
                <a16:creationId xmlns:a16="http://schemas.microsoft.com/office/drawing/2014/main" id="{62CE8B35-54A2-DB42-F2BA-70F4ECCD11FE}"/>
              </a:ext>
            </a:extLst>
          </p:cNvPr>
          <p:cNvSpPr txBox="1">
            <a:spLocks/>
          </p:cNvSpPr>
          <p:nvPr/>
        </p:nvSpPr>
        <p:spPr>
          <a:xfrm>
            <a:off x="1022881" y="1842917"/>
            <a:ext cx="10151394" cy="125368"/>
          </a:xfrm>
          <a:prstGeom prst="rect">
            <a:avLst/>
          </a:prstGeom>
          <a:solidFill>
            <a:schemeClr val="accent2"/>
          </a:solid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endParaRPr lang="en-CA" sz="3300" b="1" kern="0" dirty="0">
              <a:solidFill>
                <a:srgbClr val="FFFFFF"/>
              </a:solidFill>
            </a:endParaRPr>
          </a:p>
        </p:txBody>
      </p:sp>
      <p:sp>
        <p:nvSpPr>
          <p:cNvPr id="6" name="TextBox 5">
            <a:extLst>
              <a:ext uri="{FF2B5EF4-FFF2-40B4-BE49-F238E27FC236}">
                <a16:creationId xmlns:a16="http://schemas.microsoft.com/office/drawing/2014/main" id="{C4390BA2-D2E5-1069-060A-E6FF58414A97}"/>
              </a:ext>
            </a:extLst>
          </p:cNvPr>
          <p:cNvSpPr txBox="1"/>
          <p:nvPr/>
        </p:nvSpPr>
        <p:spPr>
          <a:xfrm>
            <a:off x="7160214" y="2317486"/>
            <a:ext cx="3704095" cy="9448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000">
                <a:solidFill>
                  <a:schemeClr val="accent2"/>
                </a:solidFill>
                <a:latin typeface="Roboto" panose="02000000000000000000" pitchFamily="2" charset="0"/>
                <a:ea typeface="Roboto" panose="02000000000000000000" pitchFamily="2" charset="0"/>
                <a:cs typeface="Poppins" pitchFamily="2" charset="77"/>
              </a:defRPr>
            </a:lvl1pPr>
          </a:lstStyle>
          <a:p>
            <a:r>
              <a:rPr lang="en-CA" dirty="0"/>
              <a:t>Seek people who help in getting out of realism zone</a:t>
            </a:r>
          </a:p>
        </p:txBody>
      </p:sp>
      <p:sp>
        <p:nvSpPr>
          <p:cNvPr id="8" name="TextBox 7">
            <a:extLst>
              <a:ext uri="{FF2B5EF4-FFF2-40B4-BE49-F238E27FC236}">
                <a16:creationId xmlns:a16="http://schemas.microsoft.com/office/drawing/2014/main" id="{B4321ACC-0705-F1F2-9FB7-FF64A1C58B6E}"/>
              </a:ext>
            </a:extLst>
          </p:cNvPr>
          <p:cNvSpPr txBox="1"/>
          <p:nvPr/>
        </p:nvSpPr>
        <p:spPr>
          <a:xfrm>
            <a:off x="2035514" y="2373290"/>
            <a:ext cx="3192652" cy="84392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CA" sz="2000" dirty="0"/>
              <a:t>Change Physical Environments</a:t>
            </a:r>
          </a:p>
        </p:txBody>
      </p:sp>
      <p:sp>
        <p:nvSpPr>
          <p:cNvPr id="10" name="TextBox 9">
            <a:extLst>
              <a:ext uri="{FF2B5EF4-FFF2-40B4-BE49-F238E27FC236}">
                <a16:creationId xmlns:a16="http://schemas.microsoft.com/office/drawing/2014/main" id="{9EBCFEE2-E1EB-09B8-6B83-A00FE779B0A1}"/>
              </a:ext>
            </a:extLst>
          </p:cNvPr>
          <p:cNvSpPr txBox="1"/>
          <p:nvPr/>
        </p:nvSpPr>
        <p:spPr>
          <a:xfrm>
            <a:off x="2035514" y="3548279"/>
            <a:ext cx="3192651" cy="84392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CA" sz="2000" dirty="0"/>
              <a:t>Supportive people </a:t>
            </a:r>
          </a:p>
          <a:p>
            <a:r>
              <a:rPr lang="en-CA" sz="2000" dirty="0"/>
              <a:t>in your community</a:t>
            </a:r>
          </a:p>
        </p:txBody>
      </p:sp>
      <p:sp>
        <p:nvSpPr>
          <p:cNvPr id="12" name="TextBox 11">
            <a:extLst>
              <a:ext uri="{FF2B5EF4-FFF2-40B4-BE49-F238E27FC236}">
                <a16:creationId xmlns:a16="http://schemas.microsoft.com/office/drawing/2014/main" id="{9DA257F0-73FC-68C7-3D19-82C0C575B249}"/>
              </a:ext>
            </a:extLst>
          </p:cNvPr>
          <p:cNvSpPr txBox="1"/>
          <p:nvPr/>
        </p:nvSpPr>
        <p:spPr>
          <a:xfrm>
            <a:off x="7040162" y="3611561"/>
            <a:ext cx="3704095" cy="89010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0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CA" dirty="0"/>
              <a:t>Change mood through movement and/or exercise</a:t>
            </a:r>
          </a:p>
        </p:txBody>
      </p:sp>
      <p:sp>
        <p:nvSpPr>
          <p:cNvPr id="13" name="Content Placeholder 2">
            <a:extLst>
              <a:ext uri="{FF2B5EF4-FFF2-40B4-BE49-F238E27FC236}">
                <a16:creationId xmlns:a16="http://schemas.microsoft.com/office/drawing/2014/main" id="{A5E23532-8013-82B1-BFD6-05279C175E0C}"/>
              </a:ext>
            </a:extLst>
          </p:cNvPr>
          <p:cNvSpPr txBox="1">
            <a:spLocks/>
          </p:cNvSpPr>
          <p:nvPr/>
        </p:nvSpPr>
        <p:spPr>
          <a:xfrm>
            <a:off x="1022881" y="319936"/>
            <a:ext cx="10151394" cy="125368"/>
          </a:xfrm>
          <a:prstGeom prst="rect">
            <a:avLst/>
          </a:prstGeom>
          <a:solidFill>
            <a:schemeClr val="accent2"/>
          </a:solid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endParaRPr lang="en-CA" sz="3300" b="1" kern="0" dirty="0">
              <a:solidFill>
                <a:srgbClr val="FFFFFF"/>
              </a:solidFill>
            </a:endParaRPr>
          </a:p>
        </p:txBody>
      </p:sp>
      <p:pic>
        <p:nvPicPr>
          <p:cNvPr id="19" name="Graphic 18" descr="Board Of Directors with solid fill">
            <a:extLst>
              <a:ext uri="{FF2B5EF4-FFF2-40B4-BE49-F238E27FC236}">
                <a16:creationId xmlns:a16="http://schemas.microsoft.com/office/drawing/2014/main" id="{149B3FDB-94A7-5070-8557-BE19A59BCE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4031" y="2347960"/>
            <a:ext cx="914400" cy="914400"/>
          </a:xfrm>
          <a:prstGeom prst="rect">
            <a:avLst/>
          </a:prstGeom>
        </p:spPr>
      </p:pic>
      <p:pic>
        <p:nvPicPr>
          <p:cNvPr id="21" name="Graphic 20" descr="Cycle with people with solid fill">
            <a:extLst>
              <a:ext uri="{FF2B5EF4-FFF2-40B4-BE49-F238E27FC236}">
                <a16:creationId xmlns:a16="http://schemas.microsoft.com/office/drawing/2014/main" id="{07BC74AA-4533-CD79-270F-A5CBA3E179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4031" y="3562952"/>
            <a:ext cx="914400" cy="914400"/>
          </a:xfrm>
          <a:prstGeom prst="rect">
            <a:avLst/>
          </a:prstGeom>
        </p:spPr>
      </p:pic>
      <p:sp>
        <p:nvSpPr>
          <p:cNvPr id="24" name="TextBox 23">
            <a:extLst>
              <a:ext uri="{FF2B5EF4-FFF2-40B4-BE49-F238E27FC236}">
                <a16:creationId xmlns:a16="http://schemas.microsoft.com/office/drawing/2014/main" id="{9CAE604C-E89E-D50B-4F30-FAD58D917902}"/>
              </a:ext>
            </a:extLst>
          </p:cNvPr>
          <p:cNvSpPr txBox="1"/>
          <p:nvPr/>
        </p:nvSpPr>
        <p:spPr>
          <a:xfrm>
            <a:off x="4265907" y="4866345"/>
            <a:ext cx="5056320" cy="9448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CA" sz="2000" dirty="0"/>
              <a:t>Surround with people with different backgrounds, cultures, interests. </a:t>
            </a:r>
          </a:p>
        </p:txBody>
      </p:sp>
      <p:pic>
        <p:nvPicPr>
          <p:cNvPr id="26" name="Graphic 25" descr="Questions with solid fill">
            <a:extLst>
              <a:ext uri="{FF2B5EF4-FFF2-40B4-BE49-F238E27FC236}">
                <a16:creationId xmlns:a16="http://schemas.microsoft.com/office/drawing/2014/main" id="{8CC7D98E-EC49-1639-49FF-037FDD7CAA3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33169" y="2378757"/>
            <a:ext cx="780222" cy="780222"/>
          </a:xfrm>
          <a:prstGeom prst="rect">
            <a:avLst/>
          </a:prstGeom>
        </p:spPr>
      </p:pic>
      <p:pic>
        <p:nvPicPr>
          <p:cNvPr id="28" name="Graphic 27" descr="Run with solid fill">
            <a:extLst>
              <a:ext uri="{FF2B5EF4-FFF2-40B4-BE49-F238E27FC236}">
                <a16:creationId xmlns:a16="http://schemas.microsoft.com/office/drawing/2014/main" id="{34DAEF20-D9F8-98C7-E62C-6CFBF729BAA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29795" y="3736503"/>
            <a:ext cx="730419" cy="730419"/>
          </a:xfrm>
          <a:prstGeom prst="rect">
            <a:avLst/>
          </a:prstGeom>
        </p:spPr>
      </p:pic>
      <p:pic>
        <p:nvPicPr>
          <p:cNvPr id="30" name="Graphic 29" descr="Group success with solid fill">
            <a:extLst>
              <a:ext uri="{FF2B5EF4-FFF2-40B4-BE49-F238E27FC236}">
                <a16:creationId xmlns:a16="http://schemas.microsoft.com/office/drawing/2014/main" id="{7FD736D3-CC2C-56A6-2D0E-D81573CC9B5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31839" y="4896819"/>
            <a:ext cx="914400" cy="914400"/>
          </a:xfrm>
          <a:prstGeom prst="rect">
            <a:avLst/>
          </a:prstGeom>
        </p:spPr>
      </p:pic>
    </p:spTree>
    <p:extLst>
      <p:ext uri="{BB962C8B-B14F-4D97-AF65-F5344CB8AC3E}">
        <p14:creationId xmlns:p14="http://schemas.microsoft.com/office/powerpoint/2010/main" val="16516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49BE2E-5067-CC4A-933F-D4AD592DBEE5}"/>
              </a:ext>
            </a:extLst>
          </p:cNvPr>
          <p:cNvPicPr>
            <a:picLocks noChangeAspect="1"/>
          </p:cNvPicPr>
          <p:nvPr/>
        </p:nvPicPr>
        <p:blipFill>
          <a:blip r:embed="rId3"/>
          <a:stretch>
            <a:fillRect/>
          </a:stretch>
        </p:blipFill>
        <p:spPr>
          <a:xfrm>
            <a:off x="-8540" y="0"/>
            <a:ext cx="12210668" cy="6868501"/>
          </a:xfrm>
          <a:prstGeom prst="rect">
            <a:avLst/>
          </a:prstGeom>
        </p:spPr>
      </p:pic>
      <p:sp>
        <p:nvSpPr>
          <p:cNvPr id="14" name="Rectangle 13">
            <a:extLst>
              <a:ext uri="{FF2B5EF4-FFF2-40B4-BE49-F238E27FC236}">
                <a16:creationId xmlns:a16="http://schemas.microsoft.com/office/drawing/2014/main" id="{A82B4459-2353-0E40-D802-2A4E3FE0A84B}"/>
              </a:ext>
            </a:extLst>
          </p:cNvPr>
          <p:cNvSpPr/>
          <p:nvPr/>
        </p:nvSpPr>
        <p:spPr>
          <a:xfrm>
            <a:off x="6348785"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 name="Rectangle 12">
            <a:extLst>
              <a:ext uri="{FF2B5EF4-FFF2-40B4-BE49-F238E27FC236}">
                <a16:creationId xmlns:a16="http://schemas.microsoft.com/office/drawing/2014/main" id="{F8D2456E-1620-EC78-35DC-C03FF3089868}"/>
              </a:ext>
            </a:extLst>
          </p:cNvPr>
          <p:cNvSpPr/>
          <p:nvPr/>
        </p:nvSpPr>
        <p:spPr>
          <a:xfrm>
            <a:off x="8779812"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BE4918EA-60EA-7940-8589-822B0BD8FFA4}"/>
              </a:ext>
            </a:extLst>
          </p:cNvPr>
          <p:cNvSpPr>
            <a:spLocks noGrp="1"/>
          </p:cNvSpPr>
          <p:nvPr>
            <p:ph type="title"/>
          </p:nvPr>
        </p:nvSpPr>
        <p:spPr>
          <a:xfrm>
            <a:off x="2040231" y="222367"/>
            <a:ext cx="8115106" cy="994232"/>
          </a:xfrm>
        </p:spPr>
        <p:txBody>
          <a:bodyPr>
            <a:normAutofit/>
          </a:bodyPr>
          <a:lstStyle/>
          <a:p>
            <a:pPr algn="ctr"/>
            <a:r>
              <a:rPr lang="en-US" sz="3600" dirty="0">
                <a:solidFill>
                  <a:schemeClr val="bg1"/>
                </a:solidFill>
                <a:latin typeface="Poppins" pitchFamily="2" charset="77"/>
                <a:cs typeface="Poppins" pitchFamily="2" charset="77"/>
              </a:rPr>
              <a:t>DEEPER CLARITY METHOD</a:t>
            </a:r>
          </a:p>
        </p:txBody>
      </p:sp>
      <p:sp>
        <p:nvSpPr>
          <p:cNvPr id="20" name="Rectangle 19">
            <a:extLst>
              <a:ext uri="{FF2B5EF4-FFF2-40B4-BE49-F238E27FC236}">
                <a16:creationId xmlns:a16="http://schemas.microsoft.com/office/drawing/2014/main" id="{E1451D5F-4D3D-244D-93DD-C4A08D262F4A}"/>
              </a:ext>
            </a:extLst>
          </p:cNvPr>
          <p:cNvSpPr/>
          <p:nvPr/>
        </p:nvSpPr>
        <p:spPr>
          <a:xfrm>
            <a:off x="3912902"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7" name="TextBox 6">
            <a:extLst>
              <a:ext uri="{FF2B5EF4-FFF2-40B4-BE49-F238E27FC236}">
                <a16:creationId xmlns:a16="http://schemas.microsoft.com/office/drawing/2014/main" id="{4145FEE0-20EB-9745-9AD9-D7816A78A1DA}"/>
              </a:ext>
            </a:extLst>
          </p:cNvPr>
          <p:cNvSpPr txBox="1"/>
          <p:nvPr/>
        </p:nvSpPr>
        <p:spPr>
          <a:xfrm>
            <a:off x="3952180" y="3059560"/>
            <a:ext cx="1970267" cy="830997"/>
          </a:xfrm>
          <a:prstGeom prst="rect">
            <a:avLst/>
          </a:prstGeom>
          <a:noFill/>
        </p:spPr>
        <p:txBody>
          <a:bodyPr wrap="square" rtlCol="0" anchor="ctr">
            <a:spAutoFit/>
          </a:bodyPr>
          <a:lstStyle/>
          <a:p>
            <a:pPr algn="ctr"/>
            <a:r>
              <a:rPr lang="en-US" sz="1600">
                <a:solidFill>
                  <a:srgbClr val="626266"/>
                </a:solidFill>
                <a:latin typeface="Roboto" panose="02000000000000000000" pitchFamily="2" charset="0"/>
                <a:ea typeface="Roboto" panose="02000000000000000000" pitchFamily="2" charset="0"/>
                <a:cs typeface="Futura Medium" panose="020B0602020204020303" pitchFamily="34" charset="-79"/>
              </a:rPr>
              <a:t>Understand </a:t>
            </a:r>
            <a:br>
              <a:rPr lang="en-US" sz="1600">
                <a:solidFill>
                  <a:srgbClr val="626266"/>
                </a:solidFill>
                <a:latin typeface="Roboto" panose="02000000000000000000" pitchFamily="2" charset="0"/>
                <a:ea typeface="Roboto" panose="02000000000000000000" pitchFamily="2" charset="0"/>
                <a:cs typeface="Futura Medium" panose="020B0602020204020303" pitchFamily="34" charset="-79"/>
              </a:rPr>
            </a:br>
            <a:r>
              <a:rPr lang="en-US" sz="1600">
                <a:solidFill>
                  <a:srgbClr val="626266"/>
                </a:solidFill>
                <a:latin typeface="Roboto" panose="02000000000000000000" pitchFamily="2" charset="0"/>
                <a:ea typeface="Roboto" panose="02000000000000000000" pitchFamily="2" charset="0"/>
                <a:cs typeface="Futura Medium" panose="020B0602020204020303" pitchFamily="34" charset="-79"/>
              </a:rPr>
              <a:t>Customers</a:t>
            </a:r>
          </a:p>
          <a:p>
            <a:pPr algn="ctr"/>
            <a:r>
              <a:rPr lang="en-US" sz="1600">
                <a:solidFill>
                  <a:srgbClr val="626266"/>
                </a:solidFill>
                <a:latin typeface="Roboto" panose="02000000000000000000" pitchFamily="2" charset="0"/>
                <a:ea typeface="Roboto" panose="02000000000000000000" pitchFamily="2" charset="0"/>
                <a:cs typeface="Futura Medium" panose="020B0602020204020303" pitchFamily="34" charset="-79"/>
              </a:rPr>
              <a:t>Better </a:t>
            </a:r>
          </a:p>
        </p:txBody>
      </p:sp>
      <p:sp>
        <p:nvSpPr>
          <p:cNvPr id="8" name="TextBox 7">
            <a:extLst>
              <a:ext uri="{FF2B5EF4-FFF2-40B4-BE49-F238E27FC236}">
                <a16:creationId xmlns:a16="http://schemas.microsoft.com/office/drawing/2014/main" id="{3786585A-D457-6648-A70A-F32FEC475A95}"/>
              </a:ext>
            </a:extLst>
          </p:cNvPr>
          <p:cNvSpPr txBox="1"/>
          <p:nvPr/>
        </p:nvSpPr>
        <p:spPr>
          <a:xfrm>
            <a:off x="6408073" y="2938180"/>
            <a:ext cx="1970267" cy="1077218"/>
          </a:xfrm>
          <a:prstGeom prst="rect">
            <a:avLst/>
          </a:prstGeom>
          <a:noFill/>
        </p:spPr>
        <p:txBody>
          <a:bodyPr wrap="square" rtlCol="0" anchor="ctr">
            <a:spAutoFit/>
          </a:bodyPr>
          <a:lstStyle/>
          <a:p>
            <a:pPr algn="ctr"/>
            <a:r>
              <a:rPr lang="en-US" sz="1600" dirty="0">
                <a:solidFill>
                  <a:schemeClr val="accent2"/>
                </a:solidFill>
                <a:latin typeface="Roboto" panose="02000000000000000000" pitchFamily="2" charset="0"/>
                <a:ea typeface="Roboto" panose="02000000000000000000" pitchFamily="2" charset="0"/>
                <a:cs typeface="Futura Medium" panose="020B0602020204020303" pitchFamily="34" charset="-79"/>
              </a:rPr>
              <a:t>Identify Core Customer Problems</a:t>
            </a:r>
          </a:p>
          <a:p>
            <a:pPr algn="ctr"/>
            <a:r>
              <a:rPr lang="en-US" sz="1600" dirty="0">
                <a:solidFill>
                  <a:schemeClr val="accent2"/>
                </a:solidFill>
                <a:latin typeface="Roboto" panose="02000000000000000000" pitchFamily="2" charset="0"/>
                <a:ea typeface="Roboto" panose="02000000000000000000" pitchFamily="2" charset="0"/>
                <a:cs typeface="Futura Medium" panose="020B0602020204020303" pitchFamily="34" charset="-79"/>
              </a:rPr>
              <a:t>(Define Gaps)</a:t>
            </a:r>
          </a:p>
        </p:txBody>
      </p:sp>
      <p:sp>
        <p:nvSpPr>
          <p:cNvPr id="9" name="TextBox 8">
            <a:extLst>
              <a:ext uri="{FF2B5EF4-FFF2-40B4-BE49-F238E27FC236}">
                <a16:creationId xmlns:a16="http://schemas.microsoft.com/office/drawing/2014/main" id="{95BE16A8-F9BF-EC43-BAD5-45623D005113}"/>
              </a:ext>
            </a:extLst>
          </p:cNvPr>
          <p:cNvSpPr txBox="1"/>
          <p:nvPr/>
        </p:nvSpPr>
        <p:spPr>
          <a:xfrm>
            <a:off x="8819109" y="2816799"/>
            <a:ext cx="1970267" cy="1323439"/>
          </a:xfrm>
          <a:prstGeom prst="rect">
            <a:avLst/>
          </a:prstGeom>
          <a:noFill/>
        </p:spPr>
        <p:txBody>
          <a:bodyPr wrap="square" rtlCol="0" anchor="ctr">
            <a:spAutoFit/>
          </a:bodyPr>
          <a:lstStyle/>
          <a:p>
            <a:pPr algn="ctr"/>
            <a:r>
              <a:rPr lang="en-US" sz="1600" dirty="0">
                <a:solidFill>
                  <a:srgbClr val="626266"/>
                </a:solidFill>
                <a:latin typeface="Roboto" panose="02000000000000000000" pitchFamily="2" charset="0"/>
                <a:ea typeface="Roboto" panose="02000000000000000000" pitchFamily="2" charset="0"/>
                <a:cs typeface="Futura Medium" panose="020B0602020204020303" pitchFamily="34" charset="-79"/>
              </a:rPr>
              <a:t>Work with Customers to Solve Their True Problems</a:t>
            </a:r>
          </a:p>
          <a:p>
            <a:pPr algn="ctr"/>
            <a:r>
              <a:rPr lang="en-US" sz="1600" dirty="0">
                <a:solidFill>
                  <a:srgbClr val="626266"/>
                </a:solidFill>
                <a:latin typeface="Roboto" panose="02000000000000000000" pitchFamily="2" charset="0"/>
                <a:ea typeface="Roboto" panose="02000000000000000000" pitchFamily="2" charset="0"/>
                <a:cs typeface="Futura Medium" panose="020B0602020204020303" pitchFamily="34" charset="-79"/>
              </a:rPr>
              <a:t>(Bridge Gaps)</a:t>
            </a:r>
          </a:p>
        </p:txBody>
      </p:sp>
      <p:cxnSp>
        <p:nvCxnSpPr>
          <p:cNvPr id="23" name="Straight Connector 22">
            <a:extLst>
              <a:ext uri="{FF2B5EF4-FFF2-40B4-BE49-F238E27FC236}">
                <a16:creationId xmlns:a16="http://schemas.microsoft.com/office/drawing/2014/main" id="{B575D95D-2C10-C347-B2E0-EA3E5DB94ACF}"/>
              </a:ext>
            </a:extLst>
          </p:cNvPr>
          <p:cNvCxnSpPr>
            <a:cxnSpLocks/>
          </p:cNvCxnSpPr>
          <p:nvPr/>
        </p:nvCxnSpPr>
        <p:spPr>
          <a:xfrm>
            <a:off x="3290913" y="1049708"/>
            <a:ext cx="5611762" cy="674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D1F5A4-1732-5F4B-ABC0-46AEB4AA3B63}"/>
              </a:ext>
            </a:extLst>
          </p:cNvPr>
          <p:cNvSpPr txBox="1"/>
          <p:nvPr/>
        </p:nvSpPr>
        <p:spPr>
          <a:xfrm>
            <a:off x="3879422" y="1821468"/>
            <a:ext cx="2110467" cy="1107996"/>
          </a:xfrm>
          <a:prstGeom prst="rect">
            <a:avLst/>
          </a:prstGeom>
          <a:noFill/>
        </p:spPr>
        <p:txBody>
          <a:bodyPr wrap="square" rtlCol="0" anchor="ctr">
            <a:spAutoFit/>
          </a:bodyPr>
          <a:lstStyle/>
          <a:p>
            <a:pPr algn="ctr"/>
            <a:r>
              <a:rPr lang="en-US" sz="6600" b="1">
                <a:solidFill>
                  <a:srgbClr val="626266"/>
                </a:solidFill>
                <a:latin typeface="Poppins"/>
                <a:ea typeface="Roboto" panose="02000000000000000000" pitchFamily="2" charset="0"/>
                <a:cs typeface="Poppins"/>
              </a:rPr>
              <a:t>2</a:t>
            </a:r>
          </a:p>
        </p:txBody>
      </p:sp>
      <p:sp>
        <p:nvSpPr>
          <p:cNvPr id="26" name="TextBox 25">
            <a:extLst>
              <a:ext uri="{FF2B5EF4-FFF2-40B4-BE49-F238E27FC236}">
                <a16:creationId xmlns:a16="http://schemas.microsoft.com/office/drawing/2014/main" id="{7801B401-8778-6C42-BFAA-9A5BB968C613}"/>
              </a:ext>
            </a:extLst>
          </p:cNvPr>
          <p:cNvSpPr txBox="1"/>
          <p:nvPr/>
        </p:nvSpPr>
        <p:spPr>
          <a:xfrm>
            <a:off x="6401570" y="1821468"/>
            <a:ext cx="2027560" cy="1107996"/>
          </a:xfrm>
          <a:prstGeom prst="rect">
            <a:avLst/>
          </a:prstGeom>
          <a:noFill/>
        </p:spPr>
        <p:txBody>
          <a:bodyPr wrap="square" rtlCol="0" anchor="ctr">
            <a:spAutoFit/>
          </a:bodyPr>
          <a:lstStyle/>
          <a:p>
            <a:pPr algn="ctr"/>
            <a:r>
              <a:rPr lang="en-US" sz="6600" b="1">
                <a:solidFill>
                  <a:schemeClr val="accent2"/>
                </a:solidFill>
                <a:latin typeface="Poppins"/>
                <a:ea typeface="Roboto" panose="02000000000000000000" pitchFamily="2" charset="0"/>
                <a:cs typeface="Poppins"/>
              </a:rPr>
              <a:t>3</a:t>
            </a:r>
          </a:p>
        </p:txBody>
      </p:sp>
      <p:sp>
        <p:nvSpPr>
          <p:cNvPr id="27" name="TextBox 26">
            <a:extLst>
              <a:ext uri="{FF2B5EF4-FFF2-40B4-BE49-F238E27FC236}">
                <a16:creationId xmlns:a16="http://schemas.microsoft.com/office/drawing/2014/main" id="{C361C426-108B-EA49-A108-36419EBC130C}"/>
              </a:ext>
            </a:extLst>
          </p:cNvPr>
          <p:cNvSpPr txBox="1"/>
          <p:nvPr/>
        </p:nvSpPr>
        <p:spPr>
          <a:xfrm>
            <a:off x="8820277" y="1821468"/>
            <a:ext cx="2056532" cy="1107996"/>
          </a:xfrm>
          <a:prstGeom prst="rect">
            <a:avLst/>
          </a:prstGeom>
          <a:noFill/>
        </p:spPr>
        <p:txBody>
          <a:bodyPr wrap="square" rtlCol="0" anchor="ctr">
            <a:spAutoFit/>
          </a:bodyPr>
          <a:lstStyle/>
          <a:p>
            <a:pPr algn="ctr"/>
            <a:r>
              <a:rPr lang="en-US" sz="6600" b="1">
                <a:solidFill>
                  <a:srgbClr val="626266"/>
                </a:solidFill>
                <a:latin typeface="Poppins"/>
                <a:ea typeface="Roboto" panose="02000000000000000000" pitchFamily="2" charset="0"/>
                <a:cs typeface="Poppins"/>
              </a:rPr>
              <a:t>4</a:t>
            </a:r>
          </a:p>
        </p:txBody>
      </p:sp>
      <p:sp>
        <p:nvSpPr>
          <p:cNvPr id="28" name="Slide Number Placeholder 3">
            <a:extLst>
              <a:ext uri="{FF2B5EF4-FFF2-40B4-BE49-F238E27FC236}">
                <a16:creationId xmlns:a16="http://schemas.microsoft.com/office/drawing/2014/main" id="{1FE6FB0B-4459-484F-9447-58DB2F03A70A}"/>
              </a:ext>
            </a:extLst>
          </p:cNvPr>
          <p:cNvSpPr txBox="1">
            <a:spLocks/>
          </p:cNvSpPr>
          <p:nvPr/>
        </p:nvSpPr>
        <p:spPr>
          <a:xfrm>
            <a:off x="8966343" y="630666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www.Spring2Innovation.com </a:t>
            </a:r>
            <a:r>
              <a:rPr lang="en-CA" dirty="0">
                <a:solidFill>
                  <a:srgbClr val="FFFFFF"/>
                </a:solidFill>
              </a:rPr>
              <a:t>| </a:t>
            </a:r>
            <a:fld id="{2888691C-312E-4FFF-8F8C-D6BF7DA4F904}" type="slidenum">
              <a:rPr lang="en-CA">
                <a:solidFill>
                  <a:srgbClr val="FFFFFF"/>
                </a:solidFill>
              </a:rPr>
              <a:pPr/>
              <a:t>11</a:t>
            </a:fld>
            <a:endParaRPr lang="en-CA" dirty="0">
              <a:solidFill>
                <a:srgbClr val="FFFFFF"/>
              </a:solidFill>
            </a:endParaRPr>
          </a:p>
        </p:txBody>
      </p:sp>
      <p:sp>
        <p:nvSpPr>
          <p:cNvPr id="3" name="TextBox 2">
            <a:extLst>
              <a:ext uri="{FF2B5EF4-FFF2-40B4-BE49-F238E27FC236}">
                <a16:creationId xmlns:a16="http://schemas.microsoft.com/office/drawing/2014/main" id="{187AF200-1D3A-B0F4-42F6-F04A84C1E4C5}"/>
              </a:ext>
            </a:extLst>
          </p:cNvPr>
          <p:cNvSpPr txBox="1"/>
          <p:nvPr/>
        </p:nvSpPr>
        <p:spPr>
          <a:xfrm>
            <a:off x="4002328" y="1323492"/>
            <a:ext cx="1923925"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CONNECTION</a:t>
            </a:r>
          </a:p>
        </p:txBody>
      </p:sp>
      <p:sp>
        <p:nvSpPr>
          <p:cNvPr id="4" name="TextBox 3">
            <a:extLst>
              <a:ext uri="{FF2B5EF4-FFF2-40B4-BE49-F238E27FC236}">
                <a16:creationId xmlns:a16="http://schemas.microsoft.com/office/drawing/2014/main" id="{0671056B-4D8C-A3C1-E350-A105EBA01777}"/>
              </a:ext>
            </a:extLst>
          </p:cNvPr>
          <p:cNvSpPr txBox="1"/>
          <p:nvPr/>
        </p:nvSpPr>
        <p:spPr>
          <a:xfrm>
            <a:off x="6519903" y="1323492"/>
            <a:ext cx="1686680"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REFRAMING</a:t>
            </a:r>
          </a:p>
        </p:txBody>
      </p:sp>
      <p:sp>
        <p:nvSpPr>
          <p:cNvPr id="5" name="TextBox 4">
            <a:extLst>
              <a:ext uri="{FF2B5EF4-FFF2-40B4-BE49-F238E27FC236}">
                <a16:creationId xmlns:a16="http://schemas.microsoft.com/office/drawing/2014/main" id="{09B4C80C-6301-503F-46C4-CC827732B0D8}"/>
              </a:ext>
            </a:extLst>
          </p:cNvPr>
          <p:cNvSpPr txBox="1"/>
          <p:nvPr/>
        </p:nvSpPr>
        <p:spPr>
          <a:xfrm>
            <a:off x="8550366" y="1323492"/>
            <a:ext cx="2579552"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EXPERIMENTATION</a:t>
            </a:r>
          </a:p>
        </p:txBody>
      </p:sp>
      <p:sp>
        <p:nvSpPr>
          <p:cNvPr id="6" name="TextBox 5">
            <a:extLst>
              <a:ext uri="{FF2B5EF4-FFF2-40B4-BE49-F238E27FC236}">
                <a16:creationId xmlns:a16="http://schemas.microsoft.com/office/drawing/2014/main" id="{3EC1CD9A-CACC-32DB-1E66-A10111850C39}"/>
              </a:ext>
            </a:extLst>
          </p:cNvPr>
          <p:cNvSpPr txBox="1"/>
          <p:nvPr/>
        </p:nvSpPr>
        <p:spPr>
          <a:xfrm>
            <a:off x="6807114" y="4463218"/>
            <a:ext cx="1058303"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DEFINE</a:t>
            </a:r>
          </a:p>
        </p:txBody>
      </p:sp>
      <p:sp>
        <p:nvSpPr>
          <p:cNvPr id="10" name="TextBox 9">
            <a:extLst>
              <a:ext uri="{FF2B5EF4-FFF2-40B4-BE49-F238E27FC236}">
                <a16:creationId xmlns:a16="http://schemas.microsoft.com/office/drawing/2014/main" id="{8063E7A9-AF4B-A49C-1C46-5BB53032FE62}"/>
              </a:ext>
            </a:extLst>
          </p:cNvPr>
          <p:cNvSpPr txBox="1"/>
          <p:nvPr/>
        </p:nvSpPr>
        <p:spPr>
          <a:xfrm>
            <a:off x="4081269" y="4456987"/>
            <a:ext cx="1665841"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DISCOVERY</a:t>
            </a:r>
          </a:p>
        </p:txBody>
      </p:sp>
      <p:sp>
        <p:nvSpPr>
          <p:cNvPr id="11" name="TextBox 10">
            <a:extLst>
              <a:ext uri="{FF2B5EF4-FFF2-40B4-BE49-F238E27FC236}">
                <a16:creationId xmlns:a16="http://schemas.microsoft.com/office/drawing/2014/main" id="{17E55C37-69C5-1802-516C-48B6E7BCA9A4}"/>
              </a:ext>
            </a:extLst>
          </p:cNvPr>
          <p:cNvSpPr txBox="1"/>
          <p:nvPr/>
        </p:nvSpPr>
        <p:spPr>
          <a:xfrm>
            <a:off x="8994671" y="4456987"/>
            <a:ext cx="1636987"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IMPLEMENT</a:t>
            </a:r>
          </a:p>
        </p:txBody>
      </p:sp>
      <p:sp>
        <p:nvSpPr>
          <p:cNvPr id="15" name="Rectangle 14">
            <a:extLst>
              <a:ext uri="{FF2B5EF4-FFF2-40B4-BE49-F238E27FC236}">
                <a16:creationId xmlns:a16="http://schemas.microsoft.com/office/drawing/2014/main" id="{DA9549CB-4DBE-1485-1D11-7276F1B58D9A}"/>
              </a:ext>
            </a:extLst>
          </p:cNvPr>
          <p:cNvSpPr/>
          <p:nvPr/>
        </p:nvSpPr>
        <p:spPr>
          <a:xfrm>
            <a:off x="1481875"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6" name="TextBox 15">
            <a:extLst>
              <a:ext uri="{FF2B5EF4-FFF2-40B4-BE49-F238E27FC236}">
                <a16:creationId xmlns:a16="http://schemas.microsoft.com/office/drawing/2014/main" id="{72BADEC3-C242-2516-5A80-F5B6DAACA921}"/>
              </a:ext>
            </a:extLst>
          </p:cNvPr>
          <p:cNvSpPr txBox="1"/>
          <p:nvPr/>
        </p:nvSpPr>
        <p:spPr>
          <a:xfrm>
            <a:off x="1521155" y="2938180"/>
            <a:ext cx="1970267" cy="1077218"/>
          </a:xfrm>
          <a:prstGeom prst="rect">
            <a:avLst/>
          </a:prstGeom>
          <a:noFill/>
        </p:spPr>
        <p:txBody>
          <a:bodyPr wrap="square" lIns="91440" tIns="45720" rIns="91440" bIns="45720" rtlCol="0" anchor="ctr">
            <a:spAutoFit/>
          </a:bodyPr>
          <a:lstStyle/>
          <a:p>
            <a:pPr algn="ctr"/>
            <a:r>
              <a:rPr lang="en-US" sz="1600" dirty="0">
                <a:solidFill>
                  <a:srgbClr val="626266"/>
                </a:solidFill>
                <a:latin typeface="Roboto"/>
                <a:ea typeface="Roboto"/>
                <a:cs typeface="Futura Medium"/>
              </a:rPr>
              <a:t>Understanding shared goal(s)</a:t>
            </a:r>
          </a:p>
          <a:p>
            <a:pPr algn="ctr"/>
            <a:r>
              <a:rPr lang="en-US" sz="1600" dirty="0">
                <a:solidFill>
                  <a:srgbClr val="626266"/>
                </a:solidFill>
                <a:latin typeface="Roboto"/>
                <a:ea typeface="Roboto"/>
                <a:cs typeface="Futura Medium"/>
              </a:rPr>
              <a:t>Define core success</a:t>
            </a:r>
          </a:p>
        </p:txBody>
      </p:sp>
      <p:sp>
        <p:nvSpPr>
          <p:cNvPr id="17" name="TextBox 16">
            <a:extLst>
              <a:ext uri="{FF2B5EF4-FFF2-40B4-BE49-F238E27FC236}">
                <a16:creationId xmlns:a16="http://schemas.microsoft.com/office/drawing/2014/main" id="{E3906A75-D0C4-33F1-6979-861599500985}"/>
              </a:ext>
            </a:extLst>
          </p:cNvPr>
          <p:cNvSpPr txBox="1"/>
          <p:nvPr/>
        </p:nvSpPr>
        <p:spPr>
          <a:xfrm>
            <a:off x="1448395" y="1821468"/>
            <a:ext cx="2110467" cy="1107996"/>
          </a:xfrm>
          <a:prstGeom prst="rect">
            <a:avLst/>
          </a:prstGeom>
          <a:noFill/>
        </p:spPr>
        <p:txBody>
          <a:bodyPr wrap="square" rtlCol="0" anchor="ctr">
            <a:spAutoFit/>
          </a:bodyPr>
          <a:lstStyle/>
          <a:p>
            <a:pPr algn="ctr"/>
            <a:r>
              <a:rPr lang="en-US" sz="6600" b="1">
                <a:solidFill>
                  <a:srgbClr val="626266"/>
                </a:solidFill>
                <a:latin typeface="Poppins"/>
                <a:ea typeface="Roboto" panose="02000000000000000000" pitchFamily="2" charset="0"/>
                <a:cs typeface="Poppins"/>
              </a:rPr>
              <a:t>1</a:t>
            </a:r>
          </a:p>
        </p:txBody>
      </p:sp>
      <p:sp>
        <p:nvSpPr>
          <p:cNvPr id="18" name="TextBox 17">
            <a:extLst>
              <a:ext uri="{FF2B5EF4-FFF2-40B4-BE49-F238E27FC236}">
                <a16:creationId xmlns:a16="http://schemas.microsoft.com/office/drawing/2014/main" id="{407F3EC7-3450-A2D2-A651-4BF3DC87D3C4}"/>
              </a:ext>
            </a:extLst>
          </p:cNvPr>
          <p:cNvSpPr txBox="1"/>
          <p:nvPr/>
        </p:nvSpPr>
        <p:spPr>
          <a:xfrm>
            <a:off x="1623830" y="1323492"/>
            <a:ext cx="1678665" cy="400110"/>
          </a:xfrm>
          <a:prstGeom prst="rect">
            <a:avLst/>
          </a:prstGeom>
          <a:noFill/>
        </p:spPr>
        <p:txBody>
          <a:bodyPr wrap="none" rtlCol="0">
            <a:spAutoFit/>
          </a:bodyPr>
          <a:lstStyle/>
          <a:p>
            <a:r>
              <a:rPr lang="en-US" sz="2000" b="1">
                <a:solidFill>
                  <a:schemeClr val="bg1"/>
                </a:solidFill>
                <a:latin typeface="Poppins" pitchFamily="2" charset="77"/>
                <a:cs typeface="Poppins" pitchFamily="2" charset="77"/>
              </a:rPr>
              <a:t>ALIGNMENT</a:t>
            </a:r>
          </a:p>
        </p:txBody>
      </p:sp>
      <p:sp>
        <p:nvSpPr>
          <p:cNvPr id="21" name="TextBox 20">
            <a:extLst>
              <a:ext uri="{FF2B5EF4-FFF2-40B4-BE49-F238E27FC236}">
                <a16:creationId xmlns:a16="http://schemas.microsoft.com/office/drawing/2014/main" id="{757248F9-9AC8-F57F-2222-7FBC4BB91558}"/>
              </a:ext>
            </a:extLst>
          </p:cNvPr>
          <p:cNvSpPr txBox="1"/>
          <p:nvPr/>
        </p:nvSpPr>
        <p:spPr>
          <a:xfrm>
            <a:off x="1564147" y="4450505"/>
            <a:ext cx="1978427" cy="400110"/>
          </a:xfrm>
          <a:prstGeom prst="rect">
            <a:avLst/>
          </a:prstGeom>
          <a:noFill/>
        </p:spPr>
        <p:txBody>
          <a:bodyPr wrap="none" lIns="91440" tIns="45720" rIns="91440" bIns="45720" rtlCol="0" anchor="t">
            <a:spAutoFit/>
          </a:bodyPr>
          <a:lstStyle/>
          <a:p>
            <a:r>
              <a:rPr lang="en-US" sz="2000" b="1">
                <a:solidFill>
                  <a:schemeClr val="bg1"/>
                </a:solidFill>
                <a:latin typeface="Poppins"/>
                <a:cs typeface="Poppins"/>
              </a:rPr>
              <a:t>PREPARATION</a:t>
            </a:r>
            <a:endParaRPr lang="en-US" sz="2000" b="1">
              <a:solidFill>
                <a:schemeClr val="bg1"/>
              </a:solidFill>
              <a:latin typeface="Poppins" pitchFamily="2" charset="77"/>
              <a:cs typeface="Poppins" pitchFamily="2" charset="77"/>
            </a:endParaRPr>
          </a:p>
        </p:txBody>
      </p:sp>
      <p:sp>
        <p:nvSpPr>
          <p:cNvPr id="12" name="Rectangle 11">
            <a:extLst>
              <a:ext uri="{FF2B5EF4-FFF2-40B4-BE49-F238E27FC236}">
                <a16:creationId xmlns:a16="http://schemas.microsoft.com/office/drawing/2014/main" id="{E2EEE629-8B43-357C-B449-F4981228738D}"/>
              </a:ext>
            </a:extLst>
          </p:cNvPr>
          <p:cNvSpPr/>
          <p:nvPr/>
        </p:nvSpPr>
        <p:spPr>
          <a:xfrm>
            <a:off x="1495144" y="4929364"/>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1300" dirty="0">
                <a:solidFill>
                  <a:schemeClr val="tx1"/>
                </a:solidFill>
                <a:latin typeface="Roboto"/>
                <a:ea typeface="Roboto"/>
                <a:cs typeface="Roboto"/>
              </a:rPr>
              <a:t>Collaborative, Open, Clear and Authentic Mindsets </a:t>
            </a:r>
            <a:endParaRPr lang="en-US" sz="1300">
              <a:solidFill>
                <a:schemeClr val="tx1"/>
              </a:solidFill>
              <a:latin typeface="Roboto"/>
              <a:ea typeface="Roboto"/>
              <a:cs typeface="Roboto"/>
            </a:endParaRPr>
          </a:p>
        </p:txBody>
      </p:sp>
      <p:sp>
        <p:nvSpPr>
          <p:cNvPr id="19" name="Rectangle 18">
            <a:extLst>
              <a:ext uri="{FF2B5EF4-FFF2-40B4-BE49-F238E27FC236}">
                <a16:creationId xmlns:a16="http://schemas.microsoft.com/office/drawing/2014/main" id="{197BAEF5-8051-E6D5-717F-89676A00DD9D}"/>
              </a:ext>
            </a:extLst>
          </p:cNvPr>
          <p:cNvSpPr/>
          <p:nvPr/>
        </p:nvSpPr>
        <p:spPr>
          <a:xfrm>
            <a:off x="3929596" y="4929363"/>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1300" dirty="0">
                <a:solidFill>
                  <a:schemeClr val="tx1"/>
                </a:solidFill>
                <a:latin typeface="Roboto"/>
                <a:ea typeface="Roboto"/>
                <a:cs typeface="Roboto"/>
              </a:rPr>
              <a:t>Customer-centric, Open, and Collaborative Mindsets </a:t>
            </a:r>
            <a:endParaRPr lang="en-US" sz="1300">
              <a:solidFill>
                <a:schemeClr val="tx1"/>
              </a:solidFill>
              <a:latin typeface="Roboto"/>
              <a:ea typeface="Roboto"/>
              <a:cs typeface="Roboto"/>
            </a:endParaRPr>
          </a:p>
        </p:txBody>
      </p:sp>
      <p:sp>
        <p:nvSpPr>
          <p:cNvPr id="24" name="Rectangle 23">
            <a:extLst>
              <a:ext uri="{FF2B5EF4-FFF2-40B4-BE49-F238E27FC236}">
                <a16:creationId xmlns:a16="http://schemas.microsoft.com/office/drawing/2014/main" id="{3C031AC9-4DC6-8C7D-6A9F-D3959C3E7353}"/>
              </a:ext>
            </a:extLst>
          </p:cNvPr>
          <p:cNvSpPr/>
          <p:nvPr/>
        </p:nvSpPr>
        <p:spPr>
          <a:xfrm>
            <a:off x="6363731" y="4929362"/>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1300" dirty="0">
                <a:solidFill>
                  <a:schemeClr val="tx1"/>
                </a:solidFill>
                <a:latin typeface="Roboto"/>
                <a:ea typeface="Roboto"/>
                <a:cs typeface="Roboto"/>
              </a:rPr>
              <a:t>Open, Aspirational and Adaptable Mindset</a:t>
            </a:r>
            <a:endParaRPr lang="en-US"/>
          </a:p>
        </p:txBody>
      </p:sp>
      <p:sp>
        <p:nvSpPr>
          <p:cNvPr id="29" name="Rectangle 28">
            <a:extLst>
              <a:ext uri="{FF2B5EF4-FFF2-40B4-BE49-F238E27FC236}">
                <a16:creationId xmlns:a16="http://schemas.microsoft.com/office/drawing/2014/main" id="{7F7B586B-0C84-8409-CBD6-60529F61C264}"/>
              </a:ext>
            </a:extLst>
          </p:cNvPr>
          <p:cNvSpPr/>
          <p:nvPr/>
        </p:nvSpPr>
        <p:spPr>
          <a:xfrm>
            <a:off x="8797549" y="4929361"/>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1300" dirty="0">
                <a:solidFill>
                  <a:schemeClr val="tx1"/>
                </a:solidFill>
                <a:latin typeface="Roboto"/>
                <a:ea typeface="Roboto"/>
                <a:cs typeface="Roboto"/>
              </a:rPr>
              <a:t>Growth, Adaptable and Systems Mindset</a:t>
            </a:r>
            <a:endParaRPr lang="en-US"/>
          </a:p>
        </p:txBody>
      </p:sp>
    </p:spTree>
    <p:extLst>
      <p:ext uri="{BB962C8B-B14F-4D97-AF65-F5344CB8AC3E}">
        <p14:creationId xmlns:p14="http://schemas.microsoft.com/office/powerpoint/2010/main" val="281081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9AF8-5556-FCBE-A472-338FF30ABEDC}"/>
              </a:ext>
            </a:extLst>
          </p:cNvPr>
          <p:cNvSpPr>
            <a:spLocks noGrp="1"/>
          </p:cNvSpPr>
          <p:nvPr>
            <p:ph type="title"/>
          </p:nvPr>
        </p:nvSpPr>
        <p:spPr/>
        <p:txBody>
          <a:bodyPr/>
          <a:lstStyle/>
          <a:p>
            <a:r>
              <a:rPr lang="en-US" dirty="0"/>
              <a:t>Spring2 Journey</a:t>
            </a:r>
          </a:p>
        </p:txBody>
      </p:sp>
      <p:sp>
        <p:nvSpPr>
          <p:cNvPr id="4" name="Right Arrow 3">
            <a:extLst>
              <a:ext uri="{FF2B5EF4-FFF2-40B4-BE49-F238E27FC236}">
                <a16:creationId xmlns:a16="http://schemas.microsoft.com/office/drawing/2014/main" id="{AF50CAF2-63DB-DA9B-4329-B4C05E20200E}"/>
              </a:ext>
            </a:extLst>
          </p:cNvPr>
          <p:cNvSpPr/>
          <p:nvPr/>
        </p:nvSpPr>
        <p:spPr>
          <a:xfrm>
            <a:off x="567559" y="3563007"/>
            <a:ext cx="11025351" cy="5371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C26974-FC1D-5631-D913-55E140AE7AFE}"/>
              </a:ext>
            </a:extLst>
          </p:cNvPr>
          <p:cNvSpPr txBox="1"/>
          <p:nvPr/>
        </p:nvSpPr>
        <p:spPr>
          <a:xfrm>
            <a:off x="567559" y="4300216"/>
            <a:ext cx="750526" cy="461665"/>
          </a:xfrm>
          <a:prstGeom prst="rect">
            <a:avLst/>
          </a:prstGeom>
          <a:noFill/>
        </p:spPr>
        <p:txBody>
          <a:bodyPr wrap="none" rtlCol="0">
            <a:spAutoFit/>
          </a:bodyPr>
          <a:lstStyle/>
          <a:p>
            <a:r>
              <a:rPr lang="en-US" sz="2400" dirty="0">
                <a:latin typeface="Poppins" pitchFamily="2" charset="77"/>
                <a:cs typeface="Poppins" pitchFamily="2" charset="77"/>
              </a:rPr>
              <a:t>2011</a:t>
            </a:r>
          </a:p>
        </p:txBody>
      </p:sp>
      <p:sp>
        <p:nvSpPr>
          <p:cNvPr id="6" name="TextBox 5">
            <a:extLst>
              <a:ext uri="{FF2B5EF4-FFF2-40B4-BE49-F238E27FC236}">
                <a16:creationId xmlns:a16="http://schemas.microsoft.com/office/drawing/2014/main" id="{0DB6356C-B388-0156-9D3C-38BB90EC6B81}"/>
              </a:ext>
            </a:extLst>
          </p:cNvPr>
          <p:cNvSpPr txBox="1"/>
          <p:nvPr/>
        </p:nvSpPr>
        <p:spPr>
          <a:xfrm>
            <a:off x="10667657" y="4355282"/>
            <a:ext cx="925253" cy="461665"/>
          </a:xfrm>
          <a:prstGeom prst="rect">
            <a:avLst/>
          </a:prstGeom>
          <a:noFill/>
        </p:spPr>
        <p:txBody>
          <a:bodyPr wrap="none" rtlCol="0">
            <a:spAutoFit/>
          </a:bodyPr>
          <a:lstStyle/>
          <a:p>
            <a:r>
              <a:rPr lang="en-US" sz="2400" dirty="0">
                <a:latin typeface="Poppins" pitchFamily="2" charset="77"/>
                <a:cs typeface="Poppins" pitchFamily="2" charset="77"/>
              </a:rPr>
              <a:t>2024</a:t>
            </a:r>
          </a:p>
        </p:txBody>
      </p:sp>
    </p:spTree>
    <p:extLst>
      <p:ext uri="{BB962C8B-B14F-4D97-AF65-F5344CB8AC3E}">
        <p14:creationId xmlns:p14="http://schemas.microsoft.com/office/powerpoint/2010/main" val="1554920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BDDBF5-D999-6DD8-5991-5CC10BAA3E6D}"/>
              </a:ext>
            </a:extLst>
          </p:cNvPr>
          <p:cNvSpPr>
            <a:spLocks noGrp="1"/>
          </p:cNvSpPr>
          <p:nvPr>
            <p:ph type="body" sz="quarter" idx="14"/>
          </p:nvPr>
        </p:nvSpPr>
        <p:spPr>
          <a:xfrm>
            <a:off x="4428115" y="1993166"/>
            <a:ext cx="7443587" cy="4361139"/>
          </a:xfrm>
        </p:spPr>
        <p:txBody>
          <a:bodyPr>
            <a:normAutofit lnSpcReduction="10000"/>
          </a:bodyPr>
          <a:lstStyle/>
          <a:p>
            <a:pPr>
              <a:lnSpc>
                <a:spcPct val="140000"/>
              </a:lnSpc>
              <a:spcAft>
                <a:spcPts val="500"/>
              </a:spcAft>
            </a:pPr>
            <a:r>
              <a:rPr lang="en-CA" dirty="0">
                <a:latin typeface="Roboto" panose="02000000000000000000" pitchFamily="2" charset="0"/>
              </a:rPr>
              <a:t>C</a:t>
            </a:r>
            <a:r>
              <a:rPr lang="en-CA" dirty="0">
                <a:effectLst/>
                <a:latin typeface="Roboto" panose="02000000000000000000" pitchFamily="2" charset="0"/>
              </a:rPr>
              <a:t>oncept developed by psychologist </a:t>
            </a:r>
            <a:r>
              <a:rPr lang="en-CA" b="1" dirty="0">
                <a:effectLst/>
                <a:latin typeface="Roboto" panose="02000000000000000000" pitchFamily="2" charset="0"/>
              </a:rPr>
              <a:t>Carol Dweck</a:t>
            </a:r>
          </a:p>
          <a:p>
            <a:pPr marR="28575">
              <a:lnSpc>
                <a:spcPct val="140000"/>
              </a:lnSpc>
              <a:spcBef>
                <a:spcPts val="500"/>
              </a:spcBef>
              <a:spcAft>
                <a:spcPts val="500"/>
              </a:spcAft>
            </a:pPr>
            <a:r>
              <a:rPr lang="en-CA" dirty="0">
                <a:latin typeface="Roboto" panose="02000000000000000000" pitchFamily="2" charset="0"/>
              </a:rPr>
              <a:t>I</a:t>
            </a:r>
            <a:r>
              <a:rPr lang="en-CA" dirty="0">
                <a:effectLst/>
                <a:latin typeface="Roboto" panose="02000000000000000000" pitchFamily="2" charset="0"/>
              </a:rPr>
              <a:t>ndividuals can grow </a:t>
            </a:r>
            <a:r>
              <a:rPr lang="en-CA" b="1" dirty="0">
                <a:effectLst/>
                <a:latin typeface="Roboto" panose="02000000000000000000" pitchFamily="2" charset="0"/>
              </a:rPr>
              <a:t>abilities &amp; intelligence through effort, learning &amp; persistence </a:t>
            </a:r>
          </a:p>
          <a:p>
            <a:pPr marR="28575" lvl="1">
              <a:lnSpc>
                <a:spcPct val="140000"/>
              </a:lnSpc>
              <a:spcAft>
                <a:spcPts val="500"/>
              </a:spcAft>
            </a:pPr>
            <a:r>
              <a:rPr lang="en-CA" b="1" dirty="0">
                <a:effectLst/>
                <a:latin typeface="Roboto" panose="02000000000000000000" pitchFamily="2" charset="0"/>
              </a:rPr>
              <a:t> </a:t>
            </a:r>
            <a:r>
              <a:rPr lang="en-CA" dirty="0">
                <a:effectLst/>
                <a:latin typeface="Roboto" panose="02000000000000000000" pitchFamily="2" charset="0"/>
              </a:rPr>
              <a:t>fixed mindset individuals believe their abilities are static and unchangeable</a:t>
            </a:r>
          </a:p>
          <a:p>
            <a:pPr marR="38100">
              <a:lnSpc>
                <a:spcPct val="140000"/>
              </a:lnSpc>
              <a:spcBef>
                <a:spcPts val="500"/>
              </a:spcBef>
              <a:spcAft>
                <a:spcPts val="500"/>
              </a:spcAft>
            </a:pPr>
            <a:r>
              <a:rPr lang="en-CA" b="1" dirty="0">
                <a:latin typeface="Roboto" panose="02000000000000000000" pitchFamily="2" charset="0"/>
              </a:rPr>
              <a:t>E</a:t>
            </a:r>
            <a:r>
              <a:rPr lang="en-CA" b="1" dirty="0">
                <a:effectLst/>
                <a:latin typeface="Roboto" panose="02000000000000000000" pitchFamily="2" charset="0"/>
              </a:rPr>
              <a:t>mbraces challenges as opportunities </a:t>
            </a:r>
            <a:r>
              <a:rPr lang="en-CA" dirty="0">
                <a:effectLst/>
                <a:latin typeface="Roboto" panose="02000000000000000000" pitchFamily="2" charset="0"/>
              </a:rPr>
              <a:t>to expand abilities</a:t>
            </a:r>
          </a:p>
          <a:p>
            <a:pPr marR="38100">
              <a:lnSpc>
                <a:spcPct val="140000"/>
              </a:lnSpc>
              <a:spcBef>
                <a:spcPts val="500"/>
              </a:spcBef>
              <a:spcAft>
                <a:spcPts val="500"/>
              </a:spcAft>
            </a:pPr>
            <a:r>
              <a:rPr lang="en-CA" b="1" dirty="0">
                <a:latin typeface="Roboto" panose="02000000000000000000" pitchFamily="2" charset="0"/>
              </a:rPr>
              <a:t>L</a:t>
            </a:r>
            <a:r>
              <a:rPr lang="en-CA" b="1" dirty="0">
                <a:effectLst/>
                <a:latin typeface="Roboto" panose="02000000000000000000" pitchFamily="2" charset="0"/>
              </a:rPr>
              <a:t>earn from failure </a:t>
            </a:r>
            <a:r>
              <a:rPr lang="en-CA" dirty="0">
                <a:effectLst/>
                <a:latin typeface="Roboto" panose="02000000000000000000" pitchFamily="2" charset="0"/>
              </a:rPr>
              <a:t>(see if as an opportunity to learn and improve)</a:t>
            </a:r>
          </a:p>
          <a:p>
            <a:pPr marR="38100" lvl="1">
              <a:lnSpc>
                <a:spcPct val="140000"/>
              </a:lnSpc>
              <a:spcAft>
                <a:spcPts val="500"/>
              </a:spcAft>
            </a:pPr>
            <a:r>
              <a:rPr lang="en-CA" dirty="0" err="1">
                <a:effectLst/>
                <a:latin typeface="Roboto" panose="02000000000000000000" pitchFamily="2" charset="0"/>
              </a:rPr>
              <a:t>Ie</a:t>
            </a:r>
            <a:r>
              <a:rPr lang="en-CA" dirty="0">
                <a:effectLst/>
                <a:latin typeface="Roboto" panose="02000000000000000000" pitchFamily="2" charset="0"/>
              </a:rPr>
              <a:t>. after a student fails a math test, they decide to study harder, seek help, and understand their mistakes, rather than concluding they're just not good at math.</a:t>
            </a:r>
          </a:p>
          <a:p>
            <a:pPr marL="9525" marR="47625">
              <a:lnSpc>
                <a:spcPct val="140000"/>
              </a:lnSpc>
              <a:spcBef>
                <a:spcPts val="500"/>
              </a:spcBef>
              <a:spcAft>
                <a:spcPts val="500"/>
              </a:spcAft>
            </a:pPr>
            <a:endParaRPr lang="en-CA" dirty="0">
              <a:effectLst/>
              <a:latin typeface="Roboto" panose="02000000000000000000" pitchFamily="2" charset="0"/>
            </a:endParaRPr>
          </a:p>
          <a:p>
            <a:pPr>
              <a:lnSpc>
                <a:spcPct val="140000"/>
              </a:lnSpc>
              <a:spcAft>
                <a:spcPts val="500"/>
              </a:spcAft>
            </a:pPr>
            <a:endParaRPr lang="en-US" dirty="0">
              <a:latin typeface="Roboto" panose="02000000000000000000" pitchFamily="2" charset="0"/>
            </a:endParaRPr>
          </a:p>
        </p:txBody>
      </p:sp>
      <p:sp>
        <p:nvSpPr>
          <p:cNvPr id="2" name="Title 1">
            <a:extLst>
              <a:ext uri="{FF2B5EF4-FFF2-40B4-BE49-F238E27FC236}">
                <a16:creationId xmlns:a16="http://schemas.microsoft.com/office/drawing/2014/main" id="{A99E136D-7121-D2EA-9FFF-4D84ECAD4570}"/>
              </a:ext>
            </a:extLst>
          </p:cNvPr>
          <p:cNvSpPr>
            <a:spLocks noGrp="1"/>
          </p:cNvSpPr>
          <p:nvPr>
            <p:ph type="title"/>
          </p:nvPr>
        </p:nvSpPr>
        <p:spPr>
          <a:xfrm>
            <a:off x="4319627" y="776403"/>
            <a:ext cx="6739815" cy="830975"/>
          </a:xfrm>
        </p:spPr>
        <p:txBody>
          <a:bodyPr anchor="ctr">
            <a:normAutofit/>
          </a:bodyPr>
          <a:lstStyle/>
          <a:p>
            <a:r>
              <a:rPr lang="en-CA" sz="3600" dirty="0"/>
              <a:t>GROWTH MINDSET</a:t>
            </a:r>
            <a:endParaRPr lang="en-US" sz="3600" dirty="0"/>
          </a:p>
        </p:txBody>
      </p:sp>
      <p:pic>
        <p:nvPicPr>
          <p:cNvPr id="5" name="Picture 4" descr="A group of multi coloured wooden stick figures">
            <a:extLst>
              <a:ext uri="{FF2B5EF4-FFF2-40B4-BE49-F238E27FC236}">
                <a16:creationId xmlns:a16="http://schemas.microsoft.com/office/drawing/2014/main" id="{3F48CB38-377A-8A1D-CB4A-E83A529F96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3575496" cy="6858000"/>
          </a:xfrm>
          <a:prstGeom prst="rect">
            <a:avLst/>
          </a:prstGeom>
          <a:noFill/>
        </p:spPr>
      </p:pic>
    </p:spTree>
    <p:extLst>
      <p:ext uri="{BB962C8B-B14F-4D97-AF65-F5344CB8AC3E}">
        <p14:creationId xmlns:p14="http://schemas.microsoft.com/office/powerpoint/2010/main" val="361594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8AD176-F649-5FEA-AD7B-2174E22A9C0A}"/>
              </a:ext>
            </a:extLst>
          </p:cNvPr>
          <p:cNvSpPr>
            <a:spLocks noGrp="1"/>
          </p:cNvSpPr>
          <p:nvPr>
            <p:ph type="body" sz="quarter" idx="14"/>
          </p:nvPr>
        </p:nvSpPr>
        <p:spPr>
          <a:xfrm>
            <a:off x="4428115" y="1993166"/>
            <a:ext cx="7397092" cy="3688441"/>
          </a:xfrm>
        </p:spPr>
        <p:txBody>
          <a:bodyPr>
            <a:normAutofit/>
          </a:bodyPr>
          <a:lstStyle/>
          <a:p>
            <a:pPr>
              <a:lnSpc>
                <a:spcPct val="140000"/>
              </a:lnSpc>
              <a:spcBef>
                <a:spcPts val="0"/>
              </a:spcBef>
              <a:spcAft>
                <a:spcPts val="500"/>
              </a:spcAft>
            </a:pPr>
            <a:r>
              <a:rPr lang="en-CA" sz="2000" b="1" dirty="0">
                <a:latin typeface="Roboto" panose="02000000000000000000" pitchFamily="2" charset="0"/>
              </a:rPr>
              <a:t>D</a:t>
            </a:r>
            <a:r>
              <a:rPr lang="en-CA" sz="2000" b="1" dirty="0">
                <a:effectLst/>
                <a:latin typeface="Roboto" panose="02000000000000000000" pitchFamily="2" charset="0"/>
              </a:rPr>
              <a:t>esire for significant achievement or improvement</a:t>
            </a:r>
            <a:r>
              <a:rPr lang="en-CA" sz="2000" dirty="0">
                <a:effectLst/>
                <a:latin typeface="Roboto" panose="02000000000000000000" pitchFamily="2" charset="0"/>
              </a:rPr>
              <a:t>, setting ambitious goals, and maintaining a positive outlook and persistent effort toward those goals. </a:t>
            </a:r>
          </a:p>
          <a:p>
            <a:pPr>
              <a:lnSpc>
                <a:spcPct val="140000"/>
              </a:lnSpc>
              <a:spcBef>
                <a:spcPts val="0"/>
              </a:spcBef>
              <a:spcAft>
                <a:spcPts val="500"/>
              </a:spcAft>
            </a:pPr>
            <a:r>
              <a:rPr lang="en-CA" sz="2000" dirty="0">
                <a:latin typeface="Roboto" panose="02000000000000000000" pitchFamily="2" charset="0"/>
              </a:rPr>
              <a:t>O</a:t>
            </a:r>
            <a:r>
              <a:rPr lang="en-CA" sz="2000" dirty="0">
                <a:effectLst/>
                <a:latin typeface="Roboto" panose="02000000000000000000" pitchFamily="2" charset="0"/>
              </a:rPr>
              <a:t>ften </a:t>
            </a:r>
            <a:r>
              <a:rPr lang="en-CA" sz="2000" b="1" dirty="0">
                <a:effectLst/>
                <a:latin typeface="Roboto" panose="02000000000000000000" pitchFamily="2" charset="0"/>
              </a:rPr>
              <a:t>driven by a clear vision </a:t>
            </a:r>
            <a:r>
              <a:rPr lang="en-CA" sz="2000" dirty="0">
                <a:effectLst/>
                <a:latin typeface="Roboto" panose="02000000000000000000" pitchFamily="2" charset="0"/>
              </a:rPr>
              <a:t>of what one wants to achieve (and that they are achievable). </a:t>
            </a:r>
          </a:p>
          <a:p>
            <a:pPr>
              <a:lnSpc>
                <a:spcPct val="140000"/>
              </a:lnSpc>
              <a:spcBef>
                <a:spcPts val="0"/>
              </a:spcBef>
              <a:spcAft>
                <a:spcPts val="500"/>
              </a:spcAft>
            </a:pPr>
            <a:r>
              <a:rPr lang="en-CA" sz="2000" dirty="0">
                <a:latin typeface="Roboto" panose="02000000000000000000" pitchFamily="2" charset="0"/>
              </a:rPr>
              <a:t>L</a:t>
            </a:r>
            <a:r>
              <a:rPr lang="en-CA" sz="2000" dirty="0">
                <a:effectLst/>
                <a:latin typeface="Roboto" panose="02000000000000000000" pitchFamily="2" charset="0"/>
              </a:rPr>
              <a:t>eads to </a:t>
            </a:r>
            <a:r>
              <a:rPr lang="en-CA" sz="2000" b="1" dirty="0">
                <a:effectLst/>
                <a:latin typeface="Roboto" panose="02000000000000000000" pitchFamily="2" charset="0"/>
              </a:rPr>
              <a:t>continuous learning, resilience</a:t>
            </a:r>
            <a:r>
              <a:rPr lang="en-CA" sz="2000" dirty="0">
                <a:effectLst/>
                <a:latin typeface="Roboto" panose="02000000000000000000" pitchFamily="2" charset="0"/>
              </a:rPr>
              <a:t>, and eventually, achieving one's desired outcomes.</a:t>
            </a:r>
          </a:p>
        </p:txBody>
      </p:sp>
      <p:sp>
        <p:nvSpPr>
          <p:cNvPr id="2" name="Title 1">
            <a:extLst>
              <a:ext uri="{FF2B5EF4-FFF2-40B4-BE49-F238E27FC236}">
                <a16:creationId xmlns:a16="http://schemas.microsoft.com/office/drawing/2014/main" id="{ECD248CE-6751-5954-61A7-2EC753EC4A88}"/>
              </a:ext>
            </a:extLst>
          </p:cNvPr>
          <p:cNvSpPr>
            <a:spLocks noGrp="1"/>
          </p:cNvSpPr>
          <p:nvPr>
            <p:ph type="title"/>
          </p:nvPr>
        </p:nvSpPr>
        <p:spPr>
          <a:xfrm>
            <a:off x="4288631" y="760905"/>
            <a:ext cx="6739815" cy="830975"/>
          </a:xfrm>
        </p:spPr>
        <p:txBody>
          <a:bodyPr>
            <a:normAutofit/>
          </a:bodyPr>
          <a:lstStyle/>
          <a:p>
            <a:r>
              <a:rPr lang="en-CA" sz="3600">
                <a:ea typeface="Calibri" panose="020F0502020204030204" pitchFamily="34" charset="0"/>
              </a:rPr>
              <a:t>ASPIRATIONAL MINDSET</a:t>
            </a:r>
            <a:endParaRPr lang="en-US" sz="3600" dirty="0"/>
          </a:p>
        </p:txBody>
      </p:sp>
      <p:sp>
        <p:nvSpPr>
          <p:cNvPr id="4" name="TextBox 3">
            <a:extLst>
              <a:ext uri="{FF2B5EF4-FFF2-40B4-BE49-F238E27FC236}">
                <a16:creationId xmlns:a16="http://schemas.microsoft.com/office/drawing/2014/main" id="{6EA867F1-9658-46BD-2C6E-326E150EB80F}"/>
              </a:ext>
            </a:extLst>
          </p:cNvPr>
          <p:cNvSpPr txBox="1"/>
          <p:nvPr/>
        </p:nvSpPr>
        <p:spPr>
          <a:xfrm>
            <a:off x="4786717" y="5402308"/>
            <a:ext cx="1308371" cy="276999"/>
          </a:xfrm>
          <a:prstGeom prst="rect">
            <a:avLst/>
          </a:prstGeom>
          <a:solidFill>
            <a:schemeClr val="tx1">
              <a:lumMod val="50000"/>
              <a:lumOff val="50000"/>
            </a:schemeClr>
          </a:solidFill>
        </p:spPr>
        <p:txBody>
          <a:bodyPr wrap="none" rtlCol="0">
            <a:spAutoFit/>
          </a:bodyPr>
          <a:lstStyle/>
          <a:p>
            <a:r>
              <a:rPr lang="en-US" sz="1200">
                <a:solidFill>
                  <a:srgbClr val="FFFFFF"/>
                </a:solidFill>
                <a:latin typeface="Roboto"/>
                <a:ea typeface="Roboto"/>
                <a:cs typeface="Roboto"/>
              </a:rPr>
              <a:t>Global Company</a:t>
            </a:r>
            <a:endParaRPr lang="en-US" sz="1200" dirty="0">
              <a:solidFill>
                <a:srgbClr val="FFFFFF"/>
              </a:solidFill>
              <a:latin typeface="Roboto"/>
              <a:ea typeface="Roboto"/>
              <a:cs typeface="Roboto"/>
            </a:endParaRPr>
          </a:p>
        </p:txBody>
      </p:sp>
      <p:pic>
        <p:nvPicPr>
          <p:cNvPr id="18" name="Picture Placeholder 17" descr="Arrows pointing up">
            <a:extLst>
              <a:ext uri="{FF2B5EF4-FFF2-40B4-BE49-F238E27FC236}">
                <a16:creationId xmlns:a16="http://schemas.microsoft.com/office/drawing/2014/main" id="{ED06ED8E-BD65-078B-0AF5-CC6DB929FFFD}"/>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1"/>
            <a:ext cx="3575516" cy="6858000"/>
          </a:xfrm>
        </p:spPr>
      </p:pic>
    </p:spTree>
    <p:extLst>
      <p:ext uri="{BB962C8B-B14F-4D97-AF65-F5344CB8AC3E}">
        <p14:creationId xmlns:p14="http://schemas.microsoft.com/office/powerpoint/2010/main" val="24945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00A9B-CCCF-3A29-4BBD-9C23D27B46E3}"/>
              </a:ext>
            </a:extLst>
          </p:cNvPr>
          <p:cNvSpPr>
            <a:spLocks noGrp="1"/>
          </p:cNvSpPr>
          <p:nvPr>
            <p:ph type="body" sz="quarter" idx="14"/>
          </p:nvPr>
        </p:nvSpPr>
        <p:spPr>
          <a:xfrm>
            <a:off x="4428115" y="1993166"/>
            <a:ext cx="7118122" cy="3834197"/>
          </a:xfrm>
        </p:spPr>
        <p:txBody>
          <a:bodyPr>
            <a:normAutofit/>
          </a:bodyPr>
          <a:lstStyle/>
          <a:p>
            <a:pPr>
              <a:lnSpc>
                <a:spcPct val="140000"/>
              </a:lnSpc>
              <a:spcBef>
                <a:spcPts val="500"/>
              </a:spcBef>
              <a:spcAft>
                <a:spcPts val="500"/>
              </a:spcAft>
            </a:pPr>
            <a:r>
              <a:rPr lang="en-CA" sz="2000" b="1" dirty="0">
                <a:latin typeface="Roboto" panose="02000000000000000000" pitchFamily="2" charset="0"/>
              </a:rPr>
              <a:t>W</a:t>
            </a:r>
            <a:r>
              <a:rPr lang="en-CA" sz="2000" b="1" dirty="0">
                <a:effectLst/>
                <a:latin typeface="Roboto" panose="02000000000000000000" pitchFamily="2" charset="0"/>
              </a:rPr>
              <a:t>illingness to consider new ideas, perspectives, </a:t>
            </a:r>
            <a:r>
              <a:rPr lang="en-CA" sz="2000" b="1" dirty="0">
                <a:latin typeface="Roboto" panose="02000000000000000000" pitchFamily="2" charset="0"/>
              </a:rPr>
              <a:t>&amp;</a:t>
            </a:r>
            <a:r>
              <a:rPr lang="en-CA" sz="2000" b="1" dirty="0">
                <a:effectLst/>
                <a:latin typeface="Roboto" panose="02000000000000000000" pitchFamily="2" charset="0"/>
              </a:rPr>
              <a:t>experiences without prejudging </a:t>
            </a:r>
            <a:r>
              <a:rPr lang="en-CA" sz="2000" dirty="0">
                <a:effectLst/>
                <a:latin typeface="Roboto" panose="02000000000000000000" pitchFamily="2" charset="0"/>
              </a:rPr>
              <a:t>them based on one's own pre-existing beliefs or biases.</a:t>
            </a:r>
          </a:p>
          <a:p>
            <a:pPr marR="19050">
              <a:lnSpc>
                <a:spcPct val="140000"/>
              </a:lnSpc>
              <a:spcBef>
                <a:spcPts val="500"/>
              </a:spcBef>
              <a:spcAft>
                <a:spcPts val="500"/>
              </a:spcAft>
            </a:pPr>
            <a:r>
              <a:rPr lang="en-CA" sz="2000" dirty="0">
                <a:latin typeface="Roboto" panose="02000000000000000000" pitchFamily="2" charset="0"/>
              </a:rPr>
              <a:t>R</a:t>
            </a:r>
            <a:r>
              <a:rPr lang="en-CA" sz="2000" dirty="0">
                <a:effectLst/>
                <a:latin typeface="Roboto" panose="02000000000000000000" pitchFamily="2" charset="0"/>
              </a:rPr>
              <a:t>eceptive to differing viewpoints and willing to revise one's understanding based on new information or understanding. </a:t>
            </a:r>
          </a:p>
          <a:p>
            <a:pPr marR="19050">
              <a:lnSpc>
                <a:spcPct val="140000"/>
              </a:lnSpc>
              <a:spcBef>
                <a:spcPts val="500"/>
              </a:spcBef>
              <a:spcAft>
                <a:spcPts val="500"/>
              </a:spcAft>
            </a:pPr>
            <a:r>
              <a:rPr lang="en-CA" sz="2000" dirty="0">
                <a:latin typeface="Roboto" panose="02000000000000000000" pitchFamily="2" charset="0"/>
              </a:rPr>
              <a:t>C</a:t>
            </a:r>
            <a:r>
              <a:rPr lang="en-CA" sz="2000" dirty="0">
                <a:effectLst/>
                <a:latin typeface="Roboto" panose="02000000000000000000" pitchFamily="2" charset="0"/>
              </a:rPr>
              <a:t>haracteristics include </a:t>
            </a:r>
            <a:r>
              <a:rPr lang="en-CA" sz="2000" b="1" dirty="0">
                <a:effectLst/>
                <a:latin typeface="Roboto" panose="02000000000000000000" pitchFamily="2" charset="0"/>
              </a:rPr>
              <a:t>curiosity, flexibility</a:t>
            </a:r>
            <a:r>
              <a:rPr lang="en-CA" sz="2000" dirty="0">
                <a:effectLst/>
                <a:latin typeface="Roboto" panose="02000000000000000000" pitchFamily="2" charset="0"/>
              </a:rPr>
              <a:t>, and a readiness to entertain the possibility that one might be wrong or that there might be more than one right answer.</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83175216-25BB-9910-79AA-C888E92A679A}"/>
              </a:ext>
            </a:extLst>
          </p:cNvPr>
          <p:cNvSpPr>
            <a:spLocks noGrp="1"/>
          </p:cNvSpPr>
          <p:nvPr>
            <p:ph type="title"/>
          </p:nvPr>
        </p:nvSpPr>
        <p:spPr>
          <a:xfrm>
            <a:off x="4428115" y="224726"/>
            <a:ext cx="6739815" cy="830975"/>
          </a:xfrm>
        </p:spPr>
        <p:txBody>
          <a:bodyPr>
            <a:normAutofit/>
          </a:bodyPr>
          <a:lstStyle/>
          <a:p>
            <a:r>
              <a:rPr lang="en-US" sz="3600" dirty="0"/>
              <a:t>OPEN MINDSET</a:t>
            </a:r>
          </a:p>
        </p:txBody>
      </p:sp>
      <p:pic>
        <p:nvPicPr>
          <p:cNvPr id="6" name="Picture Placeholder 5" descr="Paper head with flowers">
            <a:extLst>
              <a:ext uri="{FF2B5EF4-FFF2-40B4-BE49-F238E27FC236}">
                <a16:creationId xmlns:a16="http://schemas.microsoft.com/office/drawing/2014/main" id="{0D594D6F-304A-0FED-FA91-9F91E750D4E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246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62904E-2F45-8AF3-5DE3-DF2D9C0F72B3}"/>
              </a:ext>
            </a:extLst>
          </p:cNvPr>
          <p:cNvSpPr>
            <a:spLocks noGrp="1"/>
          </p:cNvSpPr>
          <p:nvPr>
            <p:ph type="body" sz="quarter" idx="14"/>
          </p:nvPr>
        </p:nvSpPr>
        <p:spPr>
          <a:xfrm>
            <a:off x="4428115" y="1993166"/>
            <a:ext cx="7288604" cy="4197278"/>
          </a:xfrm>
        </p:spPr>
        <p:txBody>
          <a:bodyPr vert="horz" lIns="91440" tIns="45720" rIns="91440" bIns="45720" rtlCol="0" anchor="t">
            <a:normAutofit/>
          </a:bodyPr>
          <a:lstStyle/>
          <a:p>
            <a:pPr>
              <a:lnSpc>
                <a:spcPct val="140000"/>
              </a:lnSpc>
              <a:spcBef>
                <a:spcPts val="500"/>
              </a:spcBef>
              <a:spcAft>
                <a:spcPts val="500"/>
              </a:spcAft>
            </a:pPr>
            <a:r>
              <a:rPr lang="en-CA" sz="2000" dirty="0">
                <a:latin typeface="Roboto"/>
                <a:ea typeface="Roboto"/>
                <a:cs typeface="Poppins"/>
              </a:rPr>
              <a:t>A</a:t>
            </a:r>
            <a:r>
              <a:rPr lang="en-CA" sz="2000" dirty="0">
                <a:effectLst/>
                <a:latin typeface="Roboto"/>
                <a:ea typeface="Roboto"/>
                <a:cs typeface="Poppins"/>
              </a:rPr>
              <a:t>bility to adjust thoughts, behaviors, and actions in response to changing circumstances or new information.</a:t>
            </a:r>
            <a:r>
              <a:rPr lang="en-CA" sz="2000" dirty="0">
                <a:latin typeface="Roboto"/>
                <a:ea typeface="Roboto"/>
                <a:cs typeface="Poppins"/>
              </a:rPr>
              <a:t> </a:t>
            </a:r>
            <a:endParaRPr lang="en-CA" sz="2000">
              <a:effectLst/>
              <a:latin typeface="Roboto" panose="02000000000000000000" pitchFamily="2" charset="0"/>
            </a:endParaRPr>
          </a:p>
          <a:p>
            <a:pPr marR="19050">
              <a:lnSpc>
                <a:spcPct val="140000"/>
              </a:lnSpc>
              <a:spcBef>
                <a:spcPts val="500"/>
              </a:spcBef>
              <a:spcAft>
                <a:spcPts val="500"/>
              </a:spcAft>
            </a:pPr>
            <a:r>
              <a:rPr lang="en-CA" sz="2000" dirty="0">
                <a:latin typeface="Roboto"/>
                <a:ea typeface="Roboto"/>
                <a:cs typeface="Poppins"/>
              </a:rPr>
              <a:t>I</a:t>
            </a:r>
            <a:r>
              <a:rPr lang="en-CA" sz="2000" dirty="0">
                <a:effectLst/>
                <a:latin typeface="Roboto"/>
                <a:ea typeface="Roboto"/>
                <a:cs typeface="Poppins"/>
              </a:rPr>
              <a:t>nvolves flexibility, openness to change, and the willingness to learn and evolve. - typically are resilient in the face of challenges and are able to pivot strategies or approaches when necessary.</a:t>
            </a:r>
            <a:r>
              <a:rPr lang="en-CA" sz="2000" dirty="0">
                <a:latin typeface="Roboto"/>
                <a:ea typeface="Roboto"/>
                <a:cs typeface="Poppins"/>
              </a:rPr>
              <a:t> </a:t>
            </a:r>
            <a:endParaRPr lang="en-CA" sz="2000">
              <a:effectLst/>
              <a:latin typeface="Roboto" panose="02000000000000000000" pitchFamily="2" charset="0"/>
            </a:endParaRPr>
          </a:p>
          <a:p>
            <a:pPr marR="38100">
              <a:lnSpc>
                <a:spcPct val="140000"/>
              </a:lnSpc>
              <a:spcBef>
                <a:spcPts val="500"/>
              </a:spcBef>
              <a:spcAft>
                <a:spcPts val="500"/>
              </a:spcAft>
            </a:pPr>
            <a:r>
              <a:rPr lang="en-CA" sz="2000" dirty="0">
                <a:latin typeface="Roboto"/>
                <a:ea typeface="Roboto"/>
                <a:cs typeface="Poppins"/>
              </a:rPr>
              <a:t>C</a:t>
            </a:r>
            <a:r>
              <a:rPr lang="en-CA" sz="2000" dirty="0">
                <a:effectLst/>
                <a:latin typeface="Roboto"/>
                <a:ea typeface="Roboto"/>
                <a:cs typeface="Poppins"/>
              </a:rPr>
              <a:t>haracteristics include resourcefulness, open-mindedness, and a proactive attitude towards change.</a:t>
            </a:r>
            <a:endParaRPr lang="en-CA" sz="2000">
              <a:effectLst/>
              <a:latin typeface="Roboto"/>
              <a:ea typeface="Roboto"/>
              <a:cs typeface="Poppins"/>
            </a:endParaRP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857D7AFD-24D6-8712-42F6-E2DF666D579C}"/>
              </a:ext>
            </a:extLst>
          </p:cNvPr>
          <p:cNvSpPr>
            <a:spLocks noGrp="1"/>
          </p:cNvSpPr>
          <p:nvPr>
            <p:ph type="title"/>
          </p:nvPr>
        </p:nvSpPr>
        <p:spPr/>
        <p:txBody>
          <a:bodyPr>
            <a:normAutofit/>
          </a:bodyPr>
          <a:lstStyle/>
          <a:p>
            <a:r>
              <a:rPr lang="en-US" sz="3600" dirty="0"/>
              <a:t>ADAPTABLE MINDSET</a:t>
            </a:r>
          </a:p>
        </p:txBody>
      </p:sp>
      <p:pic>
        <p:nvPicPr>
          <p:cNvPr id="8" name="Picture Placeholder 7" descr="Colorful spherical objects on a rectangular 3D rendering">
            <a:extLst>
              <a:ext uri="{FF2B5EF4-FFF2-40B4-BE49-F238E27FC236}">
                <a16:creationId xmlns:a16="http://schemas.microsoft.com/office/drawing/2014/main" id="{9D89E3F0-CC74-9E5B-54B4-E174D80EF322}"/>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1"/>
            <a:ext cx="3575516" cy="6858000"/>
          </a:xfrm>
        </p:spPr>
      </p:pic>
    </p:spTree>
    <p:extLst>
      <p:ext uri="{BB962C8B-B14F-4D97-AF65-F5344CB8AC3E}">
        <p14:creationId xmlns:p14="http://schemas.microsoft.com/office/powerpoint/2010/main" val="3085027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67E8C-F32F-459F-EC82-18F35F4EA97F}"/>
              </a:ext>
            </a:extLst>
          </p:cNvPr>
          <p:cNvSpPr>
            <a:spLocks noGrp="1"/>
          </p:cNvSpPr>
          <p:nvPr>
            <p:ph type="body" sz="quarter" idx="14"/>
          </p:nvPr>
        </p:nvSpPr>
        <p:spPr>
          <a:xfrm>
            <a:off x="4428115" y="1993166"/>
            <a:ext cx="7149120" cy="3688441"/>
          </a:xfrm>
        </p:spPr>
        <p:txBody>
          <a:bodyPr vert="horz" lIns="91440" tIns="45720" rIns="91440" bIns="45720" rtlCol="0" anchor="t">
            <a:noAutofit/>
          </a:bodyPr>
          <a:lstStyle/>
          <a:p>
            <a:pPr>
              <a:lnSpc>
                <a:spcPct val="140000"/>
              </a:lnSpc>
              <a:spcBef>
                <a:spcPts val="500"/>
              </a:spcBef>
              <a:spcAft>
                <a:spcPts val="500"/>
              </a:spcAft>
            </a:pPr>
            <a:r>
              <a:rPr lang="en-CA" sz="2000" b="1" dirty="0">
                <a:latin typeface="Roboto"/>
                <a:ea typeface="Roboto"/>
                <a:cs typeface="Poppins"/>
              </a:rPr>
              <a:t>F</a:t>
            </a:r>
            <a:r>
              <a:rPr lang="en-CA" sz="2000" b="1" dirty="0">
                <a:effectLst/>
                <a:latin typeface="Roboto"/>
                <a:ea typeface="Roboto"/>
                <a:cs typeface="Poppins"/>
              </a:rPr>
              <a:t>ocused, undistracted mind</a:t>
            </a:r>
            <a:r>
              <a:rPr lang="en-CA" sz="2000" dirty="0">
                <a:effectLst/>
                <a:latin typeface="Roboto"/>
                <a:ea typeface="Roboto"/>
                <a:cs typeface="Poppins"/>
              </a:rPr>
              <a:t>, allowing for effective decision-making, problem-solving, and efficient handling of tasks.</a:t>
            </a:r>
            <a:r>
              <a:rPr lang="en-CA" sz="2000" dirty="0">
                <a:latin typeface="Roboto"/>
                <a:ea typeface="Roboto"/>
                <a:cs typeface="Poppins"/>
              </a:rPr>
              <a:t> </a:t>
            </a:r>
            <a:endParaRPr lang="en-CA" sz="2000">
              <a:effectLst/>
              <a:latin typeface="Roboto" panose="02000000000000000000" pitchFamily="2" charset="0"/>
            </a:endParaRPr>
          </a:p>
          <a:p>
            <a:pPr marR="19050">
              <a:lnSpc>
                <a:spcPct val="140000"/>
              </a:lnSpc>
              <a:spcBef>
                <a:spcPts val="500"/>
              </a:spcBef>
              <a:spcAft>
                <a:spcPts val="500"/>
              </a:spcAft>
            </a:pPr>
            <a:r>
              <a:rPr lang="en-CA" sz="2000" b="1" dirty="0">
                <a:latin typeface="Roboto"/>
                <a:ea typeface="Roboto"/>
                <a:cs typeface="Poppins"/>
              </a:rPr>
              <a:t>F</a:t>
            </a:r>
            <a:r>
              <a:rPr lang="en-CA" sz="2000" b="1" dirty="0">
                <a:effectLst/>
                <a:latin typeface="Roboto"/>
                <a:ea typeface="Roboto"/>
                <a:cs typeface="Poppins"/>
              </a:rPr>
              <a:t>ree from confusion or ambiguity</a:t>
            </a:r>
            <a:r>
              <a:rPr lang="en-CA" sz="2000" dirty="0">
                <a:effectLst/>
                <a:latin typeface="Roboto"/>
                <a:ea typeface="Roboto"/>
                <a:cs typeface="Poppins"/>
              </a:rPr>
              <a:t>, having a well-defined purpose or goal, and the ability to concentrate on what's important without being overwhelmed by irrelevant thoughts or emotions.</a:t>
            </a:r>
            <a:r>
              <a:rPr lang="en-CA" sz="2000" dirty="0">
                <a:latin typeface="Roboto"/>
                <a:ea typeface="Roboto"/>
                <a:cs typeface="Poppins"/>
              </a:rPr>
              <a:t> </a:t>
            </a:r>
            <a:endParaRPr lang="en-CA" sz="2000">
              <a:effectLst/>
              <a:latin typeface="Roboto" panose="02000000000000000000" pitchFamily="2" charset="0"/>
            </a:endParaRPr>
          </a:p>
          <a:p>
            <a:pPr marR="19050">
              <a:lnSpc>
                <a:spcPct val="140000"/>
              </a:lnSpc>
              <a:spcBef>
                <a:spcPts val="500"/>
              </a:spcBef>
              <a:spcAft>
                <a:spcPts val="500"/>
              </a:spcAft>
            </a:pPr>
            <a:r>
              <a:rPr lang="en-CA" sz="2000" dirty="0">
                <a:latin typeface="Roboto"/>
                <a:ea typeface="Roboto"/>
                <a:cs typeface="Poppins"/>
              </a:rPr>
              <a:t>C</a:t>
            </a:r>
            <a:r>
              <a:rPr lang="en-CA" sz="2000" dirty="0">
                <a:effectLst/>
                <a:latin typeface="Roboto"/>
                <a:ea typeface="Roboto"/>
                <a:cs typeface="Poppins"/>
              </a:rPr>
              <a:t>haracteristics include</a:t>
            </a:r>
            <a:r>
              <a:rPr lang="en-CA" sz="2000" b="1" dirty="0">
                <a:effectLst/>
                <a:latin typeface="Roboto"/>
                <a:ea typeface="Roboto"/>
                <a:cs typeface="Poppins"/>
              </a:rPr>
              <a:t> focus, organized, and have the capacity to prioritize effectively.</a:t>
            </a:r>
            <a:r>
              <a:rPr lang="en-CA" sz="2000" b="1" dirty="0">
                <a:latin typeface="Roboto"/>
                <a:ea typeface="Roboto"/>
                <a:cs typeface="Poppins"/>
              </a:rPr>
              <a:t> </a:t>
            </a:r>
            <a:endParaRPr lang="en-CA" sz="2000" b="1">
              <a:effectLst/>
              <a:latin typeface="Roboto" panose="02000000000000000000" pitchFamily="2" charset="0"/>
            </a:endParaRP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13F3589D-9476-097E-985F-177D7027294B}"/>
              </a:ext>
            </a:extLst>
          </p:cNvPr>
          <p:cNvSpPr>
            <a:spLocks noGrp="1"/>
          </p:cNvSpPr>
          <p:nvPr>
            <p:ph type="title"/>
          </p:nvPr>
        </p:nvSpPr>
        <p:spPr>
          <a:xfrm>
            <a:off x="4428115" y="760905"/>
            <a:ext cx="6739815" cy="830975"/>
          </a:xfrm>
        </p:spPr>
        <p:txBody>
          <a:bodyPr>
            <a:normAutofit/>
          </a:bodyPr>
          <a:lstStyle/>
          <a:p>
            <a:r>
              <a:rPr lang="en-US" sz="3600" dirty="0"/>
              <a:t>CLEAR MINDSET</a:t>
            </a:r>
          </a:p>
        </p:txBody>
      </p:sp>
      <p:pic>
        <p:nvPicPr>
          <p:cNvPr id="14" name="Picture Placeholder 13" descr="Cones falling on yellow ball">
            <a:extLst>
              <a:ext uri="{FF2B5EF4-FFF2-40B4-BE49-F238E27FC236}">
                <a16:creationId xmlns:a16="http://schemas.microsoft.com/office/drawing/2014/main" id="{8B161842-00B3-0B44-74AA-4471FA24ED4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83664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579877-253C-6F38-D76E-33217BA7F97A}"/>
              </a:ext>
            </a:extLst>
          </p:cNvPr>
          <p:cNvSpPr>
            <a:spLocks noGrp="1"/>
          </p:cNvSpPr>
          <p:nvPr>
            <p:ph type="body" sz="quarter" idx="14"/>
          </p:nvPr>
        </p:nvSpPr>
        <p:spPr>
          <a:xfrm>
            <a:off x="4428115" y="2008665"/>
            <a:ext cx="7071627" cy="3688441"/>
          </a:xfrm>
        </p:spPr>
        <p:txBody>
          <a:bodyPr vert="horz" lIns="91440" tIns="45720" rIns="91440" bIns="45720" rtlCol="0" anchor="t">
            <a:normAutofit/>
          </a:bodyPr>
          <a:lstStyle/>
          <a:p>
            <a:pPr>
              <a:lnSpc>
                <a:spcPct val="140000"/>
              </a:lnSpc>
              <a:spcBef>
                <a:spcPts val="500"/>
              </a:spcBef>
              <a:spcAft>
                <a:spcPts val="500"/>
              </a:spcAft>
            </a:pPr>
            <a:r>
              <a:rPr lang="en-CA" sz="2400" b="1" dirty="0">
                <a:latin typeface="Roboto"/>
                <a:ea typeface="Roboto"/>
                <a:cs typeface="Poppins"/>
              </a:rPr>
              <a:t>A</a:t>
            </a:r>
            <a:r>
              <a:rPr lang="en-CA" sz="2400" b="1" dirty="0">
                <a:effectLst/>
                <a:latin typeface="Roboto"/>
                <a:ea typeface="Roboto"/>
                <a:cs typeface="Poppins"/>
              </a:rPr>
              <a:t>ctively seek out and value</a:t>
            </a:r>
            <a:r>
              <a:rPr lang="en-CA" sz="2400" dirty="0">
                <a:effectLst/>
                <a:latin typeface="Roboto"/>
                <a:ea typeface="Roboto"/>
                <a:cs typeface="Poppins"/>
              </a:rPr>
              <a:t> working with others to achieve common goals and share knowledge.</a:t>
            </a:r>
            <a:r>
              <a:rPr lang="en-CA" sz="2400" dirty="0">
                <a:latin typeface="Roboto"/>
                <a:ea typeface="Roboto"/>
                <a:cs typeface="Poppins"/>
              </a:rPr>
              <a:t> </a:t>
            </a:r>
            <a:endParaRPr lang="en-CA" sz="2400">
              <a:effectLst/>
              <a:latin typeface="Roboto" panose="02000000000000000000" pitchFamily="2" charset="0"/>
            </a:endParaRPr>
          </a:p>
          <a:p>
            <a:pPr>
              <a:lnSpc>
                <a:spcPct val="140000"/>
              </a:lnSpc>
              <a:spcBef>
                <a:spcPts val="500"/>
              </a:spcBef>
              <a:spcAft>
                <a:spcPts val="500"/>
              </a:spcAft>
            </a:pPr>
            <a:r>
              <a:rPr lang="en-CA" sz="2400" dirty="0">
                <a:latin typeface="Roboto"/>
                <a:ea typeface="Roboto"/>
                <a:cs typeface="Poppins"/>
              </a:rPr>
              <a:t>C</a:t>
            </a:r>
            <a:r>
              <a:rPr lang="en-CA" sz="2400" dirty="0">
                <a:effectLst/>
                <a:latin typeface="Roboto"/>
                <a:ea typeface="Roboto"/>
                <a:cs typeface="Poppins"/>
              </a:rPr>
              <a:t>haracterized by open communication, mutual respect, and the belief that combining the strengths &amp; perspectives of a </a:t>
            </a:r>
            <a:r>
              <a:rPr lang="en-CA" sz="2400" b="1" dirty="0">
                <a:effectLst/>
                <a:latin typeface="Roboto"/>
                <a:ea typeface="Roboto"/>
                <a:cs typeface="Poppins"/>
              </a:rPr>
              <a:t>group leads to better outcomes than working alone.</a:t>
            </a:r>
            <a:endParaRPr lang="en-CA" sz="2400" b="1">
              <a:effectLst/>
              <a:latin typeface="Roboto"/>
              <a:ea typeface="Roboto"/>
              <a:cs typeface="Poppins"/>
            </a:endParaRPr>
          </a:p>
          <a:p>
            <a:pPr>
              <a:lnSpc>
                <a:spcPct val="140000"/>
              </a:lnSpc>
              <a:spcBef>
                <a:spcPts val="500"/>
              </a:spcBef>
              <a:spcAft>
                <a:spcPts val="500"/>
              </a:spcAft>
            </a:pPr>
            <a:endParaRPr lang="en-US" sz="2400" dirty="0">
              <a:latin typeface="Roboto" panose="02000000000000000000" pitchFamily="2" charset="0"/>
            </a:endParaRPr>
          </a:p>
        </p:txBody>
      </p:sp>
      <p:sp>
        <p:nvSpPr>
          <p:cNvPr id="2" name="Title 1">
            <a:extLst>
              <a:ext uri="{FF2B5EF4-FFF2-40B4-BE49-F238E27FC236}">
                <a16:creationId xmlns:a16="http://schemas.microsoft.com/office/drawing/2014/main" id="{9EA32308-B960-8458-BEA7-51D4CEA6A06F}"/>
              </a:ext>
            </a:extLst>
          </p:cNvPr>
          <p:cNvSpPr>
            <a:spLocks noGrp="1"/>
          </p:cNvSpPr>
          <p:nvPr>
            <p:ph type="title"/>
          </p:nvPr>
        </p:nvSpPr>
        <p:spPr/>
        <p:txBody>
          <a:bodyPr>
            <a:normAutofit/>
          </a:bodyPr>
          <a:lstStyle/>
          <a:p>
            <a:r>
              <a:rPr lang="en-US" sz="3600" dirty="0"/>
              <a:t>COLLABORATIVE MINDSET</a:t>
            </a:r>
          </a:p>
        </p:txBody>
      </p:sp>
      <p:pic>
        <p:nvPicPr>
          <p:cNvPr id="6" name="Picture Placeholder 5" descr="Hands holding puzzle pieces">
            <a:extLst>
              <a:ext uri="{FF2B5EF4-FFF2-40B4-BE49-F238E27FC236}">
                <a16:creationId xmlns:a16="http://schemas.microsoft.com/office/drawing/2014/main" id="{3340464C-7BBE-7D22-8D4E-9CC7A2610E2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0" y="0"/>
            <a:ext cx="3575050" cy="6858000"/>
          </a:xfrm>
        </p:spPr>
      </p:pic>
    </p:spTree>
    <p:extLst>
      <p:ext uri="{BB962C8B-B14F-4D97-AF65-F5344CB8AC3E}">
        <p14:creationId xmlns:p14="http://schemas.microsoft.com/office/powerpoint/2010/main" val="94501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4CAC80-5B84-6362-D99F-3180DCA00D9A}"/>
              </a:ext>
            </a:extLst>
          </p:cNvPr>
          <p:cNvSpPr>
            <a:spLocks noGrp="1"/>
          </p:cNvSpPr>
          <p:nvPr>
            <p:ph type="body" sz="quarter" idx="14"/>
          </p:nvPr>
        </p:nvSpPr>
        <p:spPr>
          <a:xfrm>
            <a:off x="4428115" y="1993166"/>
            <a:ext cx="6963139" cy="3688441"/>
          </a:xfrm>
        </p:spPr>
        <p:txBody>
          <a:bodyPr>
            <a:normAutofit lnSpcReduction="10000"/>
          </a:bodyPr>
          <a:lstStyle/>
          <a:p>
            <a:pPr marR="19050">
              <a:lnSpc>
                <a:spcPct val="140000"/>
              </a:lnSpc>
              <a:spcBef>
                <a:spcPts val="500"/>
              </a:spcBef>
              <a:spcAft>
                <a:spcPts val="500"/>
              </a:spcAft>
            </a:pPr>
            <a:r>
              <a:rPr lang="en-CA" sz="2000">
                <a:latin typeface="Roboto" panose="02000000000000000000" pitchFamily="2" charset="0"/>
              </a:rPr>
              <a:t>R</a:t>
            </a:r>
            <a:r>
              <a:rPr lang="en-CA" sz="2000">
                <a:effectLst/>
                <a:latin typeface="Roboto" panose="02000000000000000000" pitchFamily="2" charset="0"/>
              </a:rPr>
              <a:t>emains true to their own personality, spirit, or character, despite external pressures or influences. Involves a high level of self-awareness, understanding one's values, beliefs, and desires, and acting in a way that is consistent with them. </a:t>
            </a:r>
          </a:p>
          <a:p>
            <a:pPr marR="38100">
              <a:lnSpc>
                <a:spcPct val="140000"/>
              </a:lnSpc>
              <a:spcBef>
                <a:spcPts val="500"/>
              </a:spcBef>
              <a:spcAft>
                <a:spcPts val="500"/>
              </a:spcAft>
            </a:pPr>
            <a:r>
              <a:rPr lang="en-CA" sz="2000">
                <a:effectLst/>
                <a:latin typeface="Roboto" panose="02000000000000000000" pitchFamily="2" charset="0"/>
              </a:rPr>
              <a:t>Characteristics include honesty, integrity, and a strong sense of self, often leading to genuine and transparent interactions with others.</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06680CD6-0665-B86D-8221-D30B7BE8406A}"/>
              </a:ext>
            </a:extLst>
          </p:cNvPr>
          <p:cNvSpPr>
            <a:spLocks noGrp="1"/>
          </p:cNvSpPr>
          <p:nvPr>
            <p:ph type="title"/>
          </p:nvPr>
        </p:nvSpPr>
        <p:spPr>
          <a:xfrm>
            <a:off x="4428115" y="760905"/>
            <a:ext cx="6739815" cy="830975"/>
          </a:xfrm>
        </p:spPr>
        <p:txBody>
          <a:bodyPr>
            <a:normAutofit/>
          </a:bodyPr>
          <a:lstStyle/>
          <a:p>
            <a:r>
              <a:rPr lang="en-US" sz="3600"/>
              <a:t>AUTHENTIC MINDSET</a:t>
            </a:r>
            <a:endParaRPr lang="en-US" sz="3600" dirty="0"/>
          </a:p>
        </p:txBody>
      </p:sp>
      <p:pic>
        <p:nvPicPr>
          <p:cNvPr id="10" name="Picture 9" descr="Range of moods sticky notes">
            <a:extLst>
              <a:ext uri="{FF2B5EF4-FFF2-40B4-BE49-F238E27FC236}">
                <a16:creationId xmlns:a16="http://schemas.microsoft.com/office/drawing/2014/main" id="{F7EC1811-9A41-7F1F-EB89-EBA682E5E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1641240" y="1641240"/>
            <a:ext cx="6857999" cy="3575518"/>
          </a:xfrm>
          <a:prstGeom prst="rect">
            <a:avLst/>
          </a:prstGeom>
        </p:spPr>
      </p:pic>
    </p:spTree>
    <p:extLst>
      <p:ext uri="{BB962C8B-B14F-4D97-AF65-F5344CB8AC3E}">
        <p14:creationId xmlns:p14="http://schemas.microsoft.com/office/powerpoint/2010/main" val="348717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79D0FB4-3CB6-EE23-7C0A-368FE66B1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3674" y="4012765"/>
            <a:ext cx="3316266" cy="2210844"/>
          </a:xfrm>
          <a:prstGeom prst="rect">
            <a:avLst/>
          </a:prstGeom>
        </p:spPr>
      </p:pic>
      <p:pic>
        <p:nvPicPr>
          <p:cNvPr id="16" name="Picture 15" descr="A person standing on a stage&#10;&#10;Description automatically generated">
            <a:extLst>
              <a:ext uri="{FF2B5EF4-FFF2-40B4-BE49-F238E27FC236}">
                <a16:creationId xmlns:a16="http://schemas.microsoft.com/office/drawing/2014/main" id="{55F18118-5FFE-7BA8-020A-1845FB347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3196" y="69053"/>
            <a:ext cx="3722251" cy="2175641"/>
          </a:xfrm>
          <a:prstGeom prst="rect">
            <a:avLst/>
          </a:prstGeom>
        </p:spPr>
      </p:pic>
      <p:pic>
        <p:nvPicPr>
          <p:cNvPr id="28" name="Picture 27" descr="A group of women posing for a photo&#10;&#10;Description automatically generated">
            <a:extLst>
              <a:ext uri="{FF2B5EF4-FFF2-40B4-BE49-F238E27FC236}">
                <a16:creationId xmlns:a16="http://schemas.microsoft.com/office/drawing/2014/main" id="{6FDE9F84-12C1-56C3-FBED-95C4DB3D94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4438" y="2549581"/>
            <a:ext cx="4176113" cy="3727830"/>
          </a:xfrm>
          <a:prstGeom prst="rect">
            <a:avLst/>
          </a:prstGeom>
        </p:spPr>
      </p:pic>
      <p:pic>
        <p:nvPicPr>
          <p:cNvPr id="6" name="Picture 5" descr="A person ice skating on ice&#10;&#10;Description automatically generated">
            <a:extLst>
              <a:ext uri="{FF2B5EF4-FFF2-40B4-BE49-F238E27FC236}">
                <a16:creationId xmlns:a16="http://schemas.microsoft.com/office/drawing/2014/main" id="{083E6826-85F3-60A8-C1D5-7354E37369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8591" y="-386032"/>
            <a:ext cx="2875259" cy="3594074"/>
          </a:xfrm>
          <a:prstGeom prst="rect">
            <a:avLst/>
          </a:prstGeom>
        </p:spPr>
      </p:pic>
      <p:pic>
        <p:nvPicPr>
          <p:cNvPr id="24" name="Picture 23" descr="A person standing in front of a book shelf&#10;&#10;Description automatically generated">
            <a:extLst>
              <a:ext uri="{FF2B5EF4-FFF2-40B4-BE49-F238E27FC236}">
                <a16:creationId xmlns:a16="http://schemas.microsoft.com/office/drawing/2014/main" id="{33937A96-9EC4-162C-F824-6B9AFABB4E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076207" y="332159"/>
            <a:ext cx="3704425" cy="2778319"/>
          </a:xfrm>
          <a:prstGeom prst="rect">
            <a:avLst/>
          </a:prstGeom>
        </p:spPr>
      </p:pic>
      <p:pic>
        <p:nvPicPr>
          <p:cNvPr id="18" name="Picture 17" descr="A person standing in a room&#10;&#10;Description automatically generated">
            <a:extLst>
              <a:ext uri="{FF2B5EF4-FFF2-40B4-BE49-F238E27FC236}">
                <a16:creationId xmlns:a16="http://schemas.microsoft.com/office/drawing/2014/main" id="{08318994-DF3D-248A-342F-BFD6004AD1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7584" y="2196517"/>
            <a:ext cx="2558220" cy="1918665"/>
          </a:xfrm>
          <a:prstGeom prst="rect">
            <a:avLst/>
          </a:prstGeom>
        </p:spPr>
      </p:pic>
    </p:spTree>
    <p:extLst>
      <p:ext uri="{BB962C8B-B14F-4D97-AF65-F5344CB8AC3E}">
        <p14:creationId xmlns:p14="http://schemas.microsoft.com/office/powerpoint/2010/main" val="159274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A873C-E2DD-F15E-BBEE-0F45DEDCAF91}"/>
              </a:ext>
            </a:extLst>
          </p:cNvPr>
          <p:cNvSpPr>
            <a:spLocks noGrp="1"/>
          </p:cNvSpPr>
          <p:nvPr>
            <p:ph type="body" sz="quarter" idx="14"/>
          </p:nvPr>
        </p:nvSpPr>
        <p:spPr>
          <a:xfrm>
            <a:off x="4428115" y="1993166"/>
            <a:ext cx="7304102" cy="4197278"/>
          </a:xfrm>
        </p:spPr>
        <p:txBody>
          <a:bodyPr>
            <a:normAutofit lnSpcReduction="10000"/>
          </a:bodyPr>
          <a:lstStyle/>
          <a:p>
            <a:pPr>
              <a:lnSpc>
                <a:spcPct val="140000"/>
              </a:lnSpc>
              <a:spcBef>
                <a:spcPts val="500"/>
              </a:spcBef>
              <a:spcAft>
                <a:spcPts val="500"/>
              </a:spcAft>
            </a:pPr>
            <a:r>
              <a:rPr lang="en-CA" sz="2000" dirty="0">
                <a:latin typeface="Roboto" panose="02000000000000000000" pitchFamily="2" charset="0"/>
              </a:rPr>
              <a:t>P</a:t>
            </a:r>
            <a:r>
              <a:rPr lang="en-CA" sz="2000" dirty="0">
                <a:effectLst/>
                <a:latin typeface="Roboto" panose="02000000000000000000" pitchFamily="2" charset="0"/>
              </a:rPr>
              <a:t>rioritizes the </a:t>
            </a:r>
            <a:r>
              <a:rPr lang="en-CA" sz="2000" b="1" dirty="0">
                <a:effectLst/>
                <a:latin typeface="Roboto" panose="02000000000000000000" pitchFamily="2" charset="0"/>
              </a:rPr>
              <a:t>needs, experiences, and satisfaction of customers </a:t>
            </a:r>
            <a:r>
              <a:rPr lang="en-CA" sz="2000" dirty="0">
                <a:effectLst/>
                <a:latin typeface="Roboto" panose="02000000000000000000" pitchFamily="2" charset="0"/>
              </a:rPr>
              <a:t>in every aspect of their operations and decision-making. </a:t>
            </a:r>
          </a:p>
          <a:p>
            <a:pPr marR="19050">
              <a:lnSpc>
                <a:spcPct val="140000"/>
              </a:lnSpc>
              <a:spcBef>
                <a:spcPts val="500"/>
              </a:spcBef>
              <a:spcAft>
                <a:spcPts val="500"/>
              </a:spcAft>
            </a:pPr>
            <a:r>
              <a:rPr lang="en-CA" sz="2000" dirty="0">
                <a:latin typeface="Roboto" panose="02000000000000000000" pitchFamily="2" charset="0"/>
                <a:cs typeface="Times New Roman" panose="02020603050405020304" pitchFamily="18" charset="0"/>
              </a:rPr>
              <a:t>E</a:t>
            </a:r>
            <a:r>
              <a:rPr lang="en-CA" sz="2000" dirty="0">
                <a:effectLst/>
                <a:latin typeface="Roboto" panose="02000000000000000000" pitchFamily="2" charset="0"/>
              </a:rPr>
              <a:t>mphasizes understanding and addressing the needs and expectations of customers, with the goal of </a:t>
            </a:r>
            <a:r>
              <a:rPr lang="en-CA" sz="2000" b="1" dirty="0">
                <a:effectLst/>
                <a:latin typeface="Roboto" panose="02000000000000000000" pitchFamily="2" charset="0"/>
              </a:rPr>
              <a:t>providing exceptional service and value</a:t>
            </a:r>
            <a:r>
              <a:rPr lang="en-CA" sz="2000" dirty="0">
                <a:effectLst/>
                <a:latin typeface="Roboto" panose="02000000000000000000" pitchFamily="2" charset="0"/>
              </a:rPr>
              <a:t>. </a:t>
            </a:r>
          </a:p>
          <a:p>
            <a:pPr marR="38100">
              <a:lnSpc>
                <a:spcPct val="140000"/>
              </a:lnSpc>
              <a:spcBef>
                <a:spcPts val="500"/>
              </a:spcBef>
              <a:spcAft>
                <a:spcPts val="500"/>
              </a:spcAft>
            </a:pPr>
            <a:r>
              <a:rPr lang="en-CA" sz="2000" dirty="0">
                <a:effectLst/>
                <a:latin typeface="Roboto" panose="02000000000000000000" pitchFamily="2" charset="0"/>
              </a:rPr>
              <a:t>Key characteristics include </a:t>
            </a:r>
            <a:r>
              <a:rPr lang="en-CA" sz="2000" b="1" dirty="0">
                <a:effectLst/>
                <a:latin typeface="Roboto" panose="02000000000000000000" pitchFamily="2" charset="0"/>
              </a:rPr>
              <a:t>empathy</a:t>
            </a:r>
            <a:r>
              <a:rPr lang="en-CA" sz="2000" dirty="0">
                <a:effectLst/>
                <a:latin typeface="Roboto" panose="02000000000000000000" pitchFamily="2" charset="0"/>
              </a:rPr>
              <a:t>, responsiveness, and a strong focus on building long-term relationships with customers.</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7DE3ECC3-5E0A-3825-367F-0616369573F5}"/>
              </a:ext>
            </a:extLst>
          </p:cNvPr>
          <p:cNvSpPr>
            <a:spLocks noGrp="1"/>
          </p:cNvSpPr>
          <p:nvPr>
            <p:ph type="title"/>
          </p:nvPr>
        </p:nvSpPr>
        <p:spPr>
          <a:xfrm>
            <a:off x="4413573" y="668685"/>
            <a:ext cx="7180116" cy="1037258"/>
          </a:xfrm>
        </p:spPr>
        <p:txBody>
          <a:bodyPr>
            <a:normAutofit/>
          </a:bodyPr>
          <a:lstStyle/>
          <a:p>
            <a:r>
              <a:rPr lang="en-US" sz="3600"/>
              <a:t>CUSTOMER CENTRIC MINDSET</a:t>
            </a:r>
            <a:endParaRPr lang="en-US" sz="3600" dirty="0"/>
          </a:p>
        </p:txBody>
      </p:sp>
      <p:pic>
        <p:nvPicPr>
          <p:cNvPr id="12" name="Picture Placeholder 11" descr="Arrows piercing notes">
            <a:extLst>
              <a:ext uri="{FF2B5EF4-FFF2-40B4-BE49-F238E27FC236}">
                <a16:creationId xmlns:a16="http://schemas.microsoft.com/office/drawing/2014/main" id="{F23AA398-FF6A-F6B9-D4F2-53C91B98BCC2}"/>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6795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ople connection web">
            <a:extLst>
              <a:ext uri="{FF2B5EF4-FFF2-40B4-BE49-F238E27FC236}">
                <a16:creationId xmlns:a16="http://schemas.microsoft.com/office/drawing/2014/main" id="{62169F44-E186-ED02-052C-A2FFCA9AA62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EBA4F220-A230-4B0D-AEA1-91F7F12806D3}"/>
              </a:ext>
            </a:extLst>
          </p:cNvPr>
          <p:cNvSpPr>
            <a:spLocks noGrp="1"/>
          </p:cNvSpPr>
          <p:nvPr>
            <p:ph type="body" sz="quarter" idx="14"/>
          </p:nvPr>
        </p:nvSpPr>
        <p:spPr>
          <a:xfrm>
            <a:off x="4428115" y="1993166"/>
            <a:ext cx="7304102" cy="4197278"/>
          </a:xfrm>
        </p:spPr>
        <p:txBody>
          <a:bodyPr vert="horz" lIns="91440" tIns="45720" rIns="91440" bIns="45720" rtlCol="0" anchor="t">
            <a:normAutofit/>
          </a:bodyPr>
          <a:lstStyle/>
          <a:p>
            <a:pPr>
              <a:lnSpc>
                <a:spcPct val="140000"/>
              </a:lnSpc>
              <a:spcBef>
                <a:spcPts val="500"/>
              </a:spcBef>
              <a:spcAft>
                <a:spcPts val="500"/>
              </a:spcAft>
            </a:pPr>
            <a:r>
              <a:rPr lang="en-US" sz="2000" dirty="0">
                <a:solidFill>
                  <a:srgbClr val="374151"/>
                </a:solidFill>
                <a:latin typeface="Roboto"/>
                <a:ea typeface="Roboto"/>
                <a:cs typeface="Roboto"/>
              </a:rPr>
              <a:t>A holistic approach to analysis that focuses on the way that a </a:t>
            </a:r>
            <a:r>
              <a:rPr lang="en-US" sz="2000" b="1" dirty="0">
                <a:solidFill>
                  <a:srgbClr val="374151"/>
                </a:solidFill>
                <a:latin typeface="Roboto"/>
                <a:ea typeface="Roboto"/>
                <a:cs typeface="Roboto"/>
              </a:rPr>
              <a:t>system's constituent parts interrelate</a:t>
            </a:r>
            <a:r>
              <a:rPr lang="en-US" sz="2000" dirty="0">
                <a:solidFill>
                  <a:srgbClr val="374151"/>
                </a:solidFill>
                <a:latin typeface="Roboto"/>
                <a:ea typeface="Roboto"/>
                <a:cs typeface="Roboto"/>
              </a:rPr>
              <a:t> and how systems work over time and within the context of larger systems</a:t>
            </a:r>
          </a:p>
          <a:p>
            <a:pPr>
              <a:lnSpc>
                <a:spcPct val="140000"/>
              </a:lnSpc>
              <a:spcBef>
                <a:spcPts val="500"/>
              </a:spcBef>
              <a:spcAft>
                <a:spcPts val="500"/>
              </a:spcAft>
            </a:pPr>
            <a:r>
              <a:rPr lang="en-US" sz="2000" dirty="0">
                <a:solidFill>
                  <a:srgbClr val="374151"/>
                </a:solidFill>
                <a:latin typeface="Roboto"/>
                <a:ea typeface="Roboto"/>
                <a:cs typeface="Roboto"/>
              </a:rPr>
              <a:t>Instead of focusing on individual parts, </a:t>
            </a:r>
            <a:r>
              <a:rPr lang="en-US" sz="2000" b="1" dirty="0">
                <a:solidFill>
                  <a:srgbClr val="374151"/>
                </a:solidFill>
                <a:latin typeface="Roboto"/>
                <a:ea typeface="Roboto"/>
                <a:cs typeface="Roboto"/>
              </a:rPr>
              <a:t>look at the system as a whole.</a:t>
            </a:r>
            <a:r>
              <a:rPr lang="en-US" sz="2000" dirty="0">
                <a:solidFill>
                  <a:srgbClr val="374151"/>
                </a:solidFill>
                <a:latin typeface="Roboto"/>
                <a:ea typeface="Roboto"/>
                <a:cs typeface="Roboto"/>
              </a:rPr>
              <a:t> Understand the system's purpose, goals, and how it fits into the larger context or environment.</a:t>
            </a:r>
          </a:p>
        </p:txBody>
      </p:sp>
      <p:sp>
        <p:nvSpPr>
          <p:cNvPr id="9" name="Title 1">
            <a:extLst>
              <a:ext uri="{FF2B5EF4-FFF2-40B4-BE49-F238E27FC236}">
                <a16:creationId xmlns:a16="http://schemas.microsoft.com/office/drawing/2014/main" id="{31DCC879-B1EC-E63A-C047-CA8ED2CBFC42}"/>
              </a:ext>
            </a:extLst>
          </p:cNvPr>
          <p:cNvSpPr txBox="1">
            <a:spLocks/>
          </p:cNvSpPr>
          <p:nvPr/>
        </p:nvSpPr>
        <p:spPr>
          <a:xfrm>
            <a:off x="4427061" y="675428"/>
            <a:ext cx="7180116" cy="1037258"/>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b="1" i="0" kern="1200">
                <a:solidFill>
                  <a:schemeClr val="accent1"/>
                </a:solidFill>
                <a:latin typeface="Poppins" pitchFamily="2" charset="77"/>
                <a:ea typeface="+mj-ea"/>
                <a:cs typeface="Poppins" pitchFamily="2" charset="77"/>
              </a:defRPr>
            </a:lvl1pPr>
          </a:lstStyle>
          <a:p>
            <a:r>
              <a:rPr lang="en-US" sz="3600" dirty="0">
                <a:latin typeface="Poppins"/>
                <a:cs typeface="Poppins"/>
              </a:rPr>
              <a:t>SYSTEMS MINDSET</a:t>
            </a:r>
          </a:p>
        </p:txBody>
      </p:sp>
    </p:spTree>
    <p:extLst>
      <p:ext uri="{BB962C8B-B14F-4D97-AF65-F5344CB8AC3E}">
        <p14:creationId xmlns:p14="http://schemas.microsoft.com/office/powerpoint/2010/main" val="2926791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1508-E1B7-33F7-88E2-CC6B6A486B7A}"/>
              </a:ext>
            </a:extLst>
          </p:cNvPr>
          <p:cNvSpPr>
            <a:spLocks noGrp="1"/>
          </p:cNvSpPr>
          <p:nvPr>
            <p:ph type="title"/>
          </p:nvPr>
        </p:nvSpPr>
        <p:spPr>
          <a:xfrm>
            <a:off x="0" y="1"/>
            <a:ext cx="12193588" cy="1510748"/>
          </a:xfrm>
          <a:solidFill>
            <a:schemeClr val="bg2"/>
          </a:solidFill>
        </p:spPr>
        <p:txBody>
          <a:bodyPr>
            <a:normAutofit/>
          </a:bodyPr>
          <a:lstStyle/>
          <a:p>
            <a:pPr algn="ctr"/>
            <a:r>
              <a:rPr lang="en-US" sz="3200"/>
              <a:t>What are the different types of initiatives</a:t>
            </a:r>
            <a:br>
              <a:rPr lang="en-US" sz="3200"/>
            </a:br>
            <a:r>
              <a:rPr lang="en-US" sz="3200">
                <a:solidFill>
                  <a:schemeClr val="accent1"/>
                </a:solidFill>
              </a:rPr>
              <a:t>Deeper Clarity </a:t>
            </a:r>
            <a:r>
              <a:rPr lang="en-US" sz="3200"/>
              <a:t>Can be Applied to ? </a:t>
            </a:r>
          </a:p>
        </p:txBody>
      </p:sp>
      <p:sp>
        <p:nvSpPr>
          <p:cNvPr id="3" name="Content Placeholder 2">
            <a:extLst>
              <a:ext uri="{FF2B5EF4-FFF2-40B4-BE49-F238E27FC236}">
                <a16:creationId xmlns:a16="http://schemas.microsoft.com/office/drawing/2014/main" id="{84A9FA5A-460B-2D0F-304B-1583A7BBB4A0}"/>
              </a:ext>
            </a:extLst>
          </p:cNvPr>
          <p:cNvSpPr>
            <a:spLocks noGrp="1"/>
          </p:cNvSpPr>
          <p:nvPr>
            <p:ph idx="4294967295"/>
          </p:nvPr>
        </p:nvSpPr>
        <p:spPr>
          <a:xfrm>
            <a:off x="702365" y="1690689"/>
            <a:ext cx="10517188" cy="4351337"/>
          </a:xfrm>
        </p:spPr>
        <p:txBody>
          <a:bodyPr>
            <a:normAutofit/>
          </a:bodyPr>
          <a:lstStyle/>
          <a:p>
            <a:r>
              <a:rPr lang="en-US" b="1" dirty="0"/>
              <a:t>Innovation</a:t>
            </a:r>
          </a:p>
          <a:p>
            <a:pPr lvl="1"/>
            <a:r>
              <a:rPr lang="en-US" dirty="0"/>
              <a:t>Creating new products, services and processes</a:t>
            </a:r>
          </a:p>
          <a:p>
            <a:r>
              <a:rPr lang="en-US" b="1" dirty="0"/>
              <a:t>Digital Transformation – introducing or developing new technologies</a:t>
            </a:r>
          </a:p>
          <a:p>
            <a:r>
              <a:rPr lang="en-US" b="1" dirty="0"/>
              <a:t>Customer Experience</a:t>
            </a:r>
          </a:p>
          <a:p>
            <a:pPr lvl="1"/>
            <a:r>
              <a:rPr lang="en-US" dirty="0"/>
              <a:t>Create more stickiness with customers (loyalty)</a:t>
            </a:r>
          </a:p>
          <a:p>
            <a:pPr lvl="1"/>
            <a:r>
              <a:rPr lang="en-US" dirty="0"/>
              <a:t>Increase number of customers (How can we close more sales?)</a:t>
            </a:r>
          </a:p>
          <a:p>
            <a:pPr lvl="1"/>
            <a:r>
              <a:rPr lang="en-US" dirty="0"/>
              <a:t>Have customers buying additional services and products from you</a:t>
            </a:r>
          </a:p>
          <a:p>
            <a:pPr lvl="1"/>
            <a:r>
              <a:rPr lang="en-US" dirty="0"/>
              <a:t>Create better customer experiences (reduce complaints, make it easier for customers to do business with you)</a:t>
            </a:r>
          </a:p>
          <a:p>
            <a:endParaRPr lang="en-US" dirty="0"/>
          </a:p>
          <a:p>
            <a:pPr lvl="1"/>
            <a:endParaRPr lang="en-US" dirty="0"/>
          </a:p>
        </p:txBody>
      </p:sp>
      <p:sp>
        <p:nvSpPr>
          <p:cNvPr id="5" name="TextBox 4">
            <a:extLst>
              <a:ext uri="{FF2B5EF4-FFF2-40B4-BE49-F238E27FC236}">
                <a16:creationId xmlns:a16="http://schemas.microsoft.com/office/drawing/2014/main" id="{C29AE98B-51F0-06F9-86CE-801C9085F864}"/>
              </a:ext>
            </a:extLst>
          </p:cNvPr>
          <p:cNvSpPr txBox="1"/>
          <p:nvPr/>
        </p:nvSpPr>
        <p:spPr>
          <a:xfrm>
            <a:off x="3048000" y="3362575"/>
            <a:ext cx="6096000" cy="369332"/>
          </a:xfrm>
          <a:prstGeom prst="rect">
            <a:avLst/>
          </a:prstGeom>
          <a:noFill/>
        </p:spPr>
        <p:txBody>
          <a:bodyPr wrap="square">
            <a:spAutoFit/>
          </a:bodyPr>
          <a:lstStyle/>
          <a:p>
            <a:r>
              <a:rPr lang="en-CA" b="0" dirty="0">
                <a:effectLst/>
              </a:rPr>
              <a:t> </a:t>
            </a:r>
            <a:endParaRPr lang="en-US" dirty="0"/>
          </a:p>
        </p:txBody>
      </p:sp>
      <p:sp>
        <p:nvSpPr>
          <p:cNvPr id="7" name="TextBox 6">
            <a:extLst>
              <a:ext uri="{FF2B5EF4-FFF2-40B4-BE49-F238E27FC236}">
                <a16:creationId xmlns:a16="http://schemas.microsoft.com/office/drawing/2014/main" id="{5C06CDAA-BE80-2B42-8D35-D063EF734F79}"/>
              </a:ext>
            </a:extLst>
          </p:cNvPr>
          <p:cNvSpPr txBox="1"/>
          <p:nvPr/>
        </p:nvSpPr>
        <p:spPr>
          <a:xfrm>
            <a:off x="3048000" y="3362575"/>
            <a:ext cx="6096000" cy="369332"/>
          </a:xfrm>
          <a:prstGeom prst="rect">
            <a:avLst/>
          </a:prstGeom>
          <a:noFill/>
        </p:spPr>
        <p:txBody>
          <a:bodyPr wrap="square">
            <a:spAutoFit/>
          </a:bodyPr>
          <a:lstStyle/>
          <a:p>
            <a:r>
              <a:rPr lang="en-CA" b="0" dirty="0">
                <a:effectLst/>
              </a:rPr>
              <a:t> </a:t>
            </a:r>
            <a:endParaRPr lang="en-US" dirty="0"/>
          </a:p>
        </p:txBody>
      </p:sp>
    </p:spTree>
    <p:extLst>
      <p:ext uri="{BB962C8B-B14F-4D97-AF65-F5344CB8AC3E}">
        <p14:creationId xmlns:p14="http://schemas.microsoft.com/office/powerpoint/2010/main" val="420805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66BB-6F1D-B006-A334-28DE49A3535F}"/>
              </a:ext>
            </a:extLst>
          </p:cNvPr>
          <p:cNvSpPr>
            <a:spLocks noGrp="1"/>
          </p:cNvSpPr>
          <p:nvPr>
            <p:ph type="title"/>
          </p:nvPr>
        </p:nvSpPr>
        <p:spPr>
          <a:xfrm>
            <a:off x="0" y="1"/>
            <a:ext cx="12193588" cy="1143000"/>
          </a:xfrm>
        </p:spPr>
        <p:txBody>
          <a:bodyPr anchor="ctr">
            <a:normAutofit/>
          </a:bodyPr>
          <a:lstStyle/>
          <a:p>
            <a:r>
              <a:rPr lang="en-US" dirty="0"/>
              <a:t>Starting Projects</a:t>
            </a:r>
          </a:p>
        </p:txBody>
      </p:sp>
      <p:graphicFrame>
        <p:nvGraphicFramePr>
          <p:cNvPr id="5" name="Content Placeholder 2">
            <a:extLst>
              <a:ext uri="{FF2B5EF4-FFF2-40B4-BE49-F238E27FC236}">
                <a16:creationId xmlns:a16="http://schemas.microsoft.com/office/drawing/2014/main" id="{8C471C6A-B9A4-7D0C-C887-0986303660A2}"/>
              </a:ext>
            </a:extLst>
          </p:cNvPr>
          <p:cNvGraphicFramePr>
            <a:graphicFrameLocks noGrp="1"/>
          </p:cNvGraphicFramePr>
          <p:nvPr>
            <p:ph sz="quarter" idx="10"/>
            <p:extLst>
              <p:ext uri="{D42A27DB-BD31-4B8C-83A1-F6EECF244321}">
                <p14:modId xmlns:p14="http://schemas.microsoft.com/office/powerpoint/2010/main" val="1712117759"/>
              </p:ext>
            </p:extLst>
          </p:nvPr>
        </p:nvGraphicFramePr>
        <p:xfrm>
          <a:off x="369191" y="1289263"/>
          <a:ext cx="11455206" cy="4135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742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CE57B643-352A-E2F4-E9D1-4A3B4F30B717}"/>
              </a:ext>
            </a:extLst>
          </p:cNvPr>
          <p:cNvGraphicFramePr/>
          <p:nvPr>
            <p:extLst>
              <p:ext uri="{D42A27DB-BD31-4B8C-83A1-F6EECF244321}">
                <p14:modId xmlns:p14="http://schemas.microsoft.com/office/powerpoint/2010/main" val="339252788"/>
              </p:ext>
            </p:extLst>
          </p:nvPr>
        </p:nvGraphicFramePr>
        <p:xfrm>
          <a:off x="168413" y="13251"/>
          <a:ext cx="5353878" cy="57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E3CF331-0402-346A-4EA5-8CE8BD3F080D}"/>
              </a:ext>
            </a:extLst>
          </p:cNvPr>
          <p:cNvSpPr txBox="1"/>
          <p:nvPr/>
        </p:nvSpPr>
        <p:spPr>
          <a:xfrm>
            <a:off x="6007100" y="1916197"/>
            <a:ext cx="5760830" cy="1958805"/>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r>
              <a:rPr lang="en-US" sz="3600" b="1" dirty="0">
                <a:solidFill>
                  <a:schemeClr val="bg1"/>
                </a:solidFill>
                <a:latin typeface="Poppins" pitchFamily="2" charset="77"/>
                <a:cs typeface="Poppins" pitchFamily="2" charset="77"/>
              </a:rPr>
              <a:t>Which areas are your challenges in? </a:t>
            </a:r>
          </a:p>
        </p:txBody>
      </p:sp>
      <p:sp>
        <p:nvSpPr>
          <p:cNvPr id="11" name="TextBox 10">
            <a:extLst>
              <a:ext uri="{FF2B5EF4-FFF2-40B4-BE49-F238E27FC236}">
                <a16:creationId xmlns:a16="http://schemas.microsoft.com/office/drawing/2014/main" id="{582C0C7A-E7DC-CA57-5BC4-90B068360B62}"/>
              </a:ext>
            </a:extLst>
          </p:cNvPr>
          <p:cNvSpPr txBox="1"/>
          <p:nvPr/>
        </p:nvSpPr>
        <p:spPr>
          <a:xfrm>
            <a:off x="7285962" y="470202"/>
            <a:ext cx="3410870" cy="584775"/>
          </a:xfrm>
          <a:prstGeom prst="rect">
            <a:avLst/>
          </a:prstGeom>
          <a:noFill/>
        </p:spPr>
        <p:txBody>
          <a:bodyPr wrap="none" rtlCol="0">
            <a:spAutoFit/>
          </a:bodyPr>
          <a:lstStyle/>
          <a:p>
            <a:r>
              <a:rPr lang="en-US" sz="3200">
                <a:solidFill>
                  <a:schemeClr val="bg1"/>
                </a:solidFill>
              </a:rPr>
              <a:t>ACTIVITY IN TEAMS</a:t>
            </a:r>
          </a:p>
        </p:txBody>
      </p:sp>
      <p:sp>
        <p:nvSpPr>
          <p:cNvPr id="21" name="TextBox 20">
            <a:extLst>
              <a:ext uri="{FF2B5EF4-FFF2-40B4-BE49-F238E27FC236}">
                <a16:creationId xmlns:a16="http://schemas.microsoft.com/office/drawing/2014/main" id="{12C76437-268C-7633-6D83-9530F96AA8CC}"/>
              </a:ext>
            </a:extLst>
          </p:cNvPr>
          <p:cNvSpPr txBox="1"/>
          <p:nvPr/>
        </p:nvSpPr>
        <p:spPr>
          <a:xfrm>
            <a:off x="5353878" y="736428"/>
            <a:ext cx="6082749" cy="637097"/>
          </a:xfrm>
          <a:prstGeom prst="rect">
            <a:avLst/>
          </a:prstGeom>
          <a:solidFill>
            <a:schemeClr val="bg1"/>
          </a:solidFill>
          <a:ln>
            <a:noFill/>
          </a:ln>
        </p:spPr>
        <p:txBody>
          <a:bodyPr wrap="square" lIns="0" tIns="0" rIns="0" bIns="0" rtlCol="0" anchor="t">
            <a:sp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endParaRPr lang="en-US" sz="3600">
              <a:solidFill>
                <a:schemeClr val="accent2"/>
              </a:solidFill>
              <a:latin typeface="Poppins" pitchFamily="2" charset="77"/>
              <a:cs typeface="Poppins" pitchFamily="2" charset="77"/>
            </a:endParaRPr>
          </a:p>
        </p:txBody>
      </p:sp>
    </p:spTree>
    <p:extLst>
      <p:ext uri="{BB962C8B-B14F-4D97-AF65-F5344CB8AC3E}">
        <p14:creationId xmlns:p14="http://schemas.microsoft.com/office/powerpoint/2010/main" val="1065919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CE57B643-352A-E2F4-E9D1-4A3B4F30B717}"/>
              </a:ext>
            </a:extLst>
          </p:cNvPr>
          <p:cNvGraphicFramePr/>
          <p:nvPr>
            <p:extLst>
              <p:ext uri="{D42A27DB-BD31-4B8C-83A1-F6EECF244321}">
                <p14:modId xmlns:p14="http://schemas.microsoft.com/office/powerpoint/2010/main" val="1458752756"/>
              </p:ext>
            </p:extLst>
          </p:nvPr>
        </p:nvGraphicFramePr>
        <p:xfrm>
          <a:off x="0" y="0"/>
          <a:ext cx="5353878" cy="57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E3CF331-0402-346A-4EA5-8CE8BD3F080D}"/>
              </a:ext>
            </a:extLst>
          </p:cNvPr>
          <p:cNvSpPr txBox="1"/>
          <p:nvPr/>
        </p:nvSpPr>
        <p:spPr>
          <a:xfrm>
            <a:off x="5527813" y="1649696"/>
            <a:ext cx="6202017" cy="2465303"/>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r>
              <a:rPr lang="en-US" sz="3600" b="1" dirty="0">
                <a:solidFill>
                  <a:schemeClr val="bg1"/>
                </a:solidFill>
                <a:latin typeface="Poppins" pitchFamily="2" charset="77"/>
                <a:cs typeface="Poppins" pitchFamily="2" charset="77"/>
              </a:rPr>
              <a:t>How do these mindsets connect with the methodology? </a:t>
            </a:r>
          </a:p>
        </p:txBody>
      </p:sp>
      <p:sp>
        <p:nvSpPr>
          <p:cNvPr id="11" name="TextBox 10">
            <a:extLst>
              <a:ext uri="{FF2B5EF4-FFF2-40B4-BE49-F238E27FC236}">
                <a16:creationId xmlns:a16="http://schemas.microsoft.com/office/drawing/2014/main" id="{582C0C7A-E7DC-CA57-5BC4-90B068360B62}"/>
              </a:ext>
            </a:extLst>
          </p:cNvPr>
          <p:cNvSpPr txBox="1"/>
          <p:nvPr/>
        </p:nvSpPr>
        <p:spPr>
          <a:xfrm>
            <a:off x="7285962" y="470202"/>
            <a:ext cx="3410870" cy="584775"/>
          </a:xfrm>
          <a:prstGeom prst="rect">
            <a:avLst/>
          </a:prstGeom>
          <a:noFill/>
        </p:spPr>
        <p:txBody>
          <a:bodyPr wrap="none" rtlCol="0">
            <a:spAutoFit/>
          </a:bodyPr>
          <a:lstStyle/>
          <a:p>
            <a:r>
              <a:rPr lang="en-US" sz="3200">
                <a:solidFill>
                  <a:schemeClr val="bg1"/>
                </a:solidFill>
              </a:rPr>
              <a:t>ACTIVITY IN TEAMS</a:t>
            </a:r>
          </a:p>
        </p:txBody>
      </p:sp>
      <p:sp>
        <p:nvSpPr>
          <p:cNvPr id="21" name="TextBox 20">
            <a:extLst>
              <a:ext uri="{FF2B5EF4-FFF2-40B4-BE49-F238E27FC236}">
                <a16:creationId xmlns:a16="http://schemas.microsoft.com/office/drawing/2014/main" id="{12C76437-268C-7633-6D83-9530F96AA8CC}"/>
              </a:ext>
            </a:extLst>
          </p:cNvPr>
          <p:cNvSpPr txBox="1"/>
          <p:nvPr/>
        </p:nvSpPr>
        <p:spPr>
          <a:xfrm>
            <a:off x="5353878" y="736428"/>
            <a:ext cx="6082749" cy="637097"/>
          </a:xfrm>
          <a:prstGeom prst="rect">
            <a:avLst/>
          </a:prstGeom>
          <a:solidFill>
            <a:schemeClr val="bg1"/>
          </a:solidFill>
          <a:ln>
            <a:noFill/>
          </a:ln>
        </p:spPr>
        <p:txBody>
          <a:bodyPr wrap="square" lIns="0" tIns="0" rIns="0" bIns="0" rtlCol="0" anchor="t">
            <a:sp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endParaRPr lang="en-US" sz="3600">
              <a:solidFill>
                <a:schemeClr val="accent2"/>
              </a:solidFill>
              <a:latin typeface="Poppins" pitchFamily="2" charset="77"/>
              <a:cs typeface="Poppins" pitchFamily="2" charset="77"/>
            </a:endParaRPr>
          </a:p>
        </p:txBody>
      </p:sp>
    </p:spTree>
    <p:extLst>
      <p:ext uri="{BB962C8B-B14F-4D97-AF65-F5344CB8AC3E}">
        <p14:creationId xmlns:p14="http://schemas.microsoft.com/office/powerpoint/2010/main" val="553335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303F-337A-8F37-BCFF-D0C26AC5A1A2}"/>
              </a:ext>
            </a:extLst>
          </p:cNvPr>
          <p:cNvSpPr>
            <a:spLocks noGrp="1"/>
          </p:cNvSpPr>
          <p:nvPr>
            <p:ph type="title"/>
          </p:nvPr>
        </p:nvSpPr>
        <p:spPr/>
        <p:txBody>
          <a:bodyPr/>
          <a:lstStyle/>
          <a:p>
            <a:r>
              <a:rPr lang="en-US"/>
              <a:t>Self Assessment</a:t>
            </a:r>
          </a:p>
        </p:txBody>
      </p:sp>
      <p:sp>
        <p:nvSpPr>
          <p:cNvPr id="9" name="Rectangle 2">
            <a:extLst>
              <a:ext uri="{FF2B5EF4-FFF2-40B4-BE49-F238E27FC236}">
                <a16:creationId xmlns:a16="http://schemas.microsoft.com/office/drawing/2014/main" id="{E5A06B42-B890-564D-3127-E201463129D2}"/>
              </a:ext>
            </a:extLst>
          </p:cNvPr>
          <p:cNvSpPr>
            <a:spLocks noChangeArrowheads="1"/>
          </p:cNvSpPr>
          <p:nvPr/>
        </p:nvSpPr>
        <p:spPr bwMode="auto">
          <a:xfrm>
            <a:off x="79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68FACD59-D5A8-EF1A-FFA3-664259CB9579}"/>
              </a:ext>
            </a:extLst>
          </p:cNvPr>
          <p:cNvSpPr>
            <a:spLocks noChangeArrowheads="1"/>
          </p:cNvSpPr>
          <p:nvPr/>
        </p:nvSpPr>
        <p:spPr bwMode="auto">
          <a:xfrm>
            <a:off x="79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Straight Connector 12">
            <a:extLst>
              <a:ext uri="{FF2B5EF4-FFF2-40B4-BE49-F238E27FC236}">
                <a16:creationId xmlns:a16="http://schemas.microsoft.com/office/drawing/2014/main" id="{5D7F7392-DC8A-1469-CD40-2A6196778CCE}"/>
              </a:ext>
            </a:extLst>
          </p:cNvPr>
          <p:cNvSpPr/>
          <p:nvPr/>
        </p:nvSpPr>
        <p:spPr>
          <a:xfrm>
            <a:off x="3473036" y="4965223"/>
            <a:ext cx="3350168"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Straight Connector 13">
            <a:extLst>
              <a:ext uri="{FF2B5EF4-FFF2-40B4-BE49-F238E27FC236}">
                <a16:creationId xmlns:a16="http://schemas.microsoft.com/office/drawing/2014/main" id="{C822A267-F0E1-00CC-A68C-AA463F311272}"/>
              </a:ext>
            </a:extLst>
          </p:cNvPr>
          <p:cNvSpPr/>
          <p:nvPr/>
        </p:nvSpPr>
        <p:spPr>
          <a:xfrm>
            <a:off x="3473036" y="4104973"/>
            <a:ext cx="278897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Straight Connector 14">
            <a:extLst>
              <a:ext uri="{FF2B5EF4-FFF2-40B4-BE49-F238E27FC236}">
                <a16:creationId xmlns:a16="http://schemas.microsoft.com/office/drawing/2014/main" id="{0F381530-1AB2-E35E-BE64-D1D2B46F2B9F}"/>
              </a:ext>
            </a:extLst>
          </p:cNvPr>
          <p:cNvSpPr/>
          <p:nvPr/>
        </p:nvSpPr>
        <p:spPr>
          <a:xfrm>
            <a:off x="3473036" y="3064175"/>
            <a:ext cx="278897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Straight Connector 15">
            <a:extLst>
              <a:ext uri="{FF2B5EF4-FFF2-40B4-BE49-F238E27FC236}">
                <a16:creationId xmlns:a16="http://schemas.microsoft.com/office/drawing/2014/main" id="{5EFACC61-3DDE-400B-60B1-9E7758FA9873}"/>
              </a:ext>
            </a:extLst>
          </p:cNvPr>
          <p:cNvSpPr/>
          <p:nvPr/>
        </p:nvSpPr>
        <p:spPr>
          <a:xfrm>
            <a:off x="3473036" y="2203925"/>
            <a:ext cx="3350168"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Oval 16">
            <a:extLst>
              <a:ext uri="{FF2B5EF4-FFF2-40B4-BE49-F238E27FC236}">
                <a16:creationId xmlns:a16="http://schemas.microsoft.com/office/drawing/2014/main" id="{B8C3CDB4-8F49-2100-28E3-2114B4FAF5FC}"/>
              </a:ext>
            </a:extLst>
          </p:cNvPr>
          <p:cNvSpPr/>
          <p:nvPr/>
        </p:nvSpPr>
        <p:spPr>
          <a:xfrm>
            <a:off x="1772445" y="1814513"/>
            <a:ext cx="3401185" cy="354012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17">
            <a:extLst>
              <a:ext uri="{FF2B5EF4-FFF2-40B4-BE49-F238E27FC236}">
                <a16:creationId xmlns:a16="http://schemas.microsoft.com/office/drawing/2014/main" id="{F042B340-2D92-AE02-FF0F-87A0BBA597DA}"/>
              </a:ext>
            </a:extLst>
          </p:cNvPr>
          <p:cNvSpPr/>
          <p:nvPr/>
        </p:nvSpPr>
        <p:spPr>
          <a:xfrm>
            <a:off x="2384657" y="3325169"/>
            <a:ext cx="2176758" cy="627177"/>
          </a:xfrm>
          <a:custGeom>
            <a:avLst/>
            <a:gdLst>
              <a:gd name="connsiteX0" fmla="*/ 0 w 2249423"/>
              <a:gd name="connsiteY0" fmla="*/ 0 h 1159859"/>
              <a:gd name="connsiteX1" fmla="*/ 2249423 w 2249423"/>
              <a:gd name="connsiteY1" fmla="*/ 0 h 1159859"/>
              <a:gd name="connsiteX2" fmla="*/ 2249423 w 2249423"/>
              <a:gd name="connsiteY2" fmla="*/ 1159859 h 1159859"/>
              <a:gd name="connsiteX3" fmla="*/ 0 w 2249423"/>
              <a:gd name="connsiteY3" fmla="*/ 1159859 h 1159859"/>
              <a:gd name="connsiteX4" fmla="*/ 0 w 2249423"/>
              <a:gd name="connsiteY4" fmla="*/ 0 h 115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423" h="1159859">
                <a:moveTo>
                  <a:pt x="0" y="0"/>
                </a:moveTo>
                <a:lnTo>
                  <a:pt x="2249423" y="0"/>
                </a:lnTo>
                <a:lnTo>
                  <a:pt x="2249423" y="1159859"/>
                </a:lnTo>
                <a:lnTo>
                  <a:pt x="0" y="1159859"/>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1822450">
              <a:lnSpc>
                <a:spcPct val="90000"/>
              </a:lnSpc>
              <a:spcBef>
                <a:spcPct val="0"/>
              </a:spcBef>
              <a:spcAft>
                <a:spcPct val="35000"/>
              </a:spcAft>
            </a:pPr>
            <a:r>
              <a:rPr lang="en-CA" sz="4100">
                <a:solidFill>
                  <a:schemeClr val="tx1"/>
                </a:solidFill>
                <a:latin typeface="Poppins" pitchFamily="2" charset="77"/>
                <a:ea typeface="Roboto" panose="02000000000000000000" pitchFamily="2" charset="0"/>
                <a:cs typeface="Poppins" pitchFamily="2" charset="77"/>
              </a:rPr>
              <a:t>SCORES</a:t>
            </a:r>
          </a:p>
        </p:txBody>
      </p:sp>
      <p:sp>
        <p:nvSpPr>
          <p:cNvPr id="19" name="Oval 18">
            <a:extLst>
              <a:ext uri="{FF2B5EF4-FFF2-40B4-BE49-F238E27FC236}">
                <a16:creationId xmlns:a16="http://schemas.microsoft.com/office/drawing/2014/main" id="{5A1ADFEF-D416-7F11-5CF1-F592794C6DAB}"/>
              </a:ext>
            </a:extLst>
          </p:cNvPr>
          <p:cNvSpPr/>
          <p:nvPr/>
        </p:nvSpPr>
        <p:spPr>
          <a:xfrm>
            <a:off x="6449073" y="1814513"/>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89C0AD79-B459-7498-02FF-AB1D105DA93C}"/>
              </a:ext>
            </a:extLst>
          </p:cNvPr>
          <p:cNvSpPr/>
          <p:nvPr/>
        </p:nvSpPr>
        <p:spPr>
          <a:xfrm>
            <a:off x="7197335" y="1814513"/>
            <a:ext cx="2650475" cy="778827"/>
          </a:xfrm>
          <a:custGeom>
            <a:avLst/>
            <a:gdLst>
              <a:gd name="connsiteX0" fmla="*/ 0 w 4222844"/>
              <a:gd name="connsiteY0" fmla="*/ 0 h 773239"/>
              <a:gd name="connsiteX1" fmla="*/ 4222844 w 4222844"/>
              <a:gd name="connsiteY1" fmla="*/ 0 h 773239"/>
              <a:gd name="connsiteX2" fmla="*/ 4222844 w 4222844"/>
              <a:gd name="connsiteY2" fmla="*/ 773239 h 773239"/>
              <a:gd name="connsiteX3" fmla="*/ 0 w 4222844"/>
              <a:gd name="connsiteY3" fmla="*/ 773239 h 773239"/>
              <a:gd name="connsiteX4" fmla="*/ 0 w 4222844"/>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844" h="773239">
                <a:moveTo>
                  <a:pt x="0" y="0"/>
                </a:moveTo>
                <a:lnTo>
                  <a:pt x="4222844" y="0"/>
                </a:lnTo>
                <a:lnTo>
                  <a:pt x="4222844"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en-US" sz="3000">
                <a:latin typeface="Roboto" panose="02000000000000000000" pitchFamily="2" charset="0"/>
                <a:ea typeface="Roboto" panose="02000000000000000000" pitchFamily="2" charset="0"/>
              </a:rPr>
              <a:t>A) Alignment</a:t>
            </a:r>
            <a:endParaRPr lang="en-CA" sz="3000">
              <a:latin typeface="Roboto" panose="02000000000000000000" pitchFamily="2" charset="0"/>
              <a:ea typeface="Roboto" panose="02000000000000000000" pitchFamily="2" charset="0"/>
            </a:endParaRPr>
          </a:p>
        </p:txBody>
      </p:sp>
      <p:sp>
        <p:nvSpPr>
          <p:cNvPr id="21" name="Oval 20">
            <a:extLst>
              <a:ext uri="{FF2B5EF4-FFF2-40B4-BE49-F238E27FC236}">
                <a16:creationId xmlns:a16="http://schemas.microsoft.com/office/drawing/2014/main" id="{67714797-E9D4-C219-CBE8-95FE23FBACC5}"/>
              </a:ext>
            </a:extLst>
          </p:cNvPr>
          <p:cNvSpPr/>
          <p:nvPr/>
        </p:nvSpPr>
        <p:spPr>
          <a:xfrm>
            <a:off x="5887878" y="2674763"/>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21">
            <a:extLst>
              <a:ext uri="{FF2B5EF4-FFF2-40B4-BE49-F238E27FC236}">
                <a16:creationId xmlns:a16="http://schemas.microsoft.com/office/drawing/2014/main" id="{E388C142-AD5C-9DE7-39E9-4CD4EBF4854E}"/>
              </a:ext>
            </a:extLst>
          </p:cNvPr>
          <p:cNvSpPr/>
          <p:nvPr/>
        </p:nvSpPr>
        <p:spPr>
          <a:xfrm>
            <a:off x="6636139" y="2674763"/>
            <a:ext cx="2783682" cy="778827"/>
          </a:xfrm>
          <a:custGeom>
            <a:avLst/>
            <a:gdLst>
              <a:gd name="connsiteX0" fmla="*/ 0 w 4435076"/>
              <a:gd name="connsiteY0" fmla="*/ 0 h 773239"/>
              <a:gd name="connsiteX1" fmla="*/ 4435076 w 4435076"/>
              <a:gd name="connsiteY1" fmla="*/ 0 h 773239"/>
              <a:gd name="connsiteX2" fmla="*/ 4435076 w 4435076"/>
              <a:gd name="connsiteY2" fmla="*/ 773239 h 773239"/>
              <a:gd name="connsiteX3" fmla="*/ 0 w 4435076"/>
              <a:gd name="connsiteY3" fmla="*/ 773239 h 773239"/>
              <a:gd name="connsiteX4" fmla="*/ 0 w 4435076"/>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076" h="773239">
                <a:moveTo>
                  <a:pt x="0" y="0"/>
                </a:moveTo>
                <a:lnTo>
                  <a:pt x="4435076" y="0"/>
                </a:lnTo>
                <a:lnTo>
                  <a:pt x="4435076"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en-US" sz="3000">
                <a:latin typeface="Roboto" panose="02000000000000000000" pitchFamily="2" charset="0"/>
                <a:ea typeface="Roboto" panose="02000000000000000000" pitchFamily="2" charset="0"/>
              </a:rPr>
              <a:t>B) Innovation</a:t>
            </a:r>
            <a:endParaRPr lang="en-CA" sz="3000">
              <a:latin typeface="Roboto" panose="02000000000000000000" pitchFamily="2" charset="0"/>
              <a:ea typeface="Roboto" panose="02000000000000000000" pitchFamily="2" charset="0"/>
            </a:endParaRPr>
          </a:p>
        </p:txBody>
      </p:sp>
      <p:sp>
        <p:nvSpPr>
          <p:cNvPr id="23" name="Oval 22">
            <a:extLst>
              <a:ext uri="{FF2B5EF4-FFF2-40B4-BE49-F238E27FC236}">
                <a16:creationId xmlns:a16="http://schemas.microsoft.com/office/drawing/2014/main" id="{84F31B9E-2401-C43B-745D-DCA77F60D5B4}"/>
              </a:ext>
            </a:extLst>
          </p:cNvPr>
          <p:cNvSpPr/>
          <p:nvPr/>
        </p:nvSpPr>
        <p:spPr>
          <a:xfrm>
            <a:off x="5887878" y="3715560"/>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Freeform 23">
            <a:extLst>
              <a:ext uri="{FF2B5EF4-FFF2-40B4-BE49-F238E27FC236}">
                <a16:creationId xmlns:a16="http://schemas.microsoft.com/office/drawing/2014/main" id="{928E1E64-813E-4B30-B9CF-49E7FA973A44}"/>
              </a:ext>
            </a:extLst>
          </p:cNvPr>
          <p:cNvSpPr/>
          <p:nvPr/>
        </p:nvSpPr>
        <p:spPr>
          <a:xfrm>
            <a:off x="6636139" y="3715560"/>
            <a:ext cx="2429157" cy="778827"/>
          </a:xfrm>
          <a:custGeom>
            <a:avLst/>
            <a:gdLst>
              <a:gd name="connsiteX0" fmla="*/ 0 w 3870231"/>
              <a:gd name="connsiteY0" fmla="*/ 0 h 773239"/>
              <a:gd name="connsiteX1" fmla="*/ 3870231 w 3870231"/>
              <a:gd name="connsiteY1" fmla="*/ 0 h 773239"/>
              <a:gd name="connsiteX2" fmla="*/ 3870231 w 3870231"/>
              <a:gd name="connsiteY2" fmla="*/ 773239 h 773239"/>
              <a:gd name="connsiteX3" fmla="*/ 0 w 3870231"/>
              <a:gd name="connsiteY3" fmla="*/ 773239 h 773239"/>
              <a:gd name="connsiteX4" fmla="*/ 0 w 3870231"/>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31" h="773239">
                <a:moveTo>
                  <a:pt x="0" y="0"/>
                </a:moveTo>
                <a:lnTo>
                  <a:pt x="3870231" y="0"/>
                </a:lnTo>
                <a:lnTo>
                  <a:pt x="3870231"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en-US" sz="3000">
                <a:latin typeface="Roboto" panose="02000000000000000000" pitchFamily="2" charset="0"/>
                <a:ea typeface="Roboto" panose="02000000000000000000" pitchFamily="2" charset="0"/>
              </a:rPr>
              <a:t>C) Process</a:t>
            </a:r>
            <a:endParaRPr lang="en-CA" sz="3000">
              <a:latin typeface="Roboto" panose="02000000000000000000" pitchFamily="2" charset="0"/>
              <a:ea typeface="Roboto" panose="02000000000000000000" pitchFamily="2" charset="0"/>
            </a:endParaRPr>
          </a:p>
        </p:txBody>
      </p:sp>
      <p:sp>
        <p:nvSpPr>
          <p:cNvPr id="25" name="Oval 24">
            <a:extLst>
              <a:ext uri="{FF2B5EF4-FFF2-40B4-BE49-F238E27FC236}">
                <a16:creationId xmlns:a16="http://schemas.microsoft.com/office/drawing/2014/main" id="{19B703CD-DBD7-9792-DBDC-1399ACDB38B7}"/>
              </a:ext>
            </a:extLst>
          </p:cNvPr>
          <p:cNvSpPr/>
          <p:nvPr/>
        </p:nvSpPr>
        <p:spPr>
          <a:xfrm>
            <a:off x="6449073" y="4575810"/>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6" name="Freeform 25">
            <a:extLst>
              <a:ext uri="{FF2B5EF4-FFF2-40B4-BE49-F238E27FC236}">
                <a16:creationId xmlns:a16="http://schemas.microsoft.com/office/drawing/2014/main" id="{1F9A4815-9C4C-1BA8-511E-24494F025A59}"/>
              </a:ext>
            </a:extLst>
          </p:cNvPr>
          <p:cNvSpPr/>
          <p:nvPr/>
        </p:nvSpPr>
        <p:spPr>
          <a:xfrm>
            <a:off x="7197334" y="4575810"/>
            <a:ext cx="4162022" cy="778827"/>
          </a:xfrm>
          <a:custGeom>
            <a:avLst/>
            <a:gdLst>
              <a:gd name="connsiteX0" fmla="*/ 0 w 6114525"/>
              <a:gd name="connsiteY0" fmla="*/ 0 h 773239"/>
              <a:gd name="connsiteX1" fmla="*/ 6114525 w 6114525"/>
              <a:gd name="connsiteY1" fmla="*/ 0 h 773239"/>
              <a:gd name="connsiteX2" fmla="*/ 6114525 w 6114525"/>
              <a:gd name="connsiteY2" fmla="*/ 773239 h 773239"/>
              <a:gd name="connsiteX3" fmla="*/ 0 w 6114525"/>
              <a:gd name="connsiteY3" fmla="*/ 773239 h 773239"/>
              <a:gd name="connsiteX4" fmla="*/ 0 w 6114525"/>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25" h="773239">
                <a:moveTo>
                  <a:pt x="0" y="0"/>
                </a:moveTo>
                <a:lnTo>
                  <a:pt x="6114525" y="0"/>
                </a:lnTo>
                <a:lnTo>
                  <a:pt x="6114525"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en-US" sz="3000">
                <a:latin typeface="Roboto" panose="02000000000000000000" pitchFamily="2" charset="0"/>
                <a:ea typeface="Roboto" panose="02000000000000000000" pitchFamily="2" charset="0"/>
              </a:rPr>
              <a:t>D) End-user driven </a:t>
            </a:r>
            <a:endParaRPr lang="en-CA" sz="30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04888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en-CA" sz="2500" dirty="0"/>
              <a:t>The Deeper Clarity Method™ </a:t>
            </a:r>
            <a:br>
              <a:rPr lang="en-CA" sz="2500" dirty="0"/>
            </a:br>
            <a:r>
              <a:rPr lang="en-CA" sz="2500" dirty="0"/>
              <a:t>The Top 10 Ways To Build Products, Processes, Policies &amp; Services Using</a:t>
            </a:r>
            <a:endParaRPr lang="en-US" sz="2500" dirty="0"/>
          </a:p>
        </p:txBody>
      </p:sp>
      <p:graphicFrame>
        <p:nvGraphicFramePr>
          <p:cNvPr id="5" name="Text Placeholder 2">
            <a:extLst>
              <a:ext uri="{FF2B5EF4-FFF2-40B4-BE49-F238E27FC236}">
                <a16:creationId xmlns:a16="http://schemas.microsoft.com/office/drawing/2014/main" id="{F84F981F-C259-605C-DB3C-07EE4F2395C5}"/>
              </a:ext>
            </a:extLst>
          </p:cNvPr>
          <p:cNvGraphicFramePr/>
          <p:nvPr/>
        </p:nvGraphicFramePr>
        <p:xfrm>
          <a:off x="236538" y="1243014"/>
          <a:ext cx="11720512" cy="470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03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en-CA" sz="2500"/>
              <a:t>The Top 10 Ways To Build Products, Processes, Policies &amp; Services Using The Deeper Clarity Method™</a:t>
            </a:r>
            <a:endParaRPr lang="en-US" sz="2500"/>
          </a:p>
        </p:txBody>
      </p:sp>
      <p:graphicFrame>
        <p:nvGraphicFramePr>
          <p:cNvPr id="5" name="Text Placeholder 2">
            <a:extLst>
              <a:ext uri="{FF2B5EF4-FFF2-40B4-BE49-F238E27FC236}">
                <a16:creationId xmlns:a16="http://schemas.microsoft.com/office/drawing/2014/main" id="{F84F981F-C259-605C-DB3C-07EE4F2395C5}"/>
              </a:ext>
            </a:extLst>
          </p:cNvPr>
          <p:cNvGraphicFramePr/>
          <p:nvPr/>
        </p:nvGraphicFramePr>
        <p:xfrm>
          <a:off x="181770" y="1343026"/>
          <a:ext cx="11720512"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0461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en-CA" sz="2500"/>
              <a:t>The Top 10 Ways To Build Products, Processes, Policies &amp; Services Using The Deeper Clarity Method™</a:t>
            </a:r>
            <a:endParaRPr lang="en-US" sz="2500"/>
          </a:p>
        </p:txBody>
      </p:sp>
      <p:graphicFrame>
        <p:nvGraphicFramePr>
          <p:cNvPr id="5" name="Text Placeholder 2">
            <a:extLst>
              <a:ext uri="{FF2B5EF4-FFF2-40B4-BE49-F238E27FC236}">
                <a16:creationId xmlns:a16="http://schemas.microsoft.com/office/drawing/2014/main" id="{F84F981F-C259-605C-DB3C-07EE4F2395C5}"/>
              </a:ext>
            </a:extLst>
          </p:cNvPr>
          <p:cNvGraphicFramePr/>
          <p:nvPr/>
        </p:nvGraphicFramePr>
        <p:xfrm>
          <a:off x="181770" y="1343026"/>
          <a:ext cx="11720512"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91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A2A48E2-B6DB-52B1-C961-7B0E213FD45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8456613" y="0"/>
            <a:ext cx="3736975" cy="6858000"/>
          </a:xfrm>
        </p:spPr>
      </p:pic>
      <p:sp>
        <p:nvSpPr>
          <p:cNvPr id="2" name="Title 1">
            <a:extLst>
              <a:ext uri="{FF2B5EF4-FFF2-40B4-BE49-F238E27FC236}">
                <a16:creationId xmlns:a16="http://schemas.microsoft.com/office/drawing/2014/main" id="{83992B62-6206-C36A-E400-29FEB17C5F27}"/>
              </a:ext>
            </a:extLst>
          </p:cNvPr>
          <p:cNvSpPr>
            <a:spLocks noGrp="1"/>
          </p:cNvSpPr>
          <p:nvPr>
            <p:ph type="title"/>
          </p:nvPr>
        </p:nvSpPr>
        <p:spPr>
          <a:xfrm>
            <a:off x="666762" y="1174374"/>
            <a:ext cx="6933123" cy="1181067"/>
          </a:xfrm>
        </p:spPr>
        <p:txBody>
          <a:bodyPr anchor="ctr">
            <a:normAutofit/>
          </a:bodyPr>
          <a:lstStyle/>
          <a:p>
            <a:r>
              <a:rPr lang="en-US" sz="4000"/>
              <a:t>Goal</a:t>
            </a:r>
          </a:p>
        </p:txBody>
      </p:sp>
      <p:sp>
        <p:nvSpPr>
          <p:cNvPr id="3" name="Content Placeholder 2">
            <a:extLst>
              <a:ext uri="{FF2B5EF4-FFF2-40B4-BE49-F238E27FC236}">
                <a16:creationId xmlns:a16="http://schemas.microsoft.com/office/drawing/2014/main" id="{92988CE7-DE54-D245-DD27-60956D7EFD09}"/>
              </a:ext>
            </a:extLst>
          </p:cNvPr>
          <p:cNvSpPr>
            <a:spLocks noGrp="1"/>
          </p:cNvSpPr>
          <p:nvPr>
            <p:ph idx="1"/>
          </p:nvPr>
        </p:nvSpPr>
        <p:spPr>
          <a:xfrm>
            <a:off x="666762" y="2567381"/>
            <a:ext cx="7550645" cy="3248767"/>
          </a:xfrm>
        </p:spPr>
        <p:txBody>
          <a:bodyPr>
            <a:normAutofit/>
          </a:bodyPr>
          <a:lstStyle/>
          <a:p>
            <a:r>
              <a:rPr lang="en-US" dirty="0">
                <a:latin typeface="Roboto" panose="02000000000000000000" pitchFamily="2" charset="0"/>
              </a:rPr>
              <a:t>Mindset is essential to success – personally &amp; professionally</a:t>
            </a:r>
          </a:p>
          <a:p>
            <a:r>
              <a:rPr lang="en-US" dirty="0">
                <a:latin typeface="Roboto" panose="02000000000000000000" pitchFamily="2" charset="0"/>
              </a:rPr>
              <a:t>Dynamic mindset is needed for change &amp; transformation </a:t>
            </a:r>
          </a:p>
          <a:p>
            <a:endParaRPr lang="en-US" dirty="0">
              <a:latin typeface="Roboto" panose="02000000000000000000" pitchFamily="2" charset="0"/>
            </a:endParaRPr>
          </a:p>
          <a:p>
            <a:endParaRPr lang="en-US" dirty="0">
              <a:latin typeface="Roboto" panose="02000000000000000000" pitchFamily="2" charset="0"/>
            </a:endParaRPr>
          </a:p>
        </p:txBody>
      </p:sp>
    </p:spTree>
    <p:extLst>
      <p:ext uri="{BB962C8B-B14F-4D97-AF65-F5344CB8AC3E}">
        <p14:creationId xmlns:p14="http://schemas.microsoft.com/office/powerpoint/2010/main" val="122428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9174CD-1DBD-599E-4034-412C1959A108}"/>
              </a:ext>
            </a:extLst>
          </p:cNvPr>
          <p:cNvSpPr txBox="1">
            <a:spLocks/>
          </p:cNvSpPr>
          <p:nvPr/>
        </p:nvSpPr>
        <p:spPr>
          <a:xfrm>
            <a:off x="5906130" y="1969534"/>
            <a:ext cx="6085383" cy="178695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a:solidFill>
                  <a:schemeClr val="accent2"/>
                </a:solidFill>
                <a:latin typeface="Futura" panose="020B0602020204020303" pitchFamily="34" charset="-79"/>
                <a:ea typeface="+mj-ea"/>
                <a:cs typeface="Futura" panose="020B0602020204020303" pitchFamily="34" charset="-79"/>
              </a:defRPr>
            </a:lvl1pPr>
          </a:lstStyle>
          <a:p>
            <a:pPr algn="ctr">
              <a:lnSpc>
                <a:spcPct val="80000"/>
              </a:lnSpc>
            </a:pPr>
            <a:br>
              <a:rPr lang="en-US" sz="4800">
                <a:solidFill>
                  <a:srgbClr val="FFFFFF"/>
                </a:solidFill>
                <a:latin typeface="Poppins" pitchFamily="2" charset="77"/>
                <a:cs typeface="Poppins" pitchFamily="2" charset="77"/>
              </a:rPr>
            </a:br>
            <a:r>
              <a:rPr lang="en-US" sz="4800">
                <a:solidFill>
                  <a:srgbClr val="FFFFFF"/>
                </a:solidFill>
                <a:latin typeface="Poppins" pitchFamily="2" charset="77"/>
                <a:cs typeface="Poppins" pitchFamily="2" charset="77"/>
              </a:rPr>
              <a:t>{Reframe}</a:t>
            </a:r>
          </a:p>
        </p:txBody>
      </p:sp>
      <p:grpSp>
        <p:nvGrpSpPr>
          <p:cNvPr id="9" name="Group 8">
            <a:extLst>
              <a:ext uri="{FF2B5EF4-FFF2-40B4-BE49-F238E27FC236}">
                <a16:creationId xmlns:a16="http://schemas.microsoft.com/office/drawing/2014/main" id="{47934CAD-BB0C-B735-6715-4B0FAEE71FFF}"/>
              </a:ext>
            </a:extLst>
          </p:cNvPr>
          <p:cNvGrpSpPr/>
          <p:nvPr/>
        </p:nvGrpSpPr>
        <p:grpSpPr>
          <a:xfrm>
            <a:off x="754528" y="465828"/>
            <a:ext cx="10602382" cy="89155"/>
            <a:chOff x="810884" y="465827"/>
            <a:chExt cx="10602382" cy="89155"/>
          </a:xfrm>
        </p:grpSpPr>
        <p:cxnSp>
          <p:nvCxnSpPr>
            <p:cNvPr id="16" name="Straight Connector 15">
              <a:extLst>
                <a:ext uri="{FF2B5EF4-FFF2-40B4-BE49-F238E27FC236}">
                  <a16:creationId xmlns:a16="http://schemas.microsoft.com/office/drawing/2014/main" id="{3E3C83DD-856A-32F3-52F7-7395917A7B1E}"/>
                </a:ext>
              </a:extLst>
            </p:cNvPr>
            <p:cNvCxnSpPr>
              <a:cxnSpLocks/>
            </p:cNvCxnSpPr>
            <p:nvPr/>
          </p:nvCxnSpPr>
          <p:spPr>
            <a:xfrm>
              <a:off x="814560" y="465827"/>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6B06D1-7101-279C-59ED-54FAB22DBAB4}"/>
                </a:ext>
              </a:extLst>
            </p:cNvPr>
            <p:cNvCxnSpPr>
              <a:cxnSpLocks/>
            </p:cNvCxnSpPr>
            <p:nvPr/>
          </p:nvCxnSpPr>
          <p:spPr>
            <a:xfrm>
              <a:off x="810884" y="554982"/>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890FCE9-76F0-5FC5-8754-B82DEC056A4D}"/>
              </a:ext>
            </a:extLst>
          </p:cNvPr>
          <p:cNvGrpSpPr/>
          <p:nvPr/>
        </p:nvGrpSpPr>
        <p:grpSpPr>
          <a:xfrm>
            <a:off x="781844" y="1457018"/>
            <a:ext cx="10602382" cy="89155"/>
            <a:chOff x="776378" y="5707795"/>
            <a:chExt cx="10602382" cy="89155"/>
          </a:xfrm>
        </p:grpSpPr>
        <p:cxnSp>
          <p:nvCxnSpPr>
            <p:cNvPr id="22" name="Straight Connector 21">
              <a:extLst>
                <a:ext uri="{FF2B5EF4-FFF2-40B4-BE49-F238E27FC236}">
                  <a16:creationId xmlns:a16="http://schemas.microsoft.com/office/drawing/2014/main" id="{8F90E5DE-D1C8-A842-D263-2112C1CDB372}"/>
                </a:ext>
              </a:extLst>
            </p:cNvPr>
            <p:cNvCxnSpPr>
              <a:cxnSpLocks/>
            </p:cNvCxnSpPr>
            <p:nvPr/>
          </p:nvCxnSpPr>
          <p:spPr>
            <a:xfrm>
              <a:off x="780054" y="5707795"/>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50728F-6BF0-FE21-2E7A-7E942742533D}"/>
                </a:ext>
              </a:extLst>
            </p:cNvPr>
            <p:cNvCxnSpPr>
              <a:cxnSpLocks/>
            </p:cNvCxnSpPr>
            <p:nvPr/>
          </p:nvCxnSpPr>
          <p:spPr>
            <a:xfrm>
              <a:off x="776378" y="5796950"/>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8B8EEE64-2E38-3D31-C583-CA1BE7650EC3}"/>
              </a:ext>
            </a:extLst>
          </p:cNvPr>
          <p:cNvSpPr/>
          <p:nvPr/>
        </p:nvSpPr>
        <p:spPr>
          <a:xfrm>
            <a:off x="766247" y="2033383"/>
            <a:ext cx="5314950" cy="2179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FFFFFF"/>
                </a:solidFill>
                <a:latin typeface="Poppins" pitchFamily="2" charset="77"/>
                <a:cs typeface="Poppins" pitchFamily="2" charset="77"/>
              </a:rPr>
              <a:t>Alignment</a:t>
            </a:r>
          </a:p>
          <a:p>
            <a:pPr algn="ctr">
              <a:lnSpc>
                <a:spcPct val="150000"/>
              </a:lnSpc>
            </a:pPr>
            <a:r>
              <a:rPr lang="en-US" sz="2400" b="1" dirty="0">
                <a:solidFill>
                  <a:srgbClr val="FFFFFF"/>
                </a:solidFill>
                <a:latin typeface="Poppins" pitchFamily="2" charset="77"/>
                <a:cs typeface="Poppins" pitchFamily="2" charset="77"/>
              </a:rPr>
              <a:t>Connect</a:t>
            </a:r>
          </a:p>
          <a:p>
            <a:pPr algn="ctr">
              <a:lnSpc>
                <a:spcPct val="150000"/>
              </a:lnSpc>
            </a:pPr>
            <a:r>
              <a:rPr lang="en-US" sz="2400" b="1" dirty="0">
                <a:solidFill>
                  <a:srgbClr val="FFFFFF"/>
                </a:solidFill>
                <a:latin typeface="Poppins" pitchFamily="2" charset="77"/>
                <a:cs typeface="Poppins" pitchFamily="2" charset="77"/>
              </a:rPr>
              <a:t>Reframe</a:t>
            </a:r>
          </a:p>
          <a:p>
            <a:pPr algn="ctr">
              <a:lnSpc>
                <a:spcPct val="150000"/>
              </a:lnSpc>
            </a:pPr>
            <a:r>
              <a:rPr lang="en-US" sz="2400" b="1" dirty="0">
                <a:solidFill>
                  <a:srgbClr val="FFFFFF"/>
                </a:solidFill>
                <a:latin typeface="Poppins" pitchFamily="2" charset="77"/>
                <a:cs typeface="Poppins" pitchFamily="2" charset="77"/>
              </a:rPr>
              <a:t>Experiment</a:t>
            </a:r>
          </a:p>
        </p:txBody>
      </p:sp>
      <p:pic>
        <p:nvPicPr>
          <p:cNvPr id="2" name="Picture 1" descr="A colorful pile of yarn turned into a yellow yarn light bulb">
            <a:extLst>
              <a:ext uri="{FF2B5EF4-FFF2-40B4-BE49-F238E27FC236}">
                <a16:creationId xmlns:a16="http://schemas.microsoft.com/office/drawing/2014/main" id="{4AD3F0F6-88BA-DB53-CF6D-414F30516C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1346" y="2033383"/>
            <a:ext cx="5135995" cy="3485880"/>
          </a:xfrm>
          <a:prstGeom prst="rect">
            <a:avLst/>
          </a:prstGeom>
          <a:ln>
            <a:solidFill>
              <a:schemeClr val="tx1"/>
            </a:solidFill>
          </a:ln>
        </p:spPr>
      </p:pic>
      <p:sp>
        <p:nvSpPr>
          <p:cNvPr id="4" name="Title 3">
            <a:extLst>
              <a:ext uri="{FF2B5EF4-FFF2-40B4-BE49-F238E27FC236}">
                <a16:creationId xmlns:a16="http://schemas.microsoft.com/office/drawing/2014/main" id="{E1B45057-B57D-E07B-7365-DE096DA6B408}"/>
              </a:ext>
            </a:extLst>
          </p:cNvPr>
          <p:cNvSpPr>
            <a:spLocks noGrp="1"/>
          </p:cNvSpPr>
          <p:nvPr>
            <p:ph type="title"/>
          </p:nvPr>
        </p:nvSpPr>
        <p:spPr>
          <a:xfrm>
            <a:off x="781844" y="554980"/>
            <a:ext cx="10515600" cy="991188"/>
          </a:xfrm>
        </p:spPr>
        <p:txBody>
          <a:bodyPr>
            <a:normAutofit/>
          </a:bodyPr>
          <a:lstStyle/>
          <a:p>
            <a:pPr algn="ctr"/>
            <a:r>
              <a:rPr lang="en-US" sz="4400">
                <a:latin typeface="Poppins" pitchFamily="2" charset="77"/>
                <a:cs typeface="Poppins" pitchFamily="2" charset="77"/>
              </a:rPr>
              <a:t>Innovation Literacy Skills</a:t>
            </a:r>
          </a:p>
        </p:txBody>
      </p:sp>
      <p:sp>
        <p:nvSpPr>
          <p:cNvPr id="8" name="TextBox 7">
            <a:extLst>
              <a:ext uri="{FF2B5EF4-FFF2-40B4-BE49-F238E27FC236}">
                <a16:creationId xmlns:a16="http://schemas.microsoft.com/office/drawing/2014/main" id="{0E6E2BE7-936B-67BB-ECBA-0DB65E7DCA40}"/>
              </a:ext>
            </a:extLst>
          </p:cNvPr>
          <p:cNvSpPr txBox="1"/>
          <p:nvPr/>
        </p:nvSpPr>
        <p:spPr>
          <a:xfrm>
            <a:off x="724694" y="4332855"/>
            <a:ext cx="5372100" cy="118640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algn="ctr">
              <a:lnSpc>
                <a:spcPct val="130000"/>
              </a:lnSpc>
              <a:defRPr sz="2400">
                <a:solidFill>
                  <a:srgbClr val="FFFFFF"/>
                </a:solidFill>
                <a:latin typeface="Poppins" pitchFamily="2" charset="77"/>
                <a:cs typeface="Poppins"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a:solidFill>
                  <a:schemeClr val="bg1"/>
                </a:solidFill>
              </a:rPr>
              <a:t>Knowledge Transfer &amp; Execution</a:t>
            </a:r>
          </a:p>
        </p:txBody>
      </p:sp>
      <p:grpSp>
        <p:nvGrpSpPr>
          <p:cNvPr id="7" name="Group 6">
            <a:extLst>
              <a:ext uri="{FF2B5EF4-FFF2-40B4-BE49-F238E27FC236}">
                <a16:creationId xmlns:a16="http://schemas.microsoft.com/office/drawing/2014/main" id="{DD6359EB-D963-51EB-CFF4-292727CFC9D4}"/>
              </a:ext>
            </a:extLst>
          </p:cNvPr>
          <p:cNvGrpSpPr/>
          <p:nvPr/>
        </p:nvGrpSpPr>
        <p:grpSpPr>
          <a:xfrm>
            <a:off x="752690" y="465825"/>
            <a:ext cx="10602382" cy="89155"/>
            <a:chOff x="810884" y="465827"/>
            <a:chExt cx="10602382" cy="89155"/>
          </a:xfrm>
        </p:grpSpPr>
        <p:cxnSp>
          <p:nvCxnSpPr>
            <p:cNvPr id="10" name="Straight Connector 9">
              <a:extLst>
                <a:ext uri="{FF2B5EF4-FFF2-40B4-BE49-F238E27FC236}">
                  <a16:creationId xmlns:a16="http://schemas.microsoft.com/office/drawing/2014/main" id="{B9C7F1AE-43D9-21E8-F991-74AFB1206AF4}"/>
                </a:ext>
              </a:extLst>
            </p:cNvPr>
            <p:cNvCxnSpPr>
              <a:cxnSpLocks/>
            </p:cNvCxnSpPr>
            <p:nvPr/>
          </p:nvCxnSpPr>
          <p:spPr>
            <a:xfrm>
              <a:off x="814560" y="465827"/>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95C7FF-DC54-7235-ACF6-6F2FCCED1CE2}"/>
                </a:ext>
              </a:extLst>
            </p:cNvPr>
            <p:cNvCxnSpPr>
              <a:cxnSpLocks/>
            </p:cNvCxnSpPr>
            <p:nvPr/>
          </p:nvCxnSpPr>
          <p:spPr>
            <a:xfrm>
              <a:off x="810884" y="554982"/>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A0F501C-6B6A-61F5-2FA8-14E33F3099D5}"/>
              </a:ext>
            </a:extLst>
          </p:cNvPr>
          <p:cNvSpPr txBox="1"/>
          <p:nvPr/>
        </p:nvSpPr>
        <p:spPr>
          <a:xfrm>
            <a:off x="3048828" y="3363603"/>
            <a:ext cx="6097656" cy="369332"/>
          </a:xfrm>
          <a:prstGeom prst="rect">
            <a:avLst/>
          </a:prstGeom>
          <a:noFill/>
        </p:spPr>
        <p:txBody>
          <a:bodyPr wrap="square">
            <a:spAutoFit/>
          </a:bodyPr>
          <a:lstStyle/>
          <a:p>
            <a:r>
              <a:rPr lang="en-CA" b="0">
                <a:effectLst/>
              </a:rPr>
              <a:t> </a:t>
            </a:r>
            <a:endParaRPr lang="en-US"/>
          </a:p>
        </p:txBody>
      </p:sp>
      <p:sp>
        <p:nvSpPr>
          <p:cNvPr id="15" name="TextBox 14">
            <a:extLst>
              <a:ext uri="{FF2B5EF4-FFF2-40B4-BE49-F238E27FC236}">
                <a16:creationId xmlns:a16="http://schemas.microsoft.com/office/drawing/2014/main" id="{E3842CE4-2684-D8EC-5B8E-612648F90B45}"/>
              </a:ext>
            </a:extLst>
          </p:cNvPr>
          <p:cNvSpPr txBox="1"/>
          <p:nvPr/>
        </p:nvSpPr>
        <p:spPr>
          <a:xfrm>
            <a:off x="3048828" y="3363603"/>
            <a:ext cx="6097656" cy="369332"/>
          </a:xfrm>
          <a:prstGeom prst="rect">
            <a:avLst/>
          </a:prstGeom>
          <a:noFill/>
        </p:spPr>
        <p:txBody>
          <a:bodyPr wrap="square">
            <a:spAutoFit/>
          </a:bodyPr>
          <a:lstStyle/>
          <a:p>
            <a:r>
              <a:rPr lang="en-CA" b="0">
                <a:effectLst/>
              </a:rPr>
              <a:t> </a:t>
            </a:r>
            <a:endParaRPr lang="en-US"/>
          </a:p>
        </p:txBody>
      </p:sp>
      <p:sp>
        <p:nvSpPr>
          <p:cNvPr id="19" name="TextBox 18">
            <a:extLst>
              <a:ext uri="{FF2B5EF4-FFF2-40B4-BE49-F238E27FC236}">
                <a16:creationId xmlns:a16="http://schemas.microsoft.com/office/drawing/2014/main" id="{F7B6153E-C832-C094-960F-6580318786C7}"/>
              </a:ext>
            </a:extLst>
          </p:cNvPr>
          <p:cNvSpPr txBox="1"/>
          <p:nvPr/>
        </p:nvSpPr>
        <p:spPr>
          <a:xfrm>
            <a:off x="3048828" y="3363603"/>
            <a:ext cx="6097656" cy="369332"/>
          </a:xfrm>
          <a:prstGeom prst="rect">
            <a:avLst/>
          </a:prstGeom>
          <a:noFill/>
        </p:spPr>
        <p:txBody>
          <a:bodyPr wrap="square">
            <a:spAutoFit/>
          </a:bodyPr>
          <a:lstStyle/>
          <a:p>
            <a:r>
              <a:rPr lang="en-CA" b="0">
                <a:effectLst/>
              </a:rPr>
              <a:t> </a:t>
            </a:r>
            <a:endParaRPr lang="en-US"/>
          </a:p>
        </p:txBody>
      </p:sp>
      <p:sp>
        <p:nvSpPr>
          <p:cNvPr id="21" name="TextBox 20">
            <a:extLst>
              <a:ext uri="{FF2B5EF4-FFF2-40B4-BE49-F238E27FC236}">
                <a16:creationId xmlns:a16="http://schemas.microsoft.com/office/drawing/2014/main" id="{3B64FCCC-828C-CD58-9A6C-16DBE32B4CF2}"/>
              </a:ext>
            </a:extLst>
          </p:cNvPr>
          <p:cNvSpPr txBox="1"/>
          <p:nvPr/>
        </p:nvSpPr>
        <p:spPr>
          <a:xfrm>
            <a:off x="3048828" y="3363603"/>
            <a:ext cx="6097656" cy="369332"/>
          </a:xfrm>
          <a:prstGeom prst="rect">
            <a:avLst/>
          </a:prstGeom>
          <a:noFill/>
        </p:spPr>
        <p:txBody>
          <a:bodyPr wrap="square">
            <a:spAutoFit/>
          </a:bodyPr>
          <a:lstStyle/>
          <a:p>
            <a:r>
              <a:rPr lang="en-CA" b="0">
                <a:effectLst/>
              </a:rPr>
              <a:t> </a:t>
            </a:r>
            <a:endParaRPr lang="en-US"/>
          </a:p>
        </p:txBody>
      </p:sp>
    </p:spTree>
    <p:extLst>
      <p:ext uri="{BB962C8B-B14F-4D97-AF65-F5344CB8AC3E}">
        <p14:creationId xmlns:p14="http://schemas.microsoft.com/office/powerpoint/2010/main" val="281540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98;p37">
            <a:extLst>
              <a:ext uri="{FF2B5EF4-FFF2-40B4-BE49-F238E27FC236}">
                <a16:creationId xmlns:a16="http://schemas.microsoft.com/office/drawing/2014/main" id="{DADF7838-7ACC-261C-667E-DD296139217E}"/>
              </a:ext>
            </a:extLst>
          </p:cNvPr>
          <p:cNvSpPr/>
          <p:nvPr/>
        </p:nvSpPr>
        <p:spPr>
          <a:xfrm>
            <a:off x="2135305" y="938234"/>
            <a:ext cx="3775524" cy="1160008"/>
          </a:xfrm>
          <a:prstGeom prst="roundRect">
            <a:avLst>
              <a:gd name="adj" fmla="val 50000"/>
            </a:avLst>
          </a:prstGeom>
          <a:solidFill>
            <a:schemeClr val="accen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99;p37">
            <a:extLst>
              <a:ext uri="{FF2B5EF4-FFF2-40B4-BE49-F238E27FC236}">
                <a16:creationId xmlns:a16="http://schemas.microsoft.com/office/drawing/2014/main" id="{B8FF4F7E-5CD3-E8FB-CEB9-5FE319C2F06C}"/>
              </a:ext>
            </a:extLst>
          </p:cNvPr>
          <p:cNvSpPr/>
          <p:nvPr/>
        </p:nvSpPr>
        <p:spPr>
          <a:xfrm>
            <a:off x="2321270" y="1107978"/>
            <a:ext cx="3422313" cy="820673"/>
          </a:xfrm>
          <a:prstGeom prst="roundRect">
            <a:avLst>
              <a:gd name="adj" fmla="val 50000"/>
            </a:avLst>
          </a:prstGeom>
          <a:solidFill>
            <a:schemeClr val="bg1"/>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US" sz="2000" b="1">
                <a:solidFill>
                  <a:schemeClr val="accent2"/>
                </a:solidFill>
                <a:latin typeface="Roboto" panose="02000000000000000000" pitchFamily="2" charset="0"/>
                <a:ea typeface="Roboto" panose="02000000000000000000" pitchFamily="2" charset="0"/>
                <a:cs typeface="Calibri"/>
                <a:sym typeface="Calibri"/>
              </a:rPr>
              <a:t>Learn The Deeper Clarity Method™</a:t>
            </a:r>
            <a:endParaRPr sz="2000">
              <a:solidFill>
                <a:schemeClr val="accent2"/>
              </a:solidFill>
              <a:latin typeface="Roboto" panose="02000000000000000000" pitchFamily="2" charset="0"/>
              <a:ea typeface="Roboto" panose="02000000000000000000" pitchFamily="2" charset="0"/>
            </a:endParaRPr>
          </a:p>
        </p:txBody>
      </p:sp>
      <p:sp>
        <p:nvSpPr>
          <p:cNvPr id="9" name="Google Shape;1202;p37">
            <a:extLst>
              <a:ext uri="{FF2B5EF4-FFF2-40B4-BE49-F238E27FC236}">
                <a16:creationId xmlns:a16="http://schemas.microsoft.com/office/drawing/2014/main" id="{9744020B-0E9D-DE2B-B776-0687FF534E94}"/>
              </a:ext>
            </a:extLst>
          </p:cNvPr>
          <p:cNvSpPr/>
          <p:nvPr/>
        </p:nvSpPr>
        <p:spPr>
          <a:xfrm>
            <a:off x="581601" y="860161"/>
            <a:ext cx="1392209" cy="1275385"/>
          </a:xfrm>
          <a:prstGeom prst="ellipse">
            <a:avLst/>
          </a:prstGeom>
          <a:solidFill>
            <a:schemeClr val="accen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7" name="Google Shape;1205;p37">
            <a:extLst>
              <a:ext uri="{FF2B5EF4-FFF2-40B4-BE49-F238E27FC236}">
                <a16:creationId xmlns:a16="http://schemas.microsoft.com/office/drawing/2014/main" id="{A7206C23-1C32-C72A-6930-DC2FC6648A55}"/>
              </a:ext>
            </a:extLst>
          </p:cNvPr>
          <p:cNvSpPr/>
          <p:nvPr/>
        </p:nvSpPr>
        <p:spPr>
          <a:xfrm>
            <a:off x="2087031" y="2543074"/>
            <a:ext cx="3775524" cy="1160008"/>
          </a:xfrm>
          <a:prstGeom prst="roundRect">
            <a:avLst>
              <a:gd name="adj" fmla="val 50000"/>
            </a:avLst>
          </a:prstGeom>
          <a:solidFill>
            <a:schemeClr val="accent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06;p37">
            <a:extLst>
              <a:ext uri="{FF2B5EF4-FFF2-40B4-BE49-F238E27FC236}">
                <a16:creationId xmlns:a16="http://schemas.microsoft.com/office/drawing/2014/main" id="{A90DFD58-2A3E-8B49-52FA-046B7B137C01}"/>
              </a:ext>
            </a:extLst>
          </p:cNvPr>
          <p:cNvSpPr/>
          <p:nvPr/>
        </p:nvSpPr>
        <p:spPr>
          <a:xfrm>
            <a:off x="2272996" y="2712829"/>
            <a:ext cx="3448032" cy="820673"/>
          </a:xfrm>
          <a:prstGeom prst="roundRect">
            <a:avLst>
              <a:gd name="adj" fmla="val 50000"/>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algn="ctr">
              <a:lnSpc>
                <a:spcPct val="120000"/>
              </a:lnSpc>
            </a:pPr>
            <a:r>
              <a:rPr lang="en-CA" sz="2000" b="1">
                <a:solidFill>
                  <a:schemeClr val="accent2"/>
                </a:solidFill>
                <a:latin typeface="Roboto" panose="02000000000000000000" pitchFamily="2" charset="0"/>
                <a:ea typeface="Roboto" panose="02000000000000000000" pitchFamily="2" charset="0"/>
                <a:cs typeface="Calibri"/>
              </a:rPr>
              <a:t>Deeper Clarity Solutions™</a:t>
            </a:r>
            <a:endParaRPr sz="2000" b="1">
              <a:solidFill>
                <a:schemeClr val="accent2"/>
              </a:solidFill>
              <a:latin typeface="Roboto" panose="02000000000000000000" pitchFamily="2" charset="0"/>
              <a:ea typeface="Roboto" panose="02000000000000000000" pitchFamily="2" charset="0"/>
              <a:cs typeface="Calibri"/>
            </a:endParaRPr>
          </a:p>
        </p:txBody>
      </p:sp>
      <p:sp>
        <p:nvSpPr>
          <p:cNvPr id="16" name="Google Shape;1209;p37">
            <a:extLst>
              <a:ext uri="{FF2B5EF4-FFF2-40B4-BE49-F238E27FC236}">
                <a16:creationId xmlns:a16="http://schemas.microsoft.com/office/drawing/2014/main" id="{02A18077-334B-C765-1DC4-AF4365DFB7B5}"/>
              </a:ext>
            </a:extLst>
          </p:cNvPr>
          <p:cNvSpPr/>
          <p:nvPr/>
        </p:nvSpPr>
        <p:spPr>
          <a:xfrm>
            <a:off x="559380" y="2465003"/>
            <a:ext cx="1392209" cy="1275385"/>
          </a:xfrm>
          <a:prstGeom prst="ellipse">
            <a:avLst/>
          </a:prstGeom>
          <a:solidFill>
            <a:schemeClr val="accent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12;p37">
            <a:extLst>
              <a:ext uri="{FF2B5EF4-FFF2-40B4-BE49-F238E27FC236}">
                <a16:creationId xmlns:a16="http://schemas.microsoft.com/office/drawing/2014/main" id="{114C5440-06EA-F2AE-DF59-E5F578605FA3}"/>
              </a:ext>
            </a:extLst>
          </p:cNvPr>
          <p:cNvSpPr/>
          <p:nvPr/>
        </p:nvSpPr>
        <p:spPr>
          <a:xfrm>
            <a:off x="2109251" y="4358620"/>
            <a:ext cx="3775523" cy="1160008"/>
          </a:xfrm>
          <a:prstGeom prst="roundRect">
            <a:avLst>
              <a:gd name="adj" fmla="val 50000"/>
            </a:avLst>
          </a:prstGeom>
          <a:solidFill>
            <a:schemeClr val="accent6"/>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13;p37">
            <a:extLst>
              <a:ext uri="{FF2B5EF4-FFF2-40B4-BE49-F238E27FC236}">
                <a16:creationId xmlns:a16="http://schemas.microsoft.com/office/drawing/2014/main" id="{36EAFAE0-CEF7-48A3-5C1E-3562B916624B}"/>
              </a:ext>
            </a:extLst>
          </p:cNvPr>
          <p:cNvSpPr/>
          <p:nvPr/>
        </p:nvSpPr>
        <p:spPr>
          <a:xfrm>
            <a:off x="2295217" y="4528366"/>
            <a:ext cx="3448031" cy="820673"/>
          </a:xfrm>
          <a:prstGeom prst="roundRect">
            <a:avLst>
              <a:gd name="adj" fmla="val 50000"/>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algn="ctr">
              <a:lnSpc>
                <a:spcPct val="120000"/>
              </a:lnSpc>
            </a:pPr>
            <a:r>
              <a:rPr lang="en-US" sz="2000" b="1">
                <a:solidFill>
                  <a:schemeClr val="accent2"/>
                </a:solidFill>
                <a:latin typeface="Roboto" panose="02000000000000000000" pitchFamily="2" charset="0"/>
                <a:ea typeface="Roboto" panose="02000000000000000000" pitchFamily="2" charset="0"/>
                <a:cs typeface="Calibri"/>
                <a:sym typeface="Calibri"/>
              </a:rPr>
              <a:t>Enterprise-Wide Deeper Clarity Solutions™</a:t>
            </a:r>
            <a:endParaRPr sz="2000" b="1">
              <a:solidFill>
                <a:schemeClr val="accent2"/>
              </a:solidFill>
              <a:latin typeface="Roboto" panose="02000000000000000000" pitchFamily="2" charset="0"/>
              <a:ea typeface="Roboto" panose="02000000000000000000" pitchFamily="2" charset="0"/>
              <a:cs typeface="Calibri"/>
            </a:endParaRPr>
          </a:p>
        </p:txBody>
      </p:sp>
      <p:sp>
        <p:nvSpPr>
          <p:cNvPr id="23" name="Google Shape;1216;p37">
            <a:extLst>
              <a:ext uri="{FF2B5EF4-FFF2-40B4-BE49-F238E27FC236}">
                <a16:creationId xmlns:a16="http://schemas.microsoft.com/office/drawing/2014/main" id="{276C6443-5910-2601-C686-418079681493}"/>
              </a:ext>
            </a:extLst>
          </p:cNvPr>
          <p:cNvSpPr/>
          <p:nvPr/>
        </p:nvSpPr>
        <p:spPr>
          <a:xfrm>
            <a:off x="581601" y="4267742"/>
            <a:ext cx="1392209" cy="1275385"/>
          </a:xfrm>
          <a:prstGeom prst="ellipse">
            <a:avLst/>
          </a:prstGeom>
          <a:solidFill>
            <a:schemeClr val="accent6"/>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9;p37">
            <a:extLst>
              <a:ext uri="{FF2B5EF4-FFF2-40B4-BE49-F238E27FC236}">
                <a16:creationId xmlns:a16="http://schemas.microsoft.com/office/drawing/2014/main" id="{B0CE9641-1E22-9D95-DE73-369444964A3C}"/>
              </a:ext>
            </a:extLst>
          </p:cNvPr>
          <p:cNvSpPr txBox="1"/>
          <p:nvPr/>
        </p:nvSpPr>
        <p:spPr>
          <a:xfrm>
            <a:off x="645874" y="1046459"/>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solidFill>
                  <a:schemeClr val="bg1"/>
                </a:solidFill>
                <a:latin typeface="Poppins" pitchFamily="2" charset="77"/>
                <a:ea typeface="Fira Sans Extra Condensed SemiBold"/>
                <a:cs typeface="Poppins" pitchFamily="2" charset="77"/>
                <a:sym typeface="Fira Sans Extra Condensed SemiBold"/>
              </a:rPr>
              <a:t>Level 1</a:t>
            </a:r>
            <a:endParaRPr sz="2200" b="1">
              <a:solidFill>
                <a:schemeClr val="bg1"/>
              </a:solidFill>
              <a:latin typeface="Poppins" pitchFamily="2" charset="77"/>
              <a:ea typeface="Fira Sans Extra Condensed SemiBold"/>
              <a:cs typeface="Poppins" pitchFamily="2" charset="77"/>
              <a:sym typeface="Fira Sans Extra Condensed SemiBold"/>
            </a:endParaRPr>
          </a:p>
        </p:txBody>
      </p:sp>
      <p:sp>
        <p:nvSpPr>
          <p:cNvPr id="55" name="Google Shape;1243;p37">
            <a:extLst>
              <a:ext uri="{FF2B5EF4-FFF2-40B4-BE49-F238E27FC236}">
                <a16:creationId xmlns:a16="http://schemas.microsoft.com/office/drawing/2014/main" id="{27F9897C-1BF6-3BFB-0E80-00D71F3DA9FF}"/>
              </a:ext>
            </a:extLst>
          </p:cNvPr>
          <p:cNvSpPr txBox="1"/>
          <p:nvPr/>
        </p:nvSpPr>
        <p:spPr>
          <a:xfrm>
            <a:off x="645874" y="4460837"/>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CA" sz="2200" b="1">
                <a:solidFill>
                  <a:schemeClr val="bg1"/>
                </a:solidFill>
                <a:latin typeface="Poppins" pitchFamily="2" charset="77"/>
                <a:ea typeface="Fira Sans Extra Condensed SemiBold"/>
                <a:cs typeface="Poppins" pitchFamily="2" charset="77"/>
                <a:sym typeface="Fira Sans Extra Condensed SemiBold"/>
              </a:rPr>
              <a:t>Level 3</a:t>
            </a:r>
          </a:p>
        </p:txBody>
      </p:sp>
      <p:sp>
        <p:nvSpPr>
          <p:cNvPr id="59" name="Google Shape;1247;p37">
            <a:extLst>
              <a:ext uri="{FF2B5EF4-FFF2-40B4-BE49-F238E27FC236}">
                <a16:creationId xmlns:a16="http://schemas.microsoft.com/office/drawing/2014/main" id="{6592E824-8C82-C35C-6E93-A149F3C99BFB}"/>
              </a:ext>
            </a:extLst>
          </p:cNvPr>
          <p:cNvSpPr txBox="1"/>
          <p:nvPr/>
        </p:nvSpPr>
        <p:spPr>
          <a:xfrm>
            <a:off x="623653" y="2671685"/>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CA" sz="2200" b="1">
                <a:solidFill>
                  <a:schemeClr val="bg1"/>
                </a:solidFill>
                <a:latin typeface="Poppins" pitchFamily="2" charset="77"/>
                <a:ea typeface="Fira Sans Extra Condensed SemiBold"/>
                <a:cs typeface="Poppins" pitchFamily="2" charset="77"/>
                <a:sym typeface="Fira Sans Extra Condensed SemiBold"/>
              </a:rPr>
              <a:t>Level 2</a:t>
            </a:r>
          </a:p>
        </p:txBody>
      </p:sp>
      <p:sp>
        <p:nvSpPr>
          <p:cNvPr id="66" name="Google Shape;1242;p37">
            <a:extLst>
              <a:ext uri="{FF2B5EF4-FFF2-40B4-BE49-F238E27FC236}">
                <a16:creationId xmlns:a16="http://schemas.microsoft.com/office/drawing/2014/main" id="{204BB5C2-3002-974E-205C-F4F50F0F3F14}"/>
              </a:ext>
            </a:extLst>
          </p:cNvPr>
          <p:cNvSpPr txBox="1"/>
          <p:nvPr/>
        </p:nvSpPr>
        <p:spPr>
          <a:xfrm>
            <a:off x="6096794" y="938234"/>
            <a:ext cx="5601974" cy="1197312"/>
          </a:xfrm>
          <a:prstGeom prst="rect">
            <a:avLst/>
          </a:prstGeom>
          <a:noFill/>
          <a:ln w="19050">
            <a:solidFill>
              <a:schemeClr val="accent2"/>
            </a:solidFill>
          </a:ln>
        </p:spPr>
        <p:txBody>
          <a:bodyPr spcFirstLastPara="1" wrap="square" lIns="91425" tIns="91425" rIns="91425" bIns="91425" anchor="ctr" anchorCtr="0">
            <a:noAutofit/>
          </a:bodyPr>
          <a:lstStyle/>
          <a:p>
            <a:pPr algn="ctr">
              <a:lnSpc>
                <a:spcPct val="110000"/>
              </a:lnSpc>
            </a:pPr>
            <a:r>
              <a:rPr lang="en-US" sz="1600">
                <a:solidFill>
                  <a:schemeClr val="dk1"/>
                </a:solidFill>
                <a:latin typeface="Roboto" panose="02000000000000000000" pitchFamily="2" charset="0"/>
                <a:ea typeface="Roboto" panose="02000000000000000000" pitchFamily="2" charset="0"/>
                <a:cs typeface="Calibri"/>
                <a:sym typeface="Calibri"/>
              </a:rPr>
              <a:t>Design Thinking Level 1 </a:t>
            </a:r>
          </a:p>
          <a:p>
            <a:pPr algn="ctr">
              <a:lnSpc>
                <a:spcPct val="110000"/>
              </a:lnSpc>
            </a:pPr>
            <a:r>
              <a:rPr lang="en-US" sz="1600">
                <a:solidFill>
                  <a:schemeClr val="dk1"/>
                </a:solidFill>
                <a:latin typeface="Roboto" panose="02000000000000000000" pitchFamily="2" charset="0"/>
                <a:ea typeface="Roboto" panose="02000000000000000000" pitchFamily="2" charset="0"/>
                <a:cs typeface="Calibri"/>
                <a:sym typeface="Calibri"/>
              </a:rPr>
              <a:t>Advance Application of Design Thinking </a:t>
            </a:r>
          </a:p>
        </p:txBody>
      </p:sp>
      <p:sp>
        <p:nvSpPr>
          <p:cNvPr id="73" name="Google Shape;1242;p37">
            <a:extLst>
              <a:ext uri="{FF2B5EF4-FFF2-40B4-BE49-F238E27FC236}">
                <a16:creationId xmlns:a16="http://schemas.microsoft.com/office/drawing/2014/main" id="{CC577EBE-2020-BD04-B581-DD31A74600B8}"/>
              </a:ext>
            </a:extLst>
          </p:cNvPr>
          <p:cNvSpPr txBox="1"/>
          <p:nvPr/>
        </p:nvSpPr>
        <p:spPr>
          <a:xfrm>
            <a:off x="6086458" y="2252870"/>
            <a:ext cx="5628027" cy="1600723"/>
          </a:xfrm>
          <a:prstGeom prst="rect">
            <a:avLst/>
          </a:prstGeom>
          <a:noFill/>
          <a:ln w="19050">
            <a:solidFill>
              <a:schemeClr val="accent1"/>
            </a:solidFill>
          </a:ln>
        </p:spPr>
        <p:txBody>
          <a:bodyPr spcFirstLastPara="1" wrap="square" lIns="91425" tIns="91425" rIns="91425" bIns="91425" anchor="ctr" anchorCtr="0">
            <a:noAutofit/>
          </a:bodyPr>
          <a:lstStyle/>
          <a:p>
            <a:pPr algn="ctr">
              <a:lnSpc>
                <a:spcPct val="110000"/>
              </a:lnSpc>
            </a:pPr>
            <a:r>
              <a:rPr lang="en-US" sz="1600">
                <a:solidFill>
                  <a:schemeClr val="dk1"/>
                </a:solidFill>
                <a:latin typeface="Roboto" panose="02000000000000000000" pitchFamily="2" charset="0"/>
                <a:ea typeface="Roboto" panose="02000000000000000000" pitchFamily="2" charset="0"/>
                <a:cs typeface="Calibri"/>
                <a:sym typeface="Calibri"/>
              </a:rPr>
              <a:t>Deeper Clarity Project Assessment</a:t>
            </a:r>
          </a:p>
          <a:p>
            <a:pPr algn="ctr">
              <a:lnSpc>
                <a:spcPct val="110000"/>
              </a:lnSpc>
              <a:buClr>
                <a:schemeClr val="dk1"/>
              </a:buClr>
            </a:pPr>
            <a:r>
              <a:rPr lang="en-US" sz="1600">
                <a:solidFill>
                  <a:schemeClr val="dk1"/>
                </a:solidFill>
                <a:latin typeface="Roboto" panose="02000000000000000000" pitchFamily="2" charset="0"/>
                <a:ea typeface="Roboto" panose="02000000000000000000" pitchFamily="2" charset="0"/>
                <a:cs typeface="Calibri"/>
                <a:sym typeface="Calibri"/>
              </a:rPr>
              <a:t>Project Alignment Training</a:t>
            </a:r>
            <a:br>
              <a:rPr lang="en-US" sz="1600">
                <a:solidFill>
                  <a:schemeClr val="dk1"/>
                </a:solidFill>
                <a:latin typeface="Roboto" panose="02000000000000000000" pitchFamily="2" charset="0"/>
                <a:ea typeface="Roboto" panose="02000000000000000000" pitchFamily="2" charset="0"/>
                <a:cs typeface="Calibri"/>
                <a:sym typeface="Calibri"/>
              </a:rPr>
            </a:br>
            <a:r>
              <a:rPr lang="en-US" sz="1600">
                <a:solidFill>
                  <a:schemeClr val="dk1"/>
                </a:solidFill>
                <a:latin typeface="Roboto" panose="02000000000000000000" pitchFamily="2" charset="0"/>
                <a:ea typeface="Roboto" panose="02000000000000000000" pitchFamily="2" charset="0"/>
                <a:cs typeface="Calibri"/>
                <a:sym typeface="Calibri"/>
              </a:rPr>
              <a:t>Deeper Clarity Roadmap</a:t>
            </a:r>
          </a:p>
          <a:p>
            <a:pPr algn="ctr">
              <a:lnSpc>
                <a:spcPct val="110000"/>
              </a:lnSpc>
              <a:buClr>
                <a:schemeClr val="dk1"/>
              </a:buClr>
            </a:pPr>
            <a:r>
              <a:rPr lang="en-US" sz="1600">
                <a:solidFill>
                  <a:schemeClr val="dk1"/>
                </a:solidFill>
                <a:latin typeface="Roboto" panose="02000000000000000000" pitchFamily="2" charset="0"/>
                <a:ea typeface="Roboto" panose="02000000000000000000" pitchFamily="2" charset="0"/>
                <a:cs typeface="Calibri"/>
                <a:sym typeface="Calibri"/>
              </a:rPr>
              <a:t>Deeper Clarity Solutions Project Implementation*</a:t>
            </a:r>
          </a:p>
          <a:p>
            <a:pPr algn="ctr">
              <a:lnSpc>
                <a:spcPct val="110000"/>
              </a:lnSpc>
              <a:buClr>
                <a:schemeClr val="dk1"/>
              </a:buClr>
            </a:pPr>
            <a:r>
              <a:rPr lang="en-US" sz="1600">
                <a:solidFill>
                  <a:schemeClr val="dk1"/>
                </a:solidFill>
                <a:latin typeface="Roboto" panose="02000000000000000000" pitchFamily="2" charset="0"/>
                <a:ea typeface="Roboto" panose="02000000000000000000" pitchFamily="2" charset="0"/>
                <a:cs typeface="Calibri"/>
                <a:sym typeface="Calibri"/>
              </a:rPr>
              <a:t>The Deeper Clarity Audits</a:t>
            </a:r>
            <a:endParaRPr lang="en-US" sz="1600">
              <a:solidFill>
                <a:schemeClr val="dk1"/>
              </a:solidFill>
              <a:latin typeface="Roboto" panose="02000000000000000000" pitchFamily="2" charset="0"/>
              <a:ea typeface="Roboto" panose="02000000000000000000" pitchFamily="2" charset="0"/>
            </a:endParaRPr>
          </a:p>
        </p:txBody>
      </p:sp>
      <p:sp>
        <p:nvSpPr>
          <p:cNvPr id="74" name="Google Shape;1242;p37">
            <a:extLst>
              <a:ext uri="{FF2B5EF4-FFF2-40B4-BE49-F238E27FC236}">
                <a16:creationId xmlns:a16="http://schemas.microsoft.com/office/drawing/2014/main" id="{9A60EFF3-2065-A2C7-A150-1C1F6166CA6D}"/>
              </a:ext>
            </a:extLst>
          </p:cNvPr>
          <p:cNvSpPr txBox="1"/>
          <p:nvPr/>
        </p:nvSpPr>
        <p:spPr>
          <a:xfrm>
            <a:off x="6086459" y="3937979"/>
            <a:ext cx="5628027" cy="1366688"/>
          </a:xfrm>
          <a:prstGeom prst="rect">
            <a:avLst/>
          </a:prstGeom>
          <a:noFill/>
          <a:ln w="19050">
            <a:solidFill>
              <a:schemeClr val="accent6"/>
            </a:solidFill>
          </a:ln>
        </p:spPr>
        <p:txBody>
          <a:bodyPr spcFirstLastPara="1" wrap="square" lIns="91425" tIns="91425" rIns="91425" bIns="91425" anchor="ctr" anchorCtr="0">
            <a:noAutofit/>
          </a:bodyPr>
          <a:lstStyle>
            <a:defPPr>
              <a:defRPr lang="en-US"/>
            </a:defPPr>
            <a:lvl1pPr algn="ctr">
              <a:lnSpc>
                <a:spcPct val="110000"/>
              </a:lnSpc>
              <a:defRPr sz="1600">
                <a:solidFill>
                  <a:schemeClr val="dk1"/>
                </a:solidFill>
                <a:latin typeface="Roboto" panose="02000000000000000000" pitchFamily="2" charset="0"/>
                <a:ea typeface="Roboto" panose="02000000000000000000" pitchFamily="2" charset="0"/>
                <a:cs typeface="Calibri"/>
              </a:defRPr>
            </a:lvl1pPr>
          </a:lstStyle>
          <a:p>
            <a:r>
              <a:rPr lang="en-US" sz="1450">
                <a:sym typeface="Calibri"/>
              </a:rPr>
              <a:t>License to Deeper Clarity Method</a:t>
            </a:r>
          </a:p>
          <a:p>
            <a:r>
              <a:rPr lang="en-US" sz="1450">
                <a:sym typeface="Calibri"/>
              </a:rPr>
              <a:t>Comprehensive Resources, including Deeper Clarity Method Manual &amp; Guide</a:t>
            </a:r>
          </a:p>
          <a:p>
            <a:r>
              <a:rPr lang="en-US" sz="1450">
                <a:sym typeface="Calibri"/>
              </a:rPr>
              <a:t>Subscription to regular updates and access to S2 Material</a:t>
            </a:r>
          </a:p>
        </p:txBody>
      </p:sp>
      <p:sp>
        <p:nvSpPr>
          <p:cNvPr id="77" name="Google Shape;1242;p37">
            <a:extLst>
              <a:ext uri="{FF2B5EF4-FFF2-40B4-BE49-F238E27FC236}">
                <a16:creationId xmlns:a16="http://schemas.microsoft.com/office/drawing/2014/main" id="{DC96EE61-10E4-DF7C-7456-07D94F80CCD1}"/>
              </a:ext>
            </a:extLst>
          </p:cNvPr>
          <p:cNvSpPr txBox="1"/>
          <p:nvPr/>
        </p:nvSpPr>
        <p:spPr>
          <a:xfrm>
            <a:off x="6753739" y="5304667"/>
            <a:ext cx="4973401" cy="1037381"/>
          </a:xfrm>
          <a:prstGeom prst="rect">
            <a:avLst/>
          </a:prstGeom>
          <a:noFill/>
          <a:ln w="19050">
            <a:solidFill>
              <a:schemeClr val="accent6"/>
            </a:solidFill>
          </a:ln>
        </p:spPr>
        <p:txBody>
          <a:bodyPr spcFirstLastPara="1" wrap="square" lIns="91425" tIns="91425" rIns="91425" bIns="91425" numCol="2" anchor="ctr" anchorCtr="0">
            <a:noAutofit/>
          </a:bodyPr>
          <a:lstStyle/>
          <a:p>
            <a:pPr marL="400050" indent="-285750">
              <a:lnSpc>
                <a:spcPct val="110000"/>
              </a:lnSpc>
              <a:buClr>
                <a:schemeClr val="dk1"/>
              </a:buClr>
              <a:buSzPts val="1200"/>
              <a:buFont typeface="Arial" panose="020B0604020202020204" pitchFamily="34" charset="0"/>
              <a:buChar char="•"/>
            </a:pPr>
            <a:r>
              <a:rPr lang="en-US" sz="1300">
                <a:solidFill>
                  <a:schemeClr val="dk1"/>
                </a:solidFill>
                <a:latin typeface="Roboto" panose="02000000000000000000" pitchFamily="2" charset="0"/>
                <a:ea typeface="Roboto" panose="02000000000000000000" pitchFamily="2" charset="0"/>
                <a:cs typeface="Calibri"/>
                <a:sym typeface="Calibri"/>
              </a:rPr>
              <a:t>Leadership Coaching </a:t>
            </a:r>
          </a:p>
          <a:p>
            <a:pPr marL="400050" indent="-285750">
              <a:lnSpc>
                <a:spcPct val="110000"/>
              </a:lnSpc>
              <a:buClr>
                <a:schemeClr val="dk1"/>
              </a:buClr>
              <a:buSzPts val="1200"/>
              <a:buFont typeface="Arial" panose="020B0604020202020204" pitchFamily="34" charset="0"/>
              <a:buChar char="•"/>
            </a:pPr>
            <a:r>
              <a:rPr lang="en-US" sz="1300">
                <a:solidFill>
                  <a:schemeClr val="dk1"/>
                </a:solidFill>
                <a:latin typeface="Roboto" panose="02000000000000000000" pitchFamily="2" charset="0"/>
                <a:ea typeface="Roboto" panose="02000000000000000000" pitchFamily="2" charset="0"/>
                <a:cs typeface="Calibri"/>
                <a:sym typeface="Calibri"/>
              </a:rPr>
              <a:t>Mindset Coaching</a:t>
            </a:r>
          </a:p>
          <a:p>
            <a:pPr marL="400050" indent="-285750">
              <a:lnSpc>
                <a:spcPct val="110000"/>
              </a:lnSpc>
              <a:buClr>
                <a:schemeClr val="dk1"/>
              </a:buClr>
              <a:buSzPts val="1200"/>
              <a:buFont typeface="Arial" panose="020B0604020202020204" pitchFamily="34" charset="0"/>
              <a:buChar char="•"/>
            </a:pPr>
            <a:r>
              <a:rPr lang="en-US" sz="1300">
                <a:solidFill>
                  <a:schemeClr val="dk1"/>
                </a:solidFill>
                <a:latin typeface="Roboto" panose="02000000000000000000" pitchFamily="2" charset="0"/>
                <a:ea typeface="Roboto" panose="02000000000000000000" pitchFamily="2" charset="0"/>
                <a:cs typeface="Calibri"/>
                <a:sym typeface="Calibri"/>
              </a:rPr>
              <a:t>External Project Audits</a:t>
            </a:r>
          </a:p>
          <a:p>
            <a:pPr marL="400050" indent="-285750">
              <a:lnSpc>
                <a:spcPct val="110000"/>
              </a:lnSpc>
              <a:buClr>
                <a:schemeClr val="dk1"/>
              </a:buClr>
              <a:buSzPts val="1200"/>
              <a:buFont typeface="Arial" panose="020B0604020202020204" pitchFamily="34" charset="0"/>
              <a:buChar char="•"/>
            </a:pPr>
            <a:r>
              <a:rPr lang="en-US" sz="1300">
                <a:solidFill>
                  <a:schemeClr val="dk1"/>
                </a:solidFill>
                <a:latin typeface="Roboto" panose="02000000000000000000" pitchFamily="2" charset="0"/>
                <a:ea typeface="Roboto" panose="02000000000000000000" pitchFamily="2" charset="0"/>
                <a:cs typeface="Calibri"/>
                <a:sym typeface="Calibri"/>
              </a:rPr>
              <a:t>Project Test Cases</a:t>
            </a:r>
          </a:p>
          <a:p>
            <a:pPr marL="400050" indent="-285750">
              <a:lnSpc>
                <a:spcPct val="110000"/>
              </a:lnSpc>
              <a:buClr>
                <a:schemeClr val="dk1"/>
              </a:buClr>
              <a:buSzPts val="1200"/>
              <a:buFont typeface="Arial" panose="020B0604020202020204" pitchFamily="34" charset="0"/>
              <a:buChar char="•"/>
            </a:pPr>
            <a:r>
              <a:rPr lang="en-US" sz="1300">
                <a:solidFill>
                  <a:schemeClr val="dk1"/>
                </a:solidFill>
                <a:latin typeface="Roboto" panose="02000000000000000000" pitchFamily="2" charset="0"/>
                <a:ea typeface="Roboto" panose="02000000000000000000" pitchFamily="2" charset="0"/>
                <a:cs typeface="Calibri"/>
                <a:sym typeface="Calibri"/>
              </a:rPr>
              <a:t>Deeper Clarity Facilitation and Methodology Coaching</a:t>
            </a:r>
          </a:p>
        </p:txBody>
      </p:sp>
      <p:sp>
        <p:nvSpPr>
          <p:cNvPr id="79" name="TextBox 78">
            <a:extLst>
              <a:ext uri="{FF2B5EF4-FFF2-40B4-BE49-F238E27FC236}">
                <a16:creationId xmlns:a16="http://schemas.microsoft.com/office/drawing/2014/main" id="{8C640822-04AD-8AB5-20DF-0E701DBE6EB0}"/>
              </a:ext>
            </a:extLst>
          </p:cNvPr>
          <p:cNvSpPr txBox="1"/>
          <p:nvPr/>
        </p:nvSpPr>
        <p:spPr>
          <a:xfrm>
            <a:off x="6086459" y="5317033"/>
            <a:ext cx="667280" cy="1037381"/>
          </a:xfrm>
          <a:prstGeom prst="rect">
            <a:avLst/>
          </a:prstGeom>
          <a:noFill/>
          <a:ln w="19050">
            <a:solidFill>
              <a:schemeClr val="accent6"/>
            </a:solidFill>
          </a:ln>
        </p:spPr>
        <p:txBody>
          <a:bodyPr spcFirstLastPara="1" wrap="square" lIns="91425" tIns="91425" rIns="91425" bIns="91425" numCol="1" anchor="ctr" anchorCtr="0">
            <a:noAutofit/>
          </a:bodyPr>
          <a:lstStyle>
            <a:defPPr>
              <a:defRPr lang="en-US"/>
            </a:defPPr>
            <a:lvl1pPr marL="400050" indent="-285750">
              <a:lnSpc>
                <a:spcPct val="110000"/>
              </a:lnSpc>
              <a:buClr>
                <a:schemeClr val="dk1"/>
              </a:buClr>
              <a:buSzPts val="1200"/>
              <a:buFont typeface="Arial" panose="020B0604020202020204" pitchFamily="34" charset="0"/>
              <a:buChar char="•"/>
              <a:defRPr sz="1300">
                <a:solidFill>
                  <a:schemeClr val="dk1"/>
                </a:solidFill>
                <a:latin typeface="Roboto" panose="02000000000000000000" pitchFamily="2" charset="0"/>
                <a:ea typeface="Roboto" panose="02000000000000000000" pitchFamily="2" charset="0"/>
                <a:cs typeface="Calibri"/>
              </a:defRPr>
            </a:lvl1pPr>
          </a:lstStyle>
          <a:p>
            <a:pPr marL="12700" indent="0" algn="ctr">
              <a:buNone/>
            </a:pPr>
            <a:r>
              <a:rPr lang="en-US" sz="1400">
                <a:sym typeface="Calibri"/>
              </a:rPr>
              <a:t>Add </a:t>
            </a:r>
          </a:p>
          <a:p>
            <a:pPr marL="12700" indent="0" algn="ctr">
              <a:buNone/>
            </a:pPr>
            <a:r>
              <a:rPr lang="en-US" sz="1400" err="1">
                <a:sym typeface="Calibri"/>
              </a:rPr>
              <a:t>ons</a:t>
            </a:r>
            <a:endParaRPr lang="en-US" sz="1400">
              <a:sym typeface="Calibri"/>
            </a:endParaRPr>
          </a:p>
        </p:txBody>
      </p:sp>
      <p:sp>
        <p:nvSpPr>
          <p:cNvPr id="80" name="Google Shape;156;g247226ef06c_0_56">
            <a:extLst>
              <a:ext uri="{FF2B5EF4-FFF2-40B4-BE49-F238E27FC236}">
                <a16:creationId xmlns:a16="http://schemas.microsoft.com/office/drawing/2014/main" id="{8A35B1F2-B274-F3ED-FE4D-28698188EB30}"/>
              </a:ext>
            </a:extLst>
          </p:cNvPr>
          <p:cNvSpPr txBox="1"/>
          <p:nvPr/>
        </p:nvSpPr>
        <p:spPr>
          <a:xfrm>
            <a:off x="-10336" y="-9673"/>
            <a:ext cx="12193588" cy="66050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ctr" anchorCtr="0">
            <a:noAutofit/>
          </a:bodyPr>
          <a:lstStyle/>
          <a:p>
            <a:pPr algn="ctr">
              <a:buClr>
                <a:srgbClr val="F68425"/>
              </a:buClr>
              <a:buSzPts val="2000"/>
            </a:pPr>
            <a:r>
              <a:rPr lang="en-US" sz="3200" b="1">
                <a:solidFill>
                  <a:schemeClr val="bg1"/>
                </a:solidFill>
                <a:latin typeface="Poppins" pitchFamily="2" charset="77"/>
                <a:ea typeface="Calibri"/>
                <a:cs typeface="Poppins" pitchFamily="2" charset="77"/>
                <a:sym typeface="Calibri"/>
              </a:rPr>
              <a:t>OUR THREE PROGRAMS</a:t>
            </a:r>
            <a:endParaRPr sz="3200">
              <a:solidFill>
                <a:schemeClr val="bg1"/>
              </a:solidFill>
              <a:latin typeface="Poppins" pitchFamily="2" charset="77"/>
              <a:ea typeface="Calibri"/>
              <a:cs typeface="Poppins" pitchFamily="2" charset="77"/>
              <a:sym typeface="Calibri"/>
            </a:endParaRPr>
          </a:p>
        </p:txBody>
      </p:sp>
    </p:spTree>
    <p:extLst>
      <p:ext uri="{BB962C8B-B14F-4D97-AF65-F5344CB8AC3E}">
        <p14:creationId xmlns:p14="http://schemas.microsoft.com/office/powerpoint/2010/main" val="2184446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8" name="Group 7">
            <a:extLst>
              <a:ext uri="{FF2B5EF4-FFF2-40B4-BE49-F238E27FC236}">
                <a16:creationId xmlns:a16="http://schemas.microsoft.com/office/drawing/2014/main" id="{59C0A5A7-7FBF-903F-9F1A-A4728CB8EDB1}"/>
              </a:ext>
            </a:extLst>
          </p:cNvPr>
          <p:cNvGrpSpPr/>
          <p:nvPr/>
        </p:nvGrpSpPr>
        <p:grpSpPr>
          <a:xfrm>
            <a:off x="392976" y="1351113"/>
            <a:ext cx="7028241" cy="4387078"/>
            <a:chOff x="141184" y="1364365"/>
            <a:chExt cx="4242391" cy="3502106"/>
          </a:xfrm>
        </p:grpSpPr>
        <p:grpSp>
          <p:nvGrpSpPr>
            <p:cNvPr id="189" name="Google Shape;189;p16"/>
            <p:cNvGrpSpPr/>
            <p:nvPr/>
          </p:nvGrpSpPr>
          <p:grpSpPr>
            <a:xfrm>
              <a:off x="141184" y="1364365"/>
              <a:ext cx="4242391" cy="374798"/>
              <a:chOff x="647700" y="1786269"/>
              <a:chExt cx="5656521" cy="499730"/>
            </a:xfrm>
          </p:grpSpPr>
          <p:sp>
            <p:nvSpPr>
              <p:cNvPr id="190" name="Google Shape;190;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b="1">
                  <a:solidFill>
                    <a:schemeClr val="lt1"/>
                  </a:solidFill>
                  <a:latin typeface="Roboto" panose="02000000000000000000" pitchFamily="2" charset="0"/>
                  <a:ea typeface="Roboto" panose="02000000000000000000" pitchFamily="2" charset="0"/>
                  <a:cs typeface="Calibri"/>
                  <a:sym typeface="Calibri"/>
                </a:endParaRPr>
              </a:p>
            </p:txBody>
          </p:sp>
          <p:sp>
            <p:nvSpPr>
              <p:cNvPr id="191" name="Google Shape;191;p16"/>
              <p:cNvSpPr txBox="1"/>
              <p:nvPr/>
            </p:nvSpPr>
            <p:spPr>
              <a:xfrm>
                <a:off x="903767" y="1851468"/>
                <a:ext cx="5136814" cy="407707"/>
              </a:xfrm>
              <a:prstGeom prst="round2DiagRect">
                <a:avLst/>
              </a:prstGeom>
              <a:solidFill>
                <a:srgbClr val="02034D"/>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1. Join The Deeper Clarity Network (Free Subscriber)</a:t>
                </a:r>
                <a:endParaRPr>
                  <a:latin typeface="Roboto" panose="02000000000000000000" pitchFamily="2" charset="0"/>
                  <a:ea typeface="Roboto" panose="02000000000000000000" pitchFamily="2" charset="0"/>
                </a:endParaRPr>
              </a:p>
            </p:txBody>
          </p:sp>
        </p:grpSp>
        <p:grpSp>
          <p:nvGrpSpPr>
            <p:cNvPr id="192" name="Google Shape;192;p16"/>
            <p:cNvGrpSpPr/>
            <p:nvPr/>
          </p:nvGrpSpPr>
          <p:grpSpPr>
            <a:xfrm>
              <a:off x="141184" y="1882950"/>
              <a:ext cx="4242391" cy="374798"/>
              <a:chOff x="647700" y="1786269"/>
              <a:chExt cx="5656521" cy="499730"/>
            </a:xfrm>
          </p:grpSpPr>
          <p:sp>
            <p:nvSpPr>
              <p:cNvPr id="193" name="Google Shape;193;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194" name="Google Shape;194;p16"/>
              <p:cNvSpPr txBox="1"/>
              <p:nvPr/>
            </p:nvSpPr>
            <p:spPr>
              <a:xfrm>
                <a:off x="903767" y="1851468"/>
                <a:ext cx="4136066" cy="407707"/>
              </a:xfrm>
              <a:prstGeom prst="round2DiagRect">
                <a:avLst/>
              </a:prstGeom>
              <a:solidFill>
                <a:srgbClr val="F68425"/>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2. The Deeper Clarity Assessment</a:t>
                </a:r>
                <a:endParaRPr>
                  <a:latin typeface="Roboto" panose="02000000000000000000" pitchFamily="2" charset="0"/>
                  <a:ea typeface="Roboto" panose="02000000000000000000" pitchFamily="2" charset="0"/>
                </a:endParaRPr>
              </a:p>
            </p:txBody>
          </p:sp>
        </p:grpSp>
        <p:grpSp>
          <p:nvGrpSpPr>
            <p:cNvPr id="195" name="Google Shape;195;p16"/>
            <p:cNvGrpSpPr/>
            <p:nvPr/>
          </p:nvGrpSpPr>
          <p:grpSpPr>
            <a:xfrm>
              <a:off x="141184" y="2401535"/>
              <a:ext cx="4242391" cy="374798"/>
              <a:chOff x="647700" y="1786269"/>
              <a:chExt cx="5656521" cy="499730"/>
            </a:xfrm>
          </p:grpSpPr>
          <p:sp>
            <p:nvSpPr>
              <p:cNvPr id="196" name="Google Shape;196;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197" name="Google Shape;197;p16"/>
              <p:cNvSpPr txBox="1"/>
              <p:nvPr/>
            </p:nvSpPr>
            <p:spPr>
              <a:xfrm>
                <a:off x="903767" y="1851468"/>
                <a:ext cx="4136066" cy="407707"/>
              </a:xfrm>
              <a:prstGeom prst="round2DiagRect">
                <a:avLst/>
              </a:prstGeom>
              <a:solidFill>
                <a:srgbClr val="02034D"/>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 3. Join The Deeper Clarity Program (Member)</a:t>
                </a:r>
                <a:endParaRPr>
                  <a:latin typeface="Roboto" panose="02000000000000000000" pitchFamily="2" charset="0"/>
                  <a:ea typeface="Roboto" panose="02000000000000000000" pitchFamily="2" charset="0"/>
                </a:endParaRPr>
              </a:p>
            </p:txBody>
          </p:sp>
        </p:grpSp>
        <p:grpSp>
          <p:nvGrpSpPr>
            <p:cNvPr id="198" name="Google Shape;198;p16"/>
            <p:cNvGrpSpPr/>
            <p:nvPr/>
          </p:nvGrpSpPr>
          <p:grpSpPr>
            <a:xfrm>
              <a:off x="141184" y="2920120"/>
              <a:ext cx="4242391" cy="374798"/>
              <a:chOff x="647700" y="1786269"/>
              <a:chExt cx="5656521" cy="499730"/>
            </a:xfrm>
          </p:grpSpPr>
          <p:sp>
            <p:nvSpPr>
              <p:cNvPr id="199" name="Google Shape;199;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0" name="Google Shape;200;p16"/>
              <p:cNvSpPr txBox="1"/>
              <p:nvPr/>
            </p:nvSpPr>
            <p:spPr>
              <a:xfrm>
                <a:off x="903767" y="1851468"/>
                <a:ext cx="4675230" cy="407707"/>
              </a:xfrm>
              <a:prstGeom prst="round2DiagRect">
                <a:avLst/>
              </a:prstGeom>
              <a:solidFill>
                <a:srgbClr val="F68425"/>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4. Create Your Deeper Clarity Plan</a:t>
                </a:r>
                <a:endParaRPr>
                  <a:latin typeface="Roboto" panose="02000000000000000000" pitchFamily="2" charset="0"/>
                  <a:ea typeface="Roboto" panose="02000000000000000000" pitchFamily="2" charset="0"/>
                </a:endParaRPr>
              </a:p>
            </p:txBody>
          </p:sp>
        </p:grpSp>
        <p:grpSp>
          <p:nvGrpSpPr>
            <p:cNvPr id="201" name="Google Shape;201;p16"/>
            <p:cNvGrpSpPr/>
            <p:nvPr/>
          </p:nvGrpSpPr>
          <p:grpSpPr>
            <a:xfrm>
              <a:off x="141184" y="3454502"/>
              <a:ext cx="4242391" cy="374798"/>
              <a:chOff x="647700" y="1786269"/>
              <a:chExt cx="5656521" cy="499730"/>
            </a:xfrm>
          </p:grpSpPr>
          <p:sp>
            <p:nvSpPr>
              <p:cNvPr id="202" name="Google Shape;202;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3" name="Google Shape;203;p16"/>
              <p:cNvSpPr txBox="1"/>
              <p:nvPr/>
            </p:nvSpPr>
            <p:spPr>
              <a:xfrm>
                <a:off x="903767" y="1851468"/>
                <a:ext cx="5136814" cy="407707"/>
              </a:xfrm>
              <a:prstGeom prst="round2DiagRect">
                <a:avLst/>
              </a:prstGeom>
              <a:solidFill>
                <a:srgbClr val="02034D"/>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5. Select Deeper Clarity Resources</a:t>
                </a:r>
                <a:endParaRPr>
                  <a:latin typeface="Roboto" panose="02000000000000000000" pitchFamily="2" charset="0"/>
                  <a:ea typeface="Roboto" panose="02000000000000000000" pitchFamily="2" charset="0"/>
                </a:endParaRPr>
              </a:p>
            </p:txBody>
          </p:sp>
        </p:grpSp>
        <p:grpSp>
          <p:nvGrpSpPr>
            <p:cNvPr id="204" name="Google Shape;204;p16"/>
            <p:cNvGrpSpPr/>
            <p:nvPr/>
          </p:nvGrpSpPr>
          <p:grpSpPr>
            <a:xfrm>
              <a:off x="141184" y="3973087"/>
              <a:ext cx="4242391" cy="374798"/>
              <a:chOff x="647700" y="1786269"/>
              <a:chExt cx="5656521" cy="499730"/>
            </a:xfrm>
          </p:grpSpPr>
          <p:sp>
            <p:nvSpPr>
              <p:cNvPr id="205" name="Google Shape;205;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6" name="Google Shape;206;p16"/>
              <p:cNvSpPr txBox="1"/>
              <p:nvPr/>
            </p:nvSpPr>
            <p:spPr>
              <a:xfrm>
                <a:off x="903767" y="1851468"/>
                <a:ext cx="4915142" cy="407707"/>
              </a:xfrm>
              <a:prstGeom prst="round2DiagRect">
                <a:avLst/>
              </a:prstGeom>
              <a:solidFill>
                <a:srgbClr val="F68425"/>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6. Implement Your Deeper Clarity Plan</a:t>
                </a:r>
                <a:endParaRPr>
                  <a:latin typeface="Roboto" panose="02000000000000000000" pitchFamily="2" charset="0"/>
                  <a:ea typeface="Roboto" panose="02000000000000000000" pitchFamily="2" charset="0"/>
                </a:endParaRPr>
              </a:p>
            </p:txBody>
          </p:sp>
        </p:grpSp>
        <p:grpSp>
          <p:nvGrpSpPr>
            <p:cNvPr id="207" name="Google Shape;207;p16"/>
            <p:cNvGrpSpPr/>
            <p:nvPr/>
          </p:nvGrpSpPr>
          <p:grpSpPr>
            <a:xfrm>
              <a:off x="141184" y="4491673"/>
              <a:ext cx="4242391" cy="374798"/>
              <a:chOff x="647700" y="1786269"/>
              <a:chExt cx="5656521" cy="499730"/>
            </a:xfrm>
          </p:grpSpPr>
          <p:sp>
            <p:nvSpPr>
              <p:cNvPr id="208" name="Google Shape;208;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9" name="Google Shape;209;p16"/>
              <p:cNvSpPr txBox="1"/>
              <p:nvPr/>
            </p:nvSpPr>
            <p:spPr>
              <a:xfrm>
                <a:off x="903767" y="1851468"/>
                <a:ext cx="4136066" cy="407707"/>
              </a:xfrm>
              <a:prstGeom prst="round2DiagRect">
                <a:avLst/>
              </a:prstGeom>
              <a:solidFill>
                <a:srgbClr val="02034D"/>
              </a:solidFill>
              <a:ln>
                <a:noFill/>
              </a:ln>
            </p:spPr>
            <p:txBody>
              <a:bodyPr spcFirstLastPara="1" wrap="square" lIns="68569" tIns="34275" rIns="68569" bIns="34275" anchor="t" anchorCtr="0">
                <a:spAutoFit/>
              </a:bodyPr>
              <a:lstStyle/>
              <a:p>
                <a:r>
                  <a:rPr lang="en-US" b="1">
                    <a:solidFill>
                      <a:schemeClr val="lt1"/>
                    </a:solidFill>
                    <a:latin typeface="Roboto" panose="02000000000000000000" pitchFamily="2" charset="0"/>
                    <a:ea typeface="Roboto" panose="02000000000000000000" pitchFamily="2" charset="0"/>
                    <a:cs typeface="Calibri"/>
                    <a:sym typeface="Calibri"/>
                  </a:rPr>
                  <a:t>7. Review Progress Regularly</a:t>
                </a:r>
                <a:endParaRPr>
                  <a:latin typeface="Roboto" panose="02000000000000000000" pitchFamily="2" charset="0"/>
                  <a:ea typeface="Roboto" panose="02000000000000000000" pitchFamily="2" charset="0"/>
                </a:endParaRPr>
              </a:p>
            </p:txBody>
          </p:sp>
        </p:grpSp>
      </p:grpSp>
      <p:sp>
        <p:nvSpPr>
          <p:cNvPr id="3" name="Title 2">
            <a:extLst>
              <a:ext uri="{FF2B5EF4-FFF2-40B4-BE49-F238E27FC236}">
                <a16:creationId xmlns:a16="http://schemas.microsoft.com/office/drawing/2014/main" id="{163ED545-F96C-5E35-2935-BBCD21F6A2C9}"/>
              </a:ext>
            </a:extLst>
          </p:cNvPr>
          <p:cNvSpPr>
            <a:spLocks noGrp="1"/>
          </p:cNvSpPr>
          <p:nvPr>
            <p:ph type="title"/>
          </p:nvPr>
        </p:nvSpPr>
        <p:spPr>
          <a:xfrm>
            <a:off x="0" y="11689"/>
            <a:ext cx="12193588" cy="1143000"/>
          </a:xfrm>
        </p:spPr>
        <p:txBody>
          <a:bodyPr/>
          <a:lstStyle/>
          <a:p>
            <a:r>
              <a:rPr lang="en-US" sz="4000" b="1">
                <a:ea typeface="Calibri"/>
                <a:sym typeface="Calibri"/>
              </a:rPr>
              <a:t>The Deeper Clarity Process™</a:t>
            </a:r>
            <a:endParaRPr lang="en-US"/>
          </a:p>
        </p:txBody>
      </p:sp>
      <p:sp>
        <p:nvSpPr>
          <p:cNvPr id="10" name="Google Shape;48;p15">
            <a:extLst>
              <a:ext uri="{FF2B5EF4-FFF2-40B4-BE49-F238E27FC236}">
                <a16:creationId xmlns:a16="http://schemas.microsoft.com/office/drawing/2014/main" id="{C22A0DBD-8682-8911-20E8-A56CF8DC5E56}"/>
              </a:ext>
            </a:extLst>
          </p:cNvPr>
          <p:cNvSpPr/>
          <p:nvPr/>
        </p:nvSpPr>
        <p:spPr>
          <a:xfrm>
            <a:off x="8063036" y="1677700"/>
            <a:ext cx="3367118" cy="3367118"/>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p15">
            <a:extLst>
              <a:ext uri="{FF2B5EF4-FFF2-40B4-BE49-F238E27FC236}">
                <a16:creationId xmlns:a16="http://schemas.microsoft.com/office/drawing/2014/main" id="{3C3F3253-3D8A-FD60-5D7E-FEDAD0CEAA3E}"/>
              </a:ext>
            </a:extLst>
          </p:cNvPr>
          <p:cNvSpPr/>
          <p:nvPr/>
        </p:nvSpPr>
        <p:spPr>
          <a:xfrm>
            <a:off x="8233903" y="1834212"/>
            <a:ext cx="3024886" cy="3024886"/>
          </a:xfrm>
          <a:prstGeom prst="ellipse">
            <a:avLst/>
          </a:prstGeom>
          <a:solidFill>
            <a:schemeClr val="bg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p15">
            <a:extLst>
              <a:ext uri="{FF2B5EF4-FFF2-40B4-BE49-F238E27FC236}">
                <a16:creationId xmlns:a16="http://schemas.microsoft.com/office/drawing/2014/main" id="{C7EDF231-65F6-3245-C4F3-7E589CF02F0E}"/>
              </a:ext>
            </a:extLst>
          </p:cNvPr>
          <p:cNvSpPr/>
          <p:nvPr/>
        </p:nvSpPr>
        <p:spPr>
          <a:xfrm>
            <a:off x="8011525" y="3770492"/>
            <a:ext cx="1388106" cy="1388106"/>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p15">
            <a:extLst>
              <a:ext uri="{FF2B5EF4-FFF2-40B4-BE49-F238E27FC236}">
                <a16:creationId xmlns:a16="http://schemas.microsoft.com/office/drawing/2014/main" id="{D1367A3C-BFBA-68A2-08D4-AE46105E150C}"/>
              </a:ext>
            </a:extLst>
          </p:cNvPr>
          <p:cNvSpPr/>
          <p:nvPr/>
        </p:nvSpPr>
        <p:spPr>
          <a:xfrm>
            <a:off x="8173982" y="3927366"/>
            <a:ext cx="1063026" cy="1063026"/>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p15">
            <a:extLst>
              <a:ext uri="{FF2B5EF4-FFF2-40B4-BE49-F238E27FC236}">
                <a16:creationId xmlns:a16="http://schemas.microsoft.com/office/drawing/2014/main" id="{C3149474-76D1-0787-4754-37F7F92159B7}"/>
              </a:ext>
            </a:extLst>
          </p:cNvPr>
          <p:cNvSpPr/>
          <p:nvPr/>
        </p:nvSpPr>
        <p:spPr>
          <a:xfrm>
            <a:off x="10094191" y="3770492"/>
            <a:ext cx="1388106" cy="1388106"/>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p15">
            <a:extLst>
              <a:ext uri="{FF2B5EF4-FFF2-40B4-BE49-F238E27FC236}">
                <a16:creationId xmlns:a16="http://schemas.microsoft.com/office/drawing/2014/main" id="{BDB1D709-B461-7A13-8765-EF11AFCEF1A9}"/>
              </a:ext>
            </a:extLst>
          </p:cNvPr>
          <p:cNvSpPr/>
          <p:nvPr/>
        </p:nvSpPr>
        <p:spPr>
          <a:xfrm>
            <a:off x="10256648" y="3927366"/>
            <a:ext cx="1063026" cy="1063026"/>
          </a:xfrm>
          <a:prstGeom prst="ellipse">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p15">
            <a:extLst>
              <a:ext uri="{FF2B5EF4-FFF2-40B4-BE49-F238E27FC236}">
                <a16:creationId xmlns:a16="http://schemas.microsoft.com/office/drawing/2014/main" id="{2547D055-29E4-4A16-F95E-8AD456DF1C03}"/>
              </a:ext>
            </a:extLst>
          </p:cNvPr>
          <p:cNvSpPr/>
          <p:nvPr/>
        </p:nvSpPr>
        <p:spPr>
          <a:xfrm>
            <a:off x="8011605" y="1677717"/>
            <a:ext cx="1388106" cy="1388106"/>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p15">
            <a:extLst>
              <a:ext uri="{FF2B5EF4-FFF2-40B4-BE49-F238E27FC236}">
                <a16:creationId xmlns:a16="http://schemas.microsoft.com/office/drawing/2014/main" id="{9BC72944-77D0-5E48-C2AD-3137CD486DEE}"/>
              </a:ext>
            </a:extLst>
          </p:cNvPr>
          <p:cNvSpPr/>
          <p:nvPr/>
        </p:nvSpPr>
        <p:spPr>
          <a:xfrm>
            <a:off x="8181609" y="1834212"/>
            <a:ext cx="1063026" cy="1063026"/>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p15">
            <a:extLst>
              <a:ext uri="{FF2B5EF4-FFF2-40B4-BE49-F238E27FC236}">
                <a16:creationId xmlns:a16="http://schemas.microsoft.com/office/drawing/2014/main" id="{2A02B492-9A53-41CF-2F32-9C903B43A879}"/>
              </a:ext>
            </a:extLst>
          </p:cNvPr>
          <p:cNvGrpSpPr/>
          <p:nvPr/>
        </p:nvGrpSpPr>
        <p:grpSpPr>
          <a:xfrm>
            <a:off x="10094342" y="1677716"/>
            <a:ext cx="1388106" cy="1388106"/>
            <a:chOff x="843900" y="1648701"/>
            <a:chExt cx="1261801" cy="1261801"/>
          </a:xfrm>
        </p:grpSpPr>
        <p:sp>
          <p:nvSpPr>
            <p:cNvPr id="32" name="Google Shape;66;p15">
              <a:extLst>
                <a:ext uri="{FF2B5EF4-FFF2-40B4-BE49-F238E27FC236}">
                  <a16:creationId xmlns:a16="http://schemas.microsoft.com/office/drawing/2014/main" id="{3F405978-C7EC-8CC8-9315-9EE79AC94BC3}"/>
                </a:ext>
              </a:extLst>
            </p:cNvPr>
            <p:cNvSpPr/>
            <p:nvPr/>
          </p:nvSpPr>
          <p:spPr>
            <a:xfrm>
              <a:off x="843900" y="1648701"/>
              <a:ext cx="1261801" cy="1261801"/>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7;p15">
              <a:extLst>
                <a:ext uri="{FF2B5EF4-FFF2-40B4-BE49-F238E27FC236}">
                  <a16:creationId xmlns:a16="http://schemas.microsoft.com/office/drawing/2014/main" id="{6514E11B-26E2-1D7D-52A6-64BDBA07F373}"/>
                </a:ext>
              </a:extLst>
            </p:cNvPr>
            <p:cNvSpPr/>
            <p:nvPr/>
          </p:nvSpPr>
          <p:spPr>
            <a:xfrm>
              <a:off x="991575" y="1791300"/>
              <a:ext cx="966300" cy="966300"/>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8;p15">
            <a:extLst>
              <a:ext uri="{FF2B5EF4-FFF2-40B4-BE49-F238E27FC236}">
                <a16:creationId xmlns:a16="http://schemas.microsoft.com/office/drawing/2014/main" id="{321EBD10-30C2-C593-D2B3-C166597543D4}"/>
              </a:ext>
            </a:extLst>
          </p:cNvPr>
          <p:cNvGrpSpPr/>
          <p:nvPr/>
        </p:nvGrpSpPr>
        <p:grpSpPr>
          <a:xfrm>
            <a:off x="10559562" y="2126555"/>
            <a:ext cx="490319" cy="490243"/>
            <a:chOff x="3270473" y="1427026"/>
            <a:chExt cx="483200" cy="483125"/>
          </a:xfrm>
        </p:grpSpPr>
        <p:sp>
          <p:nvSpPr>
            <p:cNvPr id="29" name="Google Shape;69;p15">
              <a:extLst>
                <a:ext uri="{FF2B5EF4-FFF2-40B4-BE49-F238E27FC236}">
                  <a16:creationId xmlns:a16="http://schemas.microsoft.com/office/drawing/2014/main" id="{F6E08061-980B-2216-4190-1BAED35AC1CE}"/>
                </a:ext>
              </a:extLst>
            </p:cNvPr>
            <p:cNvSpPr/>
            <p:nvPr/>
          </p:nvSpPr>
          <p:spPr>
            <a:xfrm>
              <a:off x="3270473" y="1427026"/>
              <a:ext cx="483200" cy="483125"/>
            </a:xfrm>
            <a:custGeom>
              <a:avLst/>
              <a:gdLst/>
              <a:ahLst/>
              <a:cxnLst/>
              <a:rect l="l" t="t" r="r" b="b"/>
              <a:pathLst>
                <a:path w="19328" h="19325" extrusionOk="0">
                  <a:moveTo>
                    <a:pt x="9630" y="1133"/>
                  </a:moveTo>
                  <a:cubicBezTo>
                    <a:pt x="14352" y="1133"/>
                    <a:pt x="18196" y="4943"/>
                    <a:pt x="18196" y="9626"/>
                  </a:cubicBezTo>
                  <a:cubicBezTo>
                    <a:pt x="18196" y="14349"/>
                    <a:pt x="14352" y="18193"/>
                    <a:pt x="9630" y="18193"/>
                  </a:cubicBezTo>
                  <a:cubicBezTo>
                    <a:pt x="4946" y="18193"/>
                    <a:pt x="1136" y="14349"/>
                    <a:pt x="1136" y="9626"/>
                  </a:cubicBezTo>
                  <a:cubicBezTo>
                    <a:pt x="1136" y="4943"/>
                    <a:pt x="4946" y="1133"/>
                    <a:pt x="9630" y="1133"/>
                  </a:cubicBezTo>
                  <a:close/>
                  <a:moveTo>
                    <a:pt x="9641" y="0"/>
                  </a:moveTo>
                  <a:cubicBezTo>
                    <a:pt x="9637" y="0"/>
                    <a:pt x="9633" y="0"/>
                    <a:pt x="9630" y="0"/>
                  </a:cubicBezTo>
                  <a:cubicBezTo>
                    <a:pt x="4312" y="0"/>
                    <a:pt x="4" y="4309"/>
                    <a:pt x="4" y="9626"/>
                  </a:cubicBezTo>
                  <a:cubicBezTo>
                    <a:pt x="1" y="12187"/>
                    <a:pt x="1012" y="14648"/>
                    <a:pt x="2821" y="16465"/>
                  </a:cubicBezTo>
                  <a:cubicBezTo>
                    <a:pt x="4644" y="18310"/>
                    <a:pt x="7063" y="19325"/>
                    <a:pt x="9630" y="19325"/>
                  </a:cubicBezTo>
                  <a:cubicBezTo>
                    <a:pt x="10922" y="19325"/>
                    <a:pt x="12199" y="19065"/>
                    <a:pt x="13389" y="18555"/>
                  </a:cubicBezTo>
                  <a:cubicBezTo>
                    <a:pt x="15711" y="17558"/>
                    <a:pt x="17562" y="15708"/>
                    <a:pt x="18558" y="13386"/>
                  </a:cubicBezTo>
                  <a:cubicBezTo>
                    <a:pt x="19068" y="12196"/>
                    <a:pt x="19328" y="10919"/>
                    <a:pt x="19328" y="9626"/>
                  </a:cubicBezTo>
                  <a:cubicBezTo>
                    <a:pt x="19328" y="7060"/>
                    <a:pt x="18313" y="4641"/>
                    <a:pt x="16469" y="2818"/>
                  </a:cubicBezTo>
                  <a:cubicBezTo>
                    <a:pt x="14654" y="1012"/>
                    <a:pt x="12197" y="0"/>
                    <a:pt x="9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70;p15">
              <a:extLst>
                <a:ext uri="{FF2B5EF4-FFF2-40B4-BE49-F238E27FC236}">
                  <a16:creationId xmlns:a16="http://schemas.microsoft.com/office/drawing/2014/main" id="{3D261F74-A3A3-8545-0057-DB41DADF2F1B}"/>
                </a:ext>
              </a:extLst>
            </p:cNvPr>
            <p:cNvSpPr/>
            <p:nvPr/>
          </p:nvSpPr>
          <p:spPr>
            <a:xfrm>
              <a:off x="3497549" y="1596876"/>
              <a:ext cx="87650" cy="141525"/>
            </a:xfrm>
            <a:custGeom>
              <a:avLst/>
              <a:gdLst/>
              <a:ahLst/>
              <a:cxnLst/>
              <a:rect l="l" t="t" r="r" b="b"/>
              <a:pathLst>
                <a:path w="3506" h="5661" extrusionOk="0">
                  <a:moveTo>
                    <a:pt x="2885" y="1"/>
                  </a:moveTo>
                  <a:cubicBezTo>
                    <a:pt x="2740" y="1"/>
                    <a:pt x="2595" y="56"/>
                    <a:pt x="2485" y="166"/>
                  </a:cubicBezTo>
                  <a:lnTo>
                    <a:pt x="220" y="2431"/>
                  </a:lnTo>
                  <a:cubicBezTo>
                    <a:pt x="0" y="2651"/>
                    <a:pt x="0" y="3011"/>
                    <a:pt x="220" y="3231"/>
                  </a:cubicBezTo>
                  <a:lnTo>
                    <a:pt x="2485" y="5496"/>
                  </a:lnTo>
                  <a:cubicBezTo>
                    <a:pt x="2595" y="5606"/>
                    <a:pt x="2740" y="5661"/>
                    <a:pt x="2885" y="5661"/>
                  </a:cubicBezTo>
                  <a:cubicBezTo>
                    <a:pt x="3030" y="5661"/>
                    <a:pt x="3175" y="5606"/>
                    <a:pt x="3285" y="5496"/>
                  </a:cubicBezTo>
                  <a:cubicBezTo>
                    <a:pt x="3506" y="5275"/>
                    <a:pt x="3506" y="4916"/>
                    <a:pt x="3285" y="4695"/>
                  </a:cubicBezTo>
                  <a:lnTo>
                    <a:pt x="1422" y="2832"/>
                  </a:lnTo>
                  <a:lnTo>
                    <a:pt x="3285" y="966"/>
                  </a:lnTo>
                  <a:cubicBezTo>
                    <a:pt x="3506" y="746"/>
                    <a:pt x="3506" y="387"/>
                    <a:pt x="3285" y="166"/>
                  </a:cubicBezTo>
                  <a:cubicBezTo>
                    <a:pt x="3175" y="56"/>
                    <a:pt x="3030" y="1"/>
                    <a:pt x="2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 name="Google Shape;71;p15">
              <a:extLst>
                <a:ext uri="{FF2B5EF4-FFF2-40B4-BE49-F238E27FC236}">
                  <a16:creationId xmlns:a16="http://schemas.microsoft.com/office/drawing/2014/main" id="{D1C6FD35-821D-4015-3EE2-D79B8A6893D0}"/>
                </a:ext>
              </a:extLst>
            </p:cNvPr>
            <p:cNvSpPr/>
            <p:nvPr/>
          </p:nvSpPr>
          <p:spPr>
            <a:xfrm>
              <a:off x="3327100" y="1483625"/>
              <a:ext cx="369975" cy="369925"/>
            </a:xfrm>
            <a:custGeom>
              <a:avLst/>
              <a:gdLst/>
              <a:ahLst/>
              <a:cxnLst/>
              <a:rect l="l" t="t" r="r" b="b"/>
              <a:pathLst>
                <a:path w="14799" h="14797" extrusionOk="0">
                  <a:moveTo>
                    <a:pt x="7929" y="1157"/>
                  </a:moveTo>
                  <a:cubicBezTo>
                    <a:pt x="9206" y="1272"/>
                    <a:pt x="10420" y="1770"/>
                    <a:pt x="11411" y="2589"/>
                  </a:cubicBezTo>
                  <a:lnTo>
                    <a:pt x="11042" y="2957"/>
                  </a:lnTo>
                  <a:cubicBezTo>
                    <a:pt x="10828" y="3180"/>
                    <a:pt x="10831" y="3534"/>
                    <a:pt x="11048" y="3751"/>
                  </a:cubicBezTo>
                  <a:cubicBezTo>
                    <a:pt x="11158" y="3861"/>
                    <a:pt x="11303" y="3916"/>
                    <a:pt x="11448" y="3916"/>
                  </a:cubicBezTo>
                  <a:cubicBezTo>
                    <a:pt x="11590" y="3916"/>
                    <a:pt x="11732" y="3863"/>
                    <a:pt x="11842" y="3757"/>
                  </a:cubicBezTo>
                  <a:lnTo>
                    <a:pt x="12214" y="3389"/>
                  </a:lnTo>
                  <a:cubicBezTo>
                    <a:pt x="13026" y="4349"/>
                    <a:pt x="13524" y="5539"/>
                    <a:pt x="13639" y="6795"/>
                  </a:cubicBezTo>
                  <a:lnTo>
                    <a:pt x="13101" y="6795"/>
                  </a:lnTo>
                  <a:cubicBezTo>
                    <a:pt x="12787" y="6795"/>
                    <a:pt x="12534" y="7048"/>
                    <a:pt x="12534" y="7362"/>
                  </a:cubicBezTo>
                  <a:cubicBezTo>
                    <a:pt x="12534" y="7673"/>
                    <a:pt x="12787" y="7927"/>
                    <a:pt x="13101" y="7927"/>
                  </a:cubicBezTo>
                  <a:lnTo>
                    <a:pt x="13639" y="7927"/>
                  </a:lnTo>
                  <a:cubicBezTo>
                    <a:pt x="13515" y="9198"/>
                    <a:pt x="13005" y="10400"/>
                    <a:pt x="12178" y="11375"/>
                  </a:cubicBezTo>
                  <a:lnTo>
                    <a:pt x="11842" y="11040"/>
                  </a:lnTo>
                  <a:cubicBezTo>
                    <a:pt x="11732" y="10934"/>
                    <a:pt x="11590" y="10881"/>
                    <a:pt x="11448" y="10881"/>
                  </a:cubicBezTo>
                  <a:cubicBezTo>
                    <a:pt x="11303" y="10881"/>
                    <a:pt x="11158" y="10936"/>
                    <a:pt x="11048" y="11046"/>
                  </a:cubicBezTo>
                  <a:cubicBezTo>
                    <a:pt x="10831" y="11264"/>
                    <a:pt x="10828" y="11617"/>
                    <a:pt x="11042" y="11840"/>
                  </a:cubicBezTo>
                  <a:lnTo>
                    <a:pt x="11377" y="12175"/>
                  </a:lnTo>
                  <a:cubicBezTo>
                    <a:pt x="10402" y="13003"/>
                    <a:pt x="9200" y="13513"/>
                    <a:pt x="7929" y="13637"/>
                  </a:cubicBezTo>
                  <a:lnTo>
                    <a:pt x="7929" y="13099"/>
                  </a:lnTo>
                  <a:cubicBezTo>
                    <a:pt x="7929" y="12785"/>
                    <a:pt x="7676" y="12532"/>
                    <a:pt x="7365" y="12532"/>
                  </a:cubicBezTo>
                  <a:cubicBezTo>
                    <a:pt x="7051" y="12532"/>
                    <a:pt x="6797" y="12785"/>
                    <a:pt x="6797" y="13099"/>
                  </a:cubicBezTo>
                  <a:lnTo>
                    <a:pt x="6797" y="13637"/>
                  </a:lnTo>
                  <a:cubicBezTo>
                    <a:pt x="5541" y="13522"/>
                    <a:pt x="4351" y="13024"/>
                    <a:pt x="3391" y="12212"/>
                  </a:cubicBezTo>
                  <a:lnTo>
                    <a:pt x="3759" y="11840"/>
                  </a:lnTo>
                  <a:cubicBezTo>
                    <a:pt x="3974" y="11617"/>
                    <a:pt x="3971" y="11264"/>
                    <a:pt x="3753" y="11046"/>
                  </a:cubicBezTo>
                  <a:cubicBezTo>
                    <a:pt x="3643" y="10936"/>
                    <a:pt x="3499" y="10881"/>
                    <a:pt x="3354" y="10881"/>
                  </a:cubicBezTo>
                  <a:cubicBezTo>
                    <a:pt x="3212" y="10881"/>
                    <a:pt x="3070" y="10934"/>
                    <a:pt x="2959" y="11040"/>
                  </a:cubicBezTo>
                  <a:lnTo>
                    <a:pt x="2591" y="11408"/>
                  </a:lnTo>
                  <a:cubicBezTo>
                    <a:pt x="1773" y="10418"/>
                    <a:pt x="1274" y="9204"/>
                    <a:pt x="1160" y="7927"/>
                  </a:cubicBezTo>
                  <a:lnTo>
                    <a:pt x="1703" y="7927"/>
                  </a:lnTo>
                  <a:cubicBezTo>
                    <a:pt x="2014" y="7927"/>
                    <a:pt x="2268" y="7673"/>
                    <a:pt x="2268" y="7362"/>
                  </a:cubicBezTo>
                  <a:cubicBezTo>
                    <a:pt x="2268" y="7048"/>
                    <a:pt x="2014" y="6795"/>
                    <a:pt x="1703" y="6795"/>
                  </a:cubicBezTo>
                  <a:lnTo>
                    <a:pt x="1163" y="6795"/>
                  </a:lnTo>
                  <a:cubicBezTo>
                    <a:pt x="1274" y="5539"/>
                    <a:pt x="1770" y="4346"/>
                    <a:pt x="2579" y="3377"/>
                  </a:cubicBezTo>
                  <a:lnTo>
                    <a:pt x="2959" y="3757"/>
                  </a:lnTo>
                  <a:cubicBezTo>
                    <a:pt x="3070" y="3863"/>
                    <a:pt x="3212" y="3916"/>
                    <a:pt x="3354" y="3916"/>
                  </a:cubicBezTo>
                  <a:cubicBezTo>
                    <a:pt x="3499" y="3916"/>
                    <a:pt x="3643" y="3861"/>
                    <a:pt x="3753" y="3751"/>
                  </a:cubicBezTo>
                  <a:cubicBezTo>
                    <a:pt x="3971" y="3534"/>
                    <a:pt x="3974" y="3180"/>
                    <a:pt x="3759" y="2957"/>
                  </a:cubicBezTo>
                  <a:lnTo>
                    <a:pt x="3379" y="2577"/>
                  </a:lnTo>
                  <a:cubicBezTo>
                    <a:pt x="4348" y="1767"/>
                    <a:pt x="5541" y="1272"/>
                    <a:pt x="6797" y="1160"/>
                  </a:cubicBezTo>
                  <a:lnTo>
                    <a:pt x="6797" y="1701"/>
                  </a:lnTo>
                  <a:cubicBezTo>
                    <a:pt x="6797" y="2012"/>
                    <a:pt x="7051" y="2266"/>
                    <a:pt x="7365" y="2266"/>
                  </a:cubicBezTo>
                  <a:cubicBezTo>
                    <a:pt x="7676" y="2266"/>
                    <a:pt x="7929" y="2012"/>
                    <a:pt x="7929" y="1701"/>
                  </a:cubicBezTo>
                  <a:lnTo>
                    <a:pt x="7929" y="1157"/>
                  </a:lnTo>
                  <a:close/>
                  <a:moveTo>
                    <a:pt x="7376" y="1"/>
                  </a:moveTo>
                  <a:cubicBezTo>
                    <a:pt x="7372" y="1"/>
                    <a:pt x="7368" y="1"/>
                    <a:pt x="7365" y="1"/>
                  </a:cubicBezTo>
                  <a:cubicBezTo>
                    <a:pt x="5435" y="1"/>
                    <a:pt x="3581" y="759"/>
                    <a:pt x="2210" y="2115"/>
                  </a:cubicBezTo>
                  <a:cubicBezTo>
                    <a:pt x="2174" y="2142"/>
                    <a:pt x="2141" y="2172"/>
                    <a:pt x="2114" y="2208"/>
                  </a:cubicBezTo>
                  <a:cubicBezTo>
                    <a:pt x="761" y="3582"/>
                    <a:pt x="3" y="5433"/>
                    <a:pt x="3" y="7362"/>
                  </a:cubicBezTo>
                  <a:cubicBezTo>
                    <a:pt x="0" y="9322"/>
                    <a:pt x="776" y="11206"/>
                    <a:pt x="2159" y="12598"/>
                  </a:cubicBezTo>
                  <a:lnTo>
                    <a:pt x="2177" y="12616"/>
                  </a:lnTo>
                  <a:lnTo>
                    <a:pt x="2180" y="12619"/>
                  </a:lnTo>
                  <a:lnTo>
                    <a:pt x="2186" y="12625"/>
                  </a:lnTo>
                  <a:cubicBezTo>
                    <a:pt x="3578" y="14023"/>
                    <a:pt x="5414" y="14796"/>
                    <a:pt x="7365" y="14796"/>
                  </a:cubicBezTo>
                  <a:cubicBezTo>
                    <a:pt x="9327" y="14796"/>
                    <a:pt x="11187" y="14017"/>
                    <a:pt x="12603" y="12601"/>
                  </a:cubicBezTo>
                  <a:cubicBezTo>
                    <a:pt x="14019" y="11185"/>
                    <a:pt x="14798" y="9325"/>
                    <a:pt x="14798" y="7362"/>
                  </a:cubicBezTo>
                  <a:cubicBezTo>
                    <a:pt x="14798" y="5415"/>
                    <a:pt x="14028" y="3576"/>
                    <a:pt x="12627" y="2184"/>
                  </a:cubicBezTo>
                  <a:lnTo>
                    <a:pt x="12621" y="2178"/>
                  </a:lnTo>
                  <a:cubicBezTo>
                    <a:pt x="12621" y="2175"/>
                    <a:pt x="12618" y="2175"/>
                    <a:pt x="12618" y="2175"/>
                  </a:cubicBezTo>
                  <a:lnTo>
                    <a:pt x="12600" y="2157"/>
                  </a:lnTo>
                  <a:cubicBezTo>
                    <a:pt x="11211" y="777"/>
                    <a:pt x="9331"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 name="Google Shape;72;p15">
            <a:extLst>
              <a:ext uri="{FF2B5EF4-FFF2-40B4-BE49-F238E27FC236}">
                <a16:creationId xmlns:a16="http://schemas.microsoft.com/office/drawing/2014/main" id="{499A9F59-2D74-4C2D-05D2-8686ADDB1930}"/>
              </a:ext>
            </a:extLst>
          </p:cNvPr>
          <p:cNvSpPr/>
          <p:nvPr/>
        </p:nvSpPr>
        <p:spPr>
          <a:xfrm>
            <a:off x="10540650" y="4219333"/>
            <a:ext cx="495072" cy="490252"/>
          </a:xfrm>
          <a:custGeom>
            <a:avLst/>
            <a:gdLst/>
            <a:ahLst/>
            <a:cxnLst/>
            <a:rect l="l" t="t" r="r" b="b"/>
            <a:pathLst>
              <a:path w="19516" h="19326" extrusionOk="0">
                <a:moveTo>
                  <a:pt x="15929" y="1934"/>
                </a:moveTo>
                <a:lnTo>
                  <a:pt x="15929" y="2834"/>
                </a:lnTo>
                <a:cubicBezTo>
                  <a:pt x="15929" y="3145"/>
                  <a:pt x="16182" y="3398"/>
                  <a:pt x="16496" y="3398"/>
                </a:cubicBezTo>
                <a:lnTo>
                  <a:pt x="17393" y="3398"/>
                </a:lnTo>
                <a:lnTo>
                  <a:pt x="16261" y="4531"/>
                </a:lnTo>
                <a:lnTo>
                  <a:pt x="14796" y="4531"/>
                </a:lnTo>
                <a:lnTo>
                  <a:pt x="14796" y="3066"/>
                </a:lnTo>
                <a:lnTo>
                  <a:pt x="15929" y="1934"/>
                </a:lnTo>
                <a:close/>
                <a:moveTo>
                  <a:pt x="9663" y="7927"/>
                </a:moveTo>
                <a:cubicBezTo>
                  <a:pt x="9926" y="7927"/>
                  <a:pt x="10183" y="7991"/>
                  <a:pt x="10418" y="8109"/>
                </a:cubicBezTo>
                <a:lnTo>
                  <a:pt x="9262" y="9262"/>
                </a:lnTo>
                <a:cubicBezTo>
                  <a:pt x="9041" y="9485"/>
                  <a:pt x="9041" y="9842"/>
                  <a:pt x="9262" y="10065"/>
                </a:cubicBezTo>
                <a:cubicBezTo>
                  <a:pt x="9372" y="10175"/>
                  <a:pt x="9517" y="10231"/>
                  <a:pt x="9662" y="10231"/>
                </a:cubicBezTo>
                <a:cubicBezTo>
                  <a:pt x="9807" y="10231"/>
                  <a:pt x="9952" y="10175"/>
                  <a:pt x="10062" y="10065"/>
                </a:cubicBezTo>
                <a:lnTo>
                  <a:pt x="11218" y="8909"/>
                </a:lnTo>
                <a:cubicBezTo>
                  <a:pt x="11336" y="9141"/>
                  <a:pt x="11399" y="9401"/>
                  <a:pt x="11399" y="9664"/>
                </a:cubicBezTo>
                <a:cubicBezTo>
                  <a:pt x="11399" y="10585"/>
                  <a:pt x="10605" y="11364"/>
                  <a:pt x="9663" y="11364"/>
                </a:cubicBezTo>
                <a:cubicBezTo>
                  <a:pt x="8721" y="11364"/>
                  <a:pt x="7927" y="10585"/>
                  <a:pt x="7927" y="9664"/>
                </a:cubicBezTo>
                <a:cubicBezTo>
                  <a:pt x="7927" y="8722"/>
                  <a:pt x="8721" y="7927"/>
                  <a:pt x="9663" y="7927"/>
                </a:cubicBezTo>
                <a:close/>
                <a:moveTo>
                  <a:pt x="9663" y="5663"/>
                </a:moveTo>
                <a:cubicBezTo>
                  <a:pt x="10527" y="5666"/>
                  <a:pt x="11363" y="5953"/>
                  <a:pt x="12049" y="6478"/>
                </a:cubicBezTo>
                <a:lnTo>
                  <a:pt x="11242" y="7287"/>
                </a:lnTo>
                <a:cubicBezTo>
                  <a:pt x="10777" y="6967"/>
                  <a:pt x="10228" y="6798"/>
                  <a:pt x="9663" y="6795"/>
                </a:cubicBezTo>
                <a:cubicBezTo>
                  <a:pt x="8108" y="6795"/>
                  <a:pt x="6795" y="8109"/>
                  <a:pt x="6795" y="9664"/>
                </a:cubicBezTo>
                <a:cubicBezTo>
                  <a:pt x="6795" y="10422"/>
                  <a:pt x="7103" y="11143"/>
                  <a:pt x="7649" y="11669"/>
                </a:cubicBezTo>
                <a:cubicBezTo>
                  <a:pt x="8208" y="12220"/>
                  <a:pt x="8935" y="12495"/>
                  <a:pt x="9663" y="12495"/>
                </a:cubicBezTo>
                <a:cubicBezTo>
                  <a:pt x="10391" y="12495"/>
                  <a:pt x="11119" y="12220"/>
                  <a:pt x="11677" y="11669"/>
                </a:cubicBezTo>
                <a:cubicBezTo>
                  <a:pt x="12224" y="11143"/>
                  <a:pt x="12532" y="10422"/>
                  <a:pt x="12532" y="9664"/>
                </a:cubicBezTo>
                <a:cubicBezTo>
                  <a:pt x="12529" y="9099"/>
                  <a:pt x="12360" y="8549"/>
                  <a:pt x="12043" y="8084"/>
                </a:cubicBezTo>
                <a:lnTo>
                  <a:pt x="12849" y="7278"/>
                </a:lnTo>
                <a:cubicBezTo>
                  <a:pt x="13374" y="7964"/>
                  <a:pt x="13661" y="8800"/>
                  <a:pt x="13664" y="9664"/>
                </a:cubicBezTo>
                <a:cubicBezTo>
                  <a:pt x="13664" y="11850"/>
                  <a:pt x="11870" y="13628"/>
                  <a:pt x="9663" y="13628"/>
                </a:cubicBezTo>
                <a:cubicBezTo>
                  <a:pt x="7456" y="13628"/>
                  <a:pt x="5662" y="11850"/>
                  <a:pt x="5662" y="9664"/>
                </a:cubicBezTo>
                <a:cubicBezTo>
                  <a:pt x="5662" y="7496"/>
                  <a:pt x="7495" y="5663"/>
                  <a:pt x="9663" y="5663"/>
                </a:cubicBezTo>
                <a:close/>
                <a:moveTo>
                  <a:pt x="9676" y="3398"/>
                </a:moveTo>
                <a:cubicBezTo>
                  <a:pt x="11130" y="3398"/>
                  <a:pt x="12541" y="3902"/>
                  <a:pt x="13664" y="4826"/>
                </a:cubicBezTo>
                <a:lnTo>
                  <a:pt x="13664" y="4863"/>
                </a:lnTo>
                <a:lnTo>
                  <a:pt x="12861" y="5663"/>
                </a:lnTo>
                <a:cubicBezTo>
                  <a:pt x="11911" y="4901"/>
                  <a:pt x="10770" y="4528"/>
                  <a:pt x="9634" y="4528"/>
                </a:cubicBezTo>
                <a:cubicBezTo>
                  <a:pt x="8214" y="4528"/>
                  <a:pt x="6803" y="5111"/>
                  <a:pt x="5786" y="6246"/>
                </a:cubicBezTo>
                <a:cubicBezTo>
                  <a:pt x="3959" y="8287"/>
                  <a:pt x="4047" y="11403"/>
                  <a:pt x="5985" y="13341"/>
                </a:cubicBezTo>
                <a:cubicBezTo>
                  <a:pt x="6991" y="14346"/>
                  <a:pt x="8313" y="14852"/>
                  <a:pt x="9638" y="14852"/>
                </a:cubicBezTo>
                <a:cubicBezTo>
                  <a:pt x="10866" y="14852"/>
                  <a:pt x="12096" y="14417"/>
                  <a:pt x="13078" y="13538"/>
                </a:cubicBezTo>
                <a:cubicBezTo>
                  <a:pt x="15119" y="11711"/>
                  <a:pt x="15376" y="8604"/>
                  <a:pt x="13664" y="6463"/>
                </a:cubicBezTo>
                <a:lnTo>
                  <a:pt x="14464" y="5663"/>
                </a:lnTo>
                <a:lnTo>
                  <a:pt x="14503" y="5663"/>
                </a:lnTo>
                <a:cubicBezTo>
                  <a:pt x="15430" y="6789"/>
                  <a:pt x="15935" y="8205"/>
                  <a:pt x="15929" y="9664"/>
                </a:cubicBezTo>
                <a:cubicBezTo>
                  <a:pt x="15929" y="13100"/>
                  <a:pt x="13117" y="15893"/>
                  <a:pt x="9663" y="15893"/>
                </a:cubicBezTo>
                <a:cubicBezTo>
                  <a:pt x="6209" y="15893"/>
                  <a:pt x="3398" y="13100"/>
                  <a:pt x="3398" y="9664"/>
                </a:cubicBezTo>
                <a:cubicBezTo>
                  <a:pt x="3398" y="6209"/>
                  <a:pt x="6209" y="3398"/>
                  <a:pt x="9663" y="3398"/>
                </a:cubicBezTo>
                <a:cubicBezTo>
                  <a:pt x="9668" y="3398"/>
                  <a:pt x="9672" y="3398"/>
                  <a:pt x="9676" y="3398"/>
                </a:cubicBezTo>
                <a:close/>
                <a:moveTo>
                  <a:pt x="9663" y="1134"/>
                </a:moveTo>
                <a:cubicBezTo>
                  <a:pt x="11176" y="1134"/>
                  <a:pt x="12661" y="1532"/>
                  <a:pt x="13975" y="2287"/>
                </a:cubicBezTo>
                <a:lnTo>
                  <a:pt x="13830" y="2432"/>
                </a:lnTo>
                <a:cubicBezTo>
                  <a:pt x="13724" y="2538"/>
                  <a:pt x="13664" y="2683"/>
                  <a:pt x="13664" y="2834"/>
                </a:cubicBezTo>
                <a:lnTo>
                  <a:pt x="13664" y="3428"/>
                </a:lnTo>
                <a:cubicBezTo>
                  <a:pt x="12473" y="2670"/>
                  <a:pt x="11090" y="2266"/>
                  <a:pt x="9679" y="2266"/>
                </a:cubicBezTo>
                <a:cubicBezTo>
                  <a:pt x="9674" y="2266"/>
                  <a:pt x="9668" y="2266"/>
                  <a:pt x="9663" y="2266"/>
                </a:cubicBezTo>
                <a:cubicBezTo>
                  <a:pt x="7701" y="2266"/>
                  <a:pt x="5847" y="3039"/>
                  <a:pt x="4443" y="4443"/>
                </a:cubicBezTo>
                <a:cubicBezTo>
                  <a:pt x="3039" y="5847"/>
                  <a:pt x="2266" y="7701"/>
                  <a:pt x="2266" y="9664"/>
                </a:cubicBezTo>
                <a:cubicBezTo>
                  <a:pt x="2266" y="11626"/>
                  <a:pt x="3039" y="13474"/>
                  <a:pt x="4443" y="14866"/>
                </a:cubicBezTo>
                <a:cubicBezTo>
                  <a:pt x="5886" y="16305"/>
                  <a:pt x="7775" y="17024"/>
                  <a:pt x="9663" y="17024"/>
                </a:cubicBezTo>
                <a:cubicBezTo>
                  <a:pt x="11552" y="17024"/>
                  <a:pt x="13441" y="16305"/>
                  <a:pt x="14884" y="14866"/>
                </a:cubicBezTo>
                <a:cubicBezTo>
                  <a:pt x="16288" y="13474"/>
                  <a:pt x="17061" y="11626"/>
                  <a:pt x="17061" y="9664"/>
                </a:cubicBezTo>
                <a:cubicBezTo>
                  <a:pt x="17064" y="8248"/>
                  <a:pt x="16659" y="6859"/>
                  <a:pt x="15898" y="5663"/>
                </a:cubicBezTo>
                <a:lnTo>
                  <a:pt x="16496" y="5663"/>
                </a:lnTo>
                <a:cubicBezTo>
                  <a:pt x="16644" y="5663"/>
                  <a:pt x="16789" y="5602"/>
                  <a:pt x="16895" y="5497"/>
                </a:cubicBezTo>
                <a:lnTo>
                  <a:pt x="17040" y="5352"/>
                </a:lnTo>
                <a:cubicBezTo>
                  <a:pt x="17795" y="6665"/>
                  <a:pt x="18193" y="8151"/>
                  <a:pt x="18193" y="9664"/>
                </a:cubicBezTo>
                <a:cubicBezTo>
                  <a:pt x="18193" y="14368"/>
                  <a:pt x="14367" y="18194"/>
                  <a:pt x="9663" y="18194"/>
                </a:cubicBezTo>
                <a:cubicBezTo>
                  <a:pt x="4959" y="18194"/>
                  <a:pt x="1133" y="14368"/>
                  <a:pt x="1133" y="9664"/>
                </a:cubicBezTo>
                <a:cubicBezTo>
                  <a:pt x="1133" y="4959"/>
                  <a:pt x="4959" y="1134"/>
                  <a:pt x="9663" y="1134"/>
                </a:cubicBezTo>
                <a:close/>
                <a:moveTo>
                  <a:pt x="16491" y="0"/>
                </a:moveTo>
                <a:cubicBezTo>
                  <a:pt x="16352" y="0"/>
                  <a:pt x="16210" y="52"/>
                  <a:pt x="16095" y="167"/>
                </a:cubicBezTo>
                <a:lnTo>
                  <a:pt x="14799" y="1463"/>
                </a:lnTo>
                <a:cubicBezTo>
                  <a:pt x="13256" y="509"/>
                  <a:pt x="11478" y="4"/>
                  <a:pt x="9663" y="1"/>
                </a:cubicBezTo>
                <a:cubicBezTo>
                  <a:pt x="7094" y="1"/>
                  <a:pt x="4669" y="1010"/>
                  <a:pt x="2839" y="2840"/>
                </a:cubicBezTo>
                <a:cubicBezTo>
                  <a:pt x="1009" y="4669"/>
                  <a:pt x="1" y="7094"/>
                  <a:pt x="1" y="9664"/>
                </a:cubicBezTo>
                <a:cubicBezTo>
                  <a:pt x="1" y="12233"/>
                  <a:pt x="1009" y="14658"/>
                  <a:pt x="2839" y="16488"/>
                </a:cubicBezTo>
                <a:cubicBezTo>
                  <a:pt x="4669" y="18317"/>
                  <a:pt x="7094" y="19326"/>
                  <a:pt x="9663" y="19326"/>
                </a:cubicBezTo>
                <a:cubicBezTo>
                  <a:pt x="12233" y="19326"/>
                  <a:pt x="14657" y="18317"/>
                  <a:pt x="16487" y="16488"/>
                </a:cubicBezTo>
                <a:cubicBezTo>
                  <a:pt x="18317" y="14658"/>
                  <a:pt x="19325" y="12233"/>
                  <a:pt x="19325" y="9664"/>
                </a:cubicBezTo>
                <a:cubicBezTo>
                  <a:pt x="19322" y="7849"/>
                  <a:pt x="18818" y="6070"/>
                  <a:pt x="17864" y="4528"/>
                </a:cubicBezTo>
                <a:lnTo>
                  <a:pt x="19159" y="3232"/>
                </a:lnTo>
                <a:cubicBezTo>
                  <a:pt x="19516" y="2876"/>
                  <a:pt x="19265" y="2266"/>
                  <a:pt x="18761" y="2266"/>
                </a:cubicBezTo>
                <a:lnTo>
                  <a:pt x="17061" y="2266"/>
                </a:lnTo>
                <a:lnTo>
                  <a:pt x="17061" y="569"/>
                </a:lnTo>
                <a:cubicBezTo>
                  <a:pt x="17061" y="226"/>
                  <a:pt x="16782" y="0"/>
                  <a:pt x="1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pic>
        <p:nvPicPr>
          <p:cNvPr id="36" name="Graphic 35" descr="User network with solid fill">
            <a:extLst>
              <a:ext uri="{FF2B5EF4-FFF2-40B4-BE49-F238E27FC236}">
                <a16:creationId xmlns:a16="http://schemas.microsoft.com/office/drawing/2014/main" id="{1B13D05E-8687-535D-D445-0A37DDD238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386" y="1960989"/>
            <a:ext cx="809471" cy="809471"/>
          </a:xfrm>
          <a:prstGeom prst="rect">
            <a:avLst/>
          </a:prstGeom>
        </p:spPr>
      </p:pic>
      <p:pic>
        <p:nvPicPr>
          <p:cNvPr id="38" name="Graphic 37" descr="Clipboard Partially Checked with solid fill">
            <a:extLst>
              <a:ext uri="{FF2B5EF4-FFF2-40B4-BE49-F238E27FC236}">
                <a16:creationId xmlns:a16="http://schemas.microsoft.com/office/drawing/2014/main" id="{5C440794-74FF-6110-96D0-FCD949B0455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44773" y="4078620"/>
            <a:ext cx="720620" cy="7206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A25B9D-DB2E-C057-75DA-37C28AB08E15}"/>
              </a:ext>
            </a:extLst>
          </p:cNvPr>
          <p:cNvSpPr>
            <a:spLocks noGrp="1"/>
          </p:cNvSpPr>
          <p:nvPr>
            <p:ph type="body" idx="1"/>
          </p:nvPr>
        </p:nvSpPr>
        <p:spPr>
          <a:xfrm>
            <a:off x="278969" y="2619214"/>
            <a:ext cx="11298265" cy="2417733"/>
          </a:xfrm>
          <a:solidFill>
            <a:schemeClr val="accent1"/>
          </a:solidFill>
        </p:spPr>
        <p:txBody>
          <a:bodyPr anchor="ctr">
            <a:normAutofit fontScale="92500" lnSpcReduction="200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CA" sz="3000" dirty="0">
              <a:solidFill>
                <a:srgbClr val="FFFFFF"/>
              </a:solidFill>
              <a:latin typeface="Roboto" panose="02000000000000000000" pitchFamily="2" charset="0"/>
              <a:ea typeface="Roboto" panose="02000000000000000000" pitchFamily="2" charset="0"/>
              <a:cs typeface="Poppins" pitchFamily="2" charset="77"/>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CA" sz="3000" b="1" dirty="0">
                <a:solidFill>
                  <a:srgbClr val="FFFFFF"/>
                </a:solidFill>
                <a:latin typeface="Roboto" panose="02000000000000000000" pitchFamily="2" charset="0"/>
                <a:ea typeface="Roboto" panose="02000000000000000000" pitchFamily="2" charset="0"/>
                <a:cs typeface="Poppins" pitchFamily="2" charset="77"/>
              </a:rPr>
              <a:t>How might I shift my mindset?</a:t>
            </a:r>
          </a:p>
          <a:p>
            <a:pPr marL="0" marR="0" lvl="0" indent="0" algn="ctr" defTabSz="914400" rtl="0" eaLnBrk="1" fontAlgn="auto" latinLnBrk="0" hangingPunct="1">
              <a:lnSpc>
                <a:spcPct val="150000"/>
              </a:lnSpc>
              <a:spcBef>
                <a:spcPts val="0"/>
              </a:spcBef>
              <a:spcAft>
                <a:spcPts val="0"/>
              </a:spcAft>
              <a:buClrTx/>
              <a:buSzTx/>
              <a:buFontTx/>
              <a:buNone/>
              <a:tabLst/>
              <a:defRPr/>
            </a:pPr>
            <a:r>
              <a:rPr lang="en-CA" sz="3000" b="1" dirty="0">
                <a:solidFill>
                  <a:srgbClr val="FFFFFF"/>
                </a:solidFill>
                <a:latin typeface="Roboto" panose="02000000000000000000" pitchFamily="2" charset="0"/>
                <a:ea typeface="Roboto" panose="02000000000000000000" pitchFamily="2" charset="0"/>
                <a:cs typeface="Poppins" pitchFamily="2" charset="77"/>
              </a:rPr>
              <a:t>What mindset landed with you?</a:t>
            </a:r>
          </a:p>
          <a:p>
            <a:pPr marL="0" marR="0" lvl="0" indent="0" algn="ctr" defTabSz="914400" rtl="0" eaLnBrk="1" fontAlgn="auto" latinLnBrk="0" hangingPunct="1">
              <a:lnSpc>
                <a:spcPct val="150000"/>
              </a:lnSpc>
              <a:spcBef>
                <a:spcPts val="0"/>
              </a:spcBef>
              <a:spcAft>
                <a:spcPts val="0"/>
              </a:spcAft>
              <a:buClrTx/>
              <a:buSzTx/>
              <a:buFontTx/>
              <a:buNone/>
              <a:tabLst/>
              <a:defRPr/>
            </a:pPr>
            <a:r>
              <a:rPr lang="en-CA" sz="3000" b="1" dirty="0">
                <a:solidFill>
                  <a:srgbClr val="FFFFFF"/>
                </a:solidFill>
                <a:latin typeface="Roboto" panose="02000000000000000000" pitchFamily="2" charset="0"/>
                <a:ea typeface="Roboto" panose="02000000000000000000" pitchFamily="2" charset="0"/>
                <a:cs typeface="Poppins" pitchFamily="2" charset="77"/>
              </a:rPr>
              <a:t>How might I use this mindset in the next week in my work?</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CA" sz="3000" b="1" dirty="0">
              <a:solidFill>
                <a:srgbClr val="FFFFFF"/>
              </a:solidFill>
              <a:latin typeface="Roboto" panose="02000000000000000000" pitchFamily="2" charset="0"/>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DB5CE20C-A41D-9026-9ED8-6C29B8E22D64}"/>
              </a:ext>
            </a:extLst>
          </p:cNvPr>
          <p:cNvSpPr txBox="1"/>
          <p:nvPr/>
        </p:nvSpPr>
        <p:spPr>
          <a:xfrm>
            <a:off x="3047503" y="1561803"/>
            <a:ext cx="6098582" cy="938719"/>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CA" sz="4000" b="1" dirty="0">
                <a:solidFill>
                  <a:srgbClr val="FFFFFF"/>
                </a:solidFill>
                <a:latin typeface="Poppins" pitchFamily="2" charset="77"/>
                <a:ea typeface="Roboto"/>
                <a:cs typeface="Poppins" pitchFamily="2" charset="77"/>
              </a:rPr>
              <a:t>Questions For Leaders</a:t>
            </a:r>
          </a:p>
        </p:txBody>
      </p:sp>
    </p:spTree>
    <p:extLst>
      <p:ext uri="{BB962C8B-B14F-4D97-AF65-F5344CB8AC3E}">
        <p14:creationId xmlns:p14="http://schemas.microsoft.com/office/powerpoint/2010/main" val="13780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BCC6C33-6790-8447-86C1-FC5F9B109354}"/>
              </a:ext>
            </a:extLst>
          </p:cNvPr>
          <p:cNvSpPr/>
          <p:nvPr/>
        </p:nvSpPr>
        <p:spPr>
          <a:xfrm>
            <a:off x="3026024" y="4104891"/>
            <a:ext cx="9166770" cy="27491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FFF"/>
              </a:solidFill>
              <a:latin typeface="Arial"/>
              <a:sym typeface="Arial"/>
            </a:endParaRPr>
          </a:p>
        </p:txBody>
      </p:sp>
      <p:sp>
        <p:nvSpPr>
          <p:cNvPr id="2" name="Title 1">
            <a:extLst>
              <a:ext uri="{FF2B5EF4-FFF2-40B4-BE49-F238E27FC236}">
                <a16:creationId xmlns:a16="http://schemas.microsoft.com/office/drawing/2014/main" id="{8EB0ADB7-CA01-C54F-BF59-A6C60A547D8D}"/>
              </a:ext>
            </a:extLst>
          </p:cNvPr>
          <p:cNvSpPr>
            <a:spLocks noGrp="1"/>
          </p:cNvSpPr>
          <p:nvPr>
            <p:ph type="title"/>
          </p:nvPr>
        </p:nvSpPr>
        <p:spPr>
          <a:xfrm>
            <a:off x="513670" y="389153"/>
            <a:ext cx="3572537" cy="577850"/>
          </a:xfrm>
        </p:spPr>
        <p:txBody>
          <a:bodyPr>
            <a:normAutofit fontScale="90000"/>
          </a:bodyPr>
          <a:lstStyle/>
          <a:p>
            <a:r>
              <a:rPr lang="en-US" sz="3200">
                <a:solidFill>
                  <a:schemeClr val="accent4"/>
                </a:solidFill>
              </a:rPr>
              <a:t>Connect with Us</a:t>
            </a:r>
          </a:p>
        </p:txBody>
      </p:sp>
      <p:grpSp>
        <p:nvGrpSpPr>
          <p:cNvPr id="40" name="Group 39">
            <a:extLst>
              <a:ext uri="{FF2B5EF4-FFF2-40B4-BE49-F238E27FC236}">
                <a16:creationId xmlns:a16="http://schemas.microsoft.com/office/drawing/2014/main" id="{59104C02-3995-204B-972D-B3988ACABC8C}"/>
              </a:ext>
            </a:extLst>
          </p:cNvPr>
          <p:cNvGrpSpPr/>
          <p:nvPr/>
        </p:nvGrpSpPr>
        <p:grpSpPr>
          <a:xfrm>
            <a:off x="1860" y="1230339"/>
            <a:ext cx="3015704" cy="2876550"/>
            <a:chOff x="1066" y="1262706"/>
            <a:chExt cx="3025230" cy="2857500"/>
          </a:xfrm>
        </p:grpSpPr>
        <p:sp>
          <p:nvSpPr>
            <p:cNvPr id="34" name="Rectangle 33">
              <a:extLst>
                <a:ext uri="{FF2B5EF4-FFF2-40B4-BE49-F238E27FC236}">
                  <a16:creationId xmlns:a16="http://schemas.microsoft.com/office/drawing/2014/main" id="{BABAD9CC-57FF-884F-90B9-E95F43BBED62}"/>
                </a:ext>
              </a:extLst>
            </p:cNvPr>
            <p:cNvSpPr/>
            <p:nvPr/>
          </p:nvSpPr>
          <p:spPr>
            <a:xfrm>
              <a:off x="1066" y="1262706"/>
              <a:ext cx="3025230" cy="2857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FFF"/>
                </a:solidFill>
                <a:latin typeface="Arial"/>
                <a:sym typeface="Arial"/>
              </a:endParaRPr>
            </a:p>
          </p:txBody>
        </p:sp>
        <p:sp>
          <p:nvSpPr>
            <p:cNvPr id="9" name="Rectangle 8">
              <a:extLst>
                <a:ext uri="{FF2B5EF4-FFF2-40B4-BE49-F238E27FC236}">
                  <a16:creationId xmlns:a16="http://schemas.microsoft.com/office/drawing/2014/main" id="{6D5048E6-3A9C-9B44-80DA-E75ED8CCC35A}"/>
                </a:ext>
              </a:extLst>
            </p:cNvPr>
            <p:cNvSpPr/>
            <p:nvPr/>
          </p:nvSpPr>
          <p:spPr>
            <a:xfrm>
              <a:off x="457225" y="3442367"/>
              <a:ext cx="1962150" cy="553998"/>
            </a:xfrm>
            <a:prstGeom prst="rect">
              <a:avLst/>
            </a:prstGeom>
          </p:spPr>
          <p:txBody>
            <a:bodyPr wrap="square">
              <a:spAutoFit/>
            </a:bodyPr>
            <a:lstStyle/>
            <a:p>
              <a:pPr algn="ctr">
                <a:buClr>
                  <a:srgbClr val="000000"/>
                </a:buClr>
              </a:pPr>
              <a:r>
                <a:rPr lang="en-CA" sz="1600" b="1" kern="0">
                  <a:solidFill>
                    <a:srgbClr val="FFFFFF"/>
                  </a:solidFill>
                  <a:latin typeface="Roboto" panose="02000000000000000000" pitchFamily="2" charset="0"/>
                  <a:ea typeface="Roboto" panose="02000000000000000000" pitchFamily="2" charset="0"/>
                  <a:cs typeface="Arial"/>
                  <a:sym typeface="Arial"/>
                </a:rPr>
                <a:t>Nilufer </a:t>
              </a:r>
              <a:r>
                <a:rPr lang="en-CA" sz="1600" b="1" kern="0" err="1">
                  <a:solidFill>
                    <a:srgbClr val="FFFFFF"/>
                  </a:solidFill>
                  <a:latin typeface="Roboto" panose="02000000000000000000" pitchFamily="2" charset="0"/>
                  <a:ea typeface="Roboto" panose="02000000000000000000" pitchFamily="2" charset="0"/>
                  <a:cs typeface="Arial"/>
                  <a:sym typeface="Arial"/>
                </a:rPr>
                <a:t>Erdebil</a:t>
              </a:r>
              <a:r>
                <a:rPr lang="en-CA" sz="1600" b="1" kern="0">
                  <a:solidFill>
                    <a:srgbClr val="FFFFFF"/>
                  </a:solidFill>
                  <a:latin typeface="Roboto" panose="02000000000000000000" pitchFamily="2" charset="0"/>
                  <a:ea typeface="Roboto" panose="02000000000000000000" pitchFamily="2" charset="0"/>
                  <a:cs typeface="Arial"/>
                  <a:sym typeface="Arial"/>
                </a:rPr>
                <a:t> </a:t>
              </a:r>
            </a:p>
            <a:p>
              <a:pPr algn="ctr">
                <a:buClr>
                  <a:srgbClr val="000000"/>
                </a:buClr>
              </a:pPr>
              <a:r>
                <a:rPr lang="en-CA" sz="1400" kern="0">
                  <a:solidFill>
                    <a:srgbClr val="FFFFFF"/>
                  </a:solidFill>
                  <a:latin typeface="Roboto" panose="02000000000000000000" pitchFamily="2" charset="0"/>
                  <a:ea typeface="Roboto" panose="02000000000000000000" pitchFamily="2" charset="0"/>
                  <a:cs typeface="Arial"/>
                  <a:sym typeface="Arial"/>
                </a:rPr>
                <a:t>Founder &amp; CEO</a:t>
              </a:r>
            </a:p>
          </p:txBody>
        </p:sp>
      </p:grpSp>
      <p:sp>
        <p:nvSpPr>
          <p:cNvPr id="10" name="Rectangle 9">
            <a:extLst>
              <a:ext uri="{FF2B5EF4-FFF2-40B4-BE49-F238E27FC236}">
                <a16:creationId xmlns:a16="http://schemas.microsoft.com/office/drawing/2014/main" id="{F3C33508-C525-ED49-A4F6-2B5158B66378}"/>
              </a:ext>
            </a:extLst>
          </p:cNvPr>
          <p:cNvSpPr/>
          <p:nvPr/>
        </p:nvSpPr>
        <p:spPr>
          <a:xfrm>
            <a:off x="3251945" y="1318128"/>
            <a:ext cx="8740167" cy="1653530"/>
          </a:xfrm>
          <a:prstGeom prst="rect">
            <a:avLst/>
          </a:prstGeom>
        </p:spPr>
        <p:txBody>
          <a:bodyPr wrap="square">
            <a:spAutoFit/>
          </a:bodyPr>
          <a:lstStyle/>
          <a:p>
            <a:pPr algn="just">
              <a:lnSpc>
                <a:spcPct val="114000"/>
              </a:lnSpc>
              <a:buClr>
                <a:srgbClr val="000000"/>
              </a:buClr>
            </a:pPr>
            <a:r>
              <a:rPr lang="en-CA" sz="1500" b="1" kern="0">
                <a:solidFill>
                  <a:srgbClr val="000000"/>
                </a:solidFill>
                <a:latin typeface="Roboto" panose="02000000000000000000" pitchFamily="2" charset="0"/>
                <a:ea typeface="Roboto" panose="02000000000000000000" pitchFamily="2" charset="0"/>
                <a:cs typeface="Arial"/>
                <a:sym typeface="Arial"/>
              </a:rPr>
              <a:t>Nilufer </a:t>
            </a:r>
            <a:r>
              <a:rPr lang="en-CA" sz="1500" b="1" kern="0" err="1">
                <a:solidFill>
                  <a:srgbClr val="000000"/>
                </a:solidFill>
                <a:latin typeface="Roboto" panose="02000000000000000000" pitchFamily="2" charset="0"/>
                <a:ea typeface="Roboto" panose="02000000000000000000" pitchFamily="2" charset="0"/>
                <a:cs typeface="Arial"/>
                <a:sym typeface="Arial"/>
              </a:rPr>
              <a:t>Erdebil</a:t>
            </a:r>
            <a:r>
              <a:rPr lang="en-CA" sz="1500" b="1" kern="0">
                <a:solidFill>
                  <a:srgbClr val="000000"/>
                </a:solidFill>
                <a:latin typeface="Roboto" panose="02000000000000000000" pitchFamily="2" charset="0"/>
                <a:ea typeface="Roboto" panose="02000000000000000000" pitchFamily="2" charset="0"/>
                <a:cs typeface="Arial"/>
                <a:sym typeface="Arial"/>
              </a:rPr>
              <a:t> </a:t>
            </a:r>
            <a:r>
              <a:rPr lang="en-CA" sz="1500" kern="0">
                <a:solidFill>
                  <a:srgbClr val="000000"/>
                </a:solidFill>
                <a:latin typeface="Roboto" panose="02000000000000000000" pitchFamily="2" charset="0"/>
                <a:ea typeface="Roboto" panose="02000000000000000000" pitchFamily="2" charset="0"/>
                <a:cs typeface="Arial"/>
                <a:sym typeface="Arial"/>
              </a:rPr>
              <a:t>is an award-winning design thinking and innovation expert, engineer, author, and a TEDx and TEC speaker. She has worked extensively with public and private sector organizations to drive strategy, facilitate change and introduce new products and services. Her background in engineering and her experience working within different fields including telecommunications, application development, program management and IT management give her a deep understanding of the business challenges today’s organizations are faced with.</a:t>
            </a:r>
            <a:endParaRPr lang="en-US" sz="1500" kern="0">
              <a:solidFill>
                <a:srgbClr val="000000"/>
              </a:solidFill>
              <a:latin typeface="Roboto" panose="02000000000000000000" pitchFamily="2" charset="0"/>
              <a:ea typeface="Roboto" panose="02000000000000000000" pitchFamily="2" charset="0"/>
              <a:cs typeface="Arial"/>
              <a:sym typeface="Arial"/>
            </a:endParaRPr>
          </a:p>
        </p:txBody>
      </p:sp>
      <p:pic>
        <p:nvPicPr>
          <p:cNvPr id="12" name="Graphic 11" descr="Email with solid fill">
            <a:extLst>
              <a:ext uri="{FF2B5EF4-FFF2-40B4-BE49-F238E27FC236}">
                <a16:creationId xmlns:a16="http://schemas.microsoft.com/office/drawing/2014/main" id="{15E246D9-7165-0B4A-A377-0829DDFC111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44204" y="3077325"/>
            <a:ext cx="378056" cy="378056"/>
          </a:xfrm>
          <a:prstGeom prst="rect">
            <a:avLst/>
          </a:prstGeom>
        </p:spPr>
      </p:pic>
      <p:pic>
        <p:nvPicPr>
          <p:cNvPr id="14" name="Graphic 13" descr="Receiver with solid fill">
            <a:extLst>
              <a:ext uri="{FF2B5EF4-FFF2-40B4-BE49-F238E27FC236}">
                <a16:creationId xmlns:a16="http://schemas.microsoft.com/office/drawing/2014/main" id="{63C9FC57-0E21-0647-9C28-55FB587AFE2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18081" y="3127904"/>
            <a:ext cx="320303" cy="320303"/>
          </a:xfrm>
          <a:prstGeom prst="rect">
            <a:avLst/>
          </a:prstGeom>
        </p:spPr>
      </p:pic>
      <p:pic>
        <p:nvPicPr>
          <p:cNvPr id="3074" name="Picture 2" descr="TEDx Logo Creator">
            <a:hlinkClick r:id="rId7"/>
            <a:extLst>
              <a:ext uri="{FF2B5EF4-FFF2-40B4-BE49-F238E27FC236}">
                <a16:creationId xmlns:a16="http://schemas.microsoft.com/office/drawing/2014/main" id="{F7FCD807-9807-E44E-9A20-E5F6D8F69D0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4991" t="26719" r="14471" b="22955"/>
          <a:stretch/>
        </p:blipFill>
        <p:spPr bwMode="auto">
          <a:xfrm>
            <a:off x="3537005" y="3581541"/>
            <a:ext cx="610189" cy="226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3632C5D-2DB4-5549-849D-5F9A9FC55D1A}"/>
              </a:ext>
            </a:extLst>
          </p:cNvPr>
          <p:cNvSpPr/>
          <p:nvPr/>
        </p:nvSpPr>
        <p:spPr>
          <a:xfrm>
            <a:off x="4189155" y="3157143"/>
            <a:ext cx="2857500" cy="307777"/>
          </a:xfrm>
          <a:prstGeom prst="rect">
            <a:avLst/>
          </a:prstGeom>
        </p:spPr>
        <p:txBody>
          <a:bodyPr wrap="square">
            <a:spAutoFit/>
          </a:bodyPr>
          <a:lstStyle/>
          <a:p>
            <a:pPr algn="ctr">
              <a:buClr>
                <a:srgbClr val="000000"/>
              </a:buClr>
            </a:pPr>
            <a:r>
              <a:rPr lang="en-CA" sz="1400" kern="0">
                <a:solidFill>
                  <a:srgbClr val="242A2D"/>
                </a:solidFill>
                <a:latin typeface="Roboto" panose="02000000000000000000" pitchFamily="2" charset="0"/>
                <a:ea typeface="Roboto" panose="02000000000000000000" pitchFamily="2" charset="0"/>
                <a:cs typeface="Arial"/>
                <a:sym typeface="Arial"/>
              </a:rPr>
              <a:t>Nilufer@spring2innovation.com</a:t>
            </a:r>
          </a:p>
        </p:txBody>
      </p:sp>
      <p:sp>
        <p:nvSpPr>
          <p:cNvPr id="17" name="Rectangle 16">
            <a:extLst>
              <a:ext uri="{FF2B5EF4-FFF2-40B4-BE49-F238E27FC236}">
                <a16:creationId xmlns:a16="http://schemas.microsoft.com/office/drawing/2014/main" id="{E2E8EF9C-2FE4-9840-8069-A3E24302846A}"/>
              </a:ext>
            </a:extLst>
          </p:cNvPr>
          <p:cNvSpPr/>
          <p:nvPr/>
        </p:nvSpPr>
        <p:spPr>
          <a:xfrm>
            <a:off x="8538383" y="3157143"/>
            <a:ext cx="1386450" cy="307777"/>
          </a:xfrm>
          <a:prstGeom prst="rect">
            <a:avLst/>
          </a:prstGeom>
        </p:spPr>
        <p:txBody>
          <a:bodyPr wrap="square">
            <a:spAutoFit/>
          </a:bodyPr>
          <a:lstStyle/>
          <a:p>
            <a:pPr algn="ctr">
              <a:buClr>
                <a:srgbClr val="000000"/>
              </a:buClr>
            </a:pPr>
            <a:r>
              <a:rPr lang="en-CA" sz="1400" kern="0">
                <a:solidFill>
                  <a:srgbClr val="242A2D"/>
                </a:solidFill>
                <a:latin typeface="Roboto" panose="02000000000000000000" pitchFamily="2" charset="0"/>
                <a:ea typeface="Roboto" panose="02000000000000000000" pitchFamily="2" charset="0"/>
                <a:cs typeface="Arial"/>
                <a:sym typeface="Arial"/>
              </a:rPr>
              <a:t>613-850-0854</a:t>
            </a:r>
          </a:p>
        </p:txBody>
      </p:sp>
      <p:sp>
        <p:nvSpPr>
          <p:cNvPr id="18" name="Rectangle 17">
            <a:hlinkClick r:id="rId7"/>
            <a:extLst>
              <a:ext uri="{FF2B5EF4-FFF2-40B4-BE49-F238E27FC236}">
                <a16:creationId xmlns:a16="http://schemas.microsoft.com/office/drawing/2014/main" id="{E03BC5F2-5BB9-8447-9C1F-FD775F8F0673}"/>
              </a:ext>
            </a:extLst>
          </p:cNvPr>
          <p:cNvSpPr/>
          <p:nvPr/>
        </p:nvSpPr>
        <p:spPr>
          <a:xfrm>
            <a:off x="4295551" y="3558194"/>
            <a:ext cx="5629282" cy="307777"/>
          </a:xfrm>
          <a:prstGeom prst="rect">
            <a:avLst/>
          </a:prstGeom>
        </p:spPr>
        <p:txBody>
          <a:bodyPr wrap="square">
            <a:spAutoFit/>
          </a:bodyPr>
          <a:lstStyle/>
          <a:p>
            <a:pPr>
              <a:buClr>
                <a:srgbClr val="000000"/>
              </a:buClr>
            </a:pPr>
            <a:r>
              <a:rPr lang="en-CA" sz="1400" kern="0">
                <a:solidFill>
                  <a:srgbClr val="000000"/>
                </a:solidFill>
                <a:latin typeface="Roboto" panose="02000000000000000000" pitchFamily="2" charset="0"/>
                <a:ea typeface="Roboto" panose="02000000000000000000" pitchFamily="2" charset="0"/>
                <a:cs typeface="Arial"/>
                <a:sym typeface="Arial"/>
                <a:hlinkClick r:id="rId9"/>
              </a:rPr>
              <a:t>Design Thinking for Complex Environments (watch the video here)  </a:t>
            </a:r>
            <a:endParaRPr lang="en-CA" sz="1400" kern="0">
              <a:solidFill>
                <a:srgbClr val="000000"/>
              </a:solidFill>
              <a:latin typeface="Roboto" panose="02000000000000000000" pitchFamily="2" charset="0"/>
              <a:ea typeface="Roboto" panose="02000000000000000000" pitchFamily="2" charset="0"/>
              <a:cs typeface="Arial"/>
              <a:sym typeface="Arial"/>
            </a:endParaRPr>
          </a:p>
        </p:txBody>
      </p:sp>
      <p:pic>
        <p:nvPicPr>
          <p:cNvPr id="19" name="Graphic 18" descr="World outline">
            <a:extLst>
              <a:ext uri="{FF2B5EF4-FFF2-40B4-BE49-F238E27FC236}">
                <a16:creationId xmlns:a16="http://schemas.microsoft.com/office/drawing/2014/main" id="{2B4B5A99-E3AC-4B47-B685-2CDDC4D9A21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35938" y="4670216"/>
            <a:ext cx="550268" cy="550268"/>
          </a:xfrm>
          <a:prstGeom prst="rect">
            <a:avLst/>
          </a:prstGeom>
        </p:spPr>
      </p:pic>
      <p:sp>
        <p:nvSpPr>
          <p:cNvPr id="27" name="Rectangle 26">
            <a:extLst>
              <a:ext uri="{FF2B5EF4-FFF2-40B4-BE49-F238E27FC236}">
                <a16:creationId xmlns:a16="http://schemas.microsoft.com/office/drawing/2014/main" id="{2BDDC83C-2781-7143-85AF-473018D7635A}"/>
              </a:ext>
            </a:extLst>
          </p:cNvPr>
          <p:cNvSpPr/>
          <p:nvPr/>
        </p:nvSpPr>
        <p:spPr>
          <a:xfrm>
            <a:off x="4203666" y="4724140"/>
            <a:ext cx="2857500" cy="338554"/>
          </a:xfrm>
          <a:prstGeom prst="rect">
            <a:avLst/>
          </a:prstGeom>
        </p:spPr>
        <p:txBody>
          <a:bodyPr wrap="square">
            <a:spAutoFit/>
          </a:bodyPr>
          <a:lstStyle/>
          <a:p>
            <a:pPr algn="ctr">
              <a:buClr>
                <a:srgbClr val="000000"/>
              </a:buClr>
            </a:pPr>
            <a:r>
              <a:rPr lang="en-CA" sz="1600" kern="0">
                <a:solidFill>
                  <a:srgbClr val="FFFFFF"/>
                </a:solidFill>
                <a:latin typeface="Roboto" panose="02000000000000000000" pitchFamily="2" charset="0"/>
                <a:ea typeface="Roboto" panose="02000000000000000000" pitchFamily="2" charset="0"/>
                <a:cs typeface="Arial"/>
                <a:sym typeface="Arial"/>
              </a:rPr>
              <a:t>www.spring2innovation.com</a:t>
            </a:r>
          </a:p>
        </p:txBody>
      </p:sp>
      <p:sp>
        <p:nvSpPr>
          <p:cNvPr id="28" name="Rectangle 27">
            <a:extLst>
              <a:ext uri="{FF2B5EF4-FFF2-40B4-BE49-F238E27FC236}">
                <a16:creationId xmlns:a16="http://schemas.microsoft.com/office/drawing/2014/main" id="{391C3602-6FE6-D14B-B66E-7E1FF46B9FF7}"/>
              </a:ext>
            </a:extLst>
          </p:cNvPr>
          <p:cNvSpPr/>
          <p:nvPr/>
        </p:nvSpPr>
        <p:spPr>
          <a:xfrm>
            <a:off x="9172763" y="5664500"/>
            <a:ext cx="2857500" cy="338554"/>
          </a:xfrm>
          <a:prstGeom prst="rect">
            <a:avLst/>
          </a:prstGeom>
        </p:spPr>
        <p:txBody>
          <a:bodyPr wrap="square">
            <a:spAutoFit/>
          </a:bodyPr>
          <a:lstStyle/>
          <a:p>
            <a:pPr>
              <a:buClr>
                <a:srgbClr val="000000"/>
              </a:buClr>
            </a:pPr>
            <a:r>
              <a:rPr lang="en-CA" sz="1600" kern="0">
                <a:solidFill>
                  <a:srgbClr val="FFFFFF"/>
                </a:solidFill>
                <a:latin typeface="Roboto" panose="02000000000000000000" pitchFamily="2" charset="0"/>
                <a:ea typeface="Roboto" panose="02000000000000000000" pitchFamily="2" charset="0"/>
                <a:cs typeface="Arial"/>
                <a:sym typeface="Arial"/>
              </a:rPr>
              <a:t>@Spring2inno</a:t>
            </a:r>
          </a:p>
        </p:txBody>
      </p:sp>
      <p:sp>
        <p:nvSpPr>
          <p:cNvPr id="29" name="Rectangle 28">
            <a:extLst>
              <a:ext uri="{FF2B5EF4-FFF2-40B4-BE49-F238E27FC236}">
                <a16:creationId xmlns:a16="http://schemas.microsoft.com/office/drawing/2014/main" id="{F7B2332A-0872-9240-82C6-028CDBDE95E0}"/>
              </a:ext>
            </a:extLst>
          </p:cNvPr>
          <p:cNvSpPr/>
          <p:nvPr/>
        </p:nvSpPr>
        <p:spPr>
          <a:xfrm>
            <a:off x="8734138" y="4750897"/>
            <a:ext cx="2857500" cy="338554"/>
          </a:xfrm>
          <a:prstGeom prst="rect">
            <a:avLst/>
          </a:prstGeom>
        </p:spPr>
        <p:txBody>
          <a:bodyPr wrap="square">
            <a:spAutoFit/>
          </a:bodyPr>
          <a:lstStyle/>
          <a:p>
            <a:pPr algn="ctr">
              <a:buClr>
                <a:srgbClr val="000000"/>
              </a:buClr>
            </a:pPr>
            <a:r>
              <a:rPr lang="en-CA" sz="1600" kern="0">
                <a:solidFill>
                  <a:srgbClr val="FFFFFF"/>
                </a:solidFill>
                <a:latin typeface="Roboto" panose="02000000000000000000" pitchFamily="2" charset="0"/>
                <a:ea typeface="Roboto" panose="02000000000000000000" pitchFamily="2" charset="0"/>
                <a:cs typeface="Arial"/>
                <a:sym typeface="Arial"/>
              </a:rPr>
              <a:t>@Spring2Innovation</a:t>
            </a:r>
          </a:p>
        </p:txBody>
      </p:sp>
      <p:pic>
        <p:nvPicPr>
          <p:cNvPr id="31" name="Graphic 30" descr="Email with solid fill">
            <a:extLst>
              <a:ext uri="{FF2B5EF4-FFF2-40B4-BE49-F238E27FC236}">
                <a16:creationId xmlns:a16="http://schemas.microsoft.com/office/drawing/2014/main" id="{97A7A39B-468F-B94B-A2A8-33965F215B6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84561" y="5593388"/>
            <a:ext cx="510167" cy="510167"/>
          </a:xfrm>
          <a:prstGeom prst="rect">
            <a:avLst/>
          </a:prstGeom>
        </p:spPr>
      </p:pic>
      <p:sp>
        <p:nvSpPr>
          <p:cNvPr id="24" name="Rectangle 23">
            <a:extLst>
              <a:ext uri="{FF2B5EF4-FFF2-40B4-BE49-F238E27FC236}">
                <a16:creationId xmlns:a16="http://schemas.microsoft.com/office/drawing/2014/main" id="{E2775CE7-AD0C-8B4D-8113-B3424089EABA}"/>
              </a:ext>
            </a:extLst>
          </p:cNvPr>
          <p:cNvSpPr/>
          <p:nvPr/>
        </p:nvSpPr>
        <p:spPr>
          <a:xfrm>
            <a:off x="4294486" y="5717981"/>
            <a:ext cx="2816797" cy="338554"/>
          </a:xfrm>
          <a:prstGeom prst="rect">
            <a:avLst/>
          </a:prstGeom>
        </p:spPr>
        <p:txBody>
          <a:bodyPr wrap="none">
            <a:spAutoFit/>
          </a:bodyPr>
          <a:lstStyle/>
          <a:p>
            <a:pPr>
              <a:buClr>
                <a:srgbClr val="000000"/>
              </a:buClr>
            </a:pPr>
            <a:r>
              <a:rPr lang="en-CA" sz="1600" kern="0">
                <a:solidFill>
                  <a:srgbClr val="FFFFFF"/>
                </a:solidFill>
                <a:latin typeface="Roboto" panose="02000000000000000000" pitchFamily="2" charset="0"/>
                <a:ea typeface="Roboto" panose="02000000000000000000" pitchFamily="2" charset="0"/>
                <a:cs typeface="Arial"/>
                <a:sym typeface="Arial"/>
              </a:rPr>
              <a:t>info@spring2innovation.com</a:t>
            </a:r>
            <a:endParaRPr lang="en-US" sz="1600" kern="0">
              <a:solidFill>
                <a:srgbClr val="FFFFFF"/>
              </a:solidFill>
              <a:latin typeface="Arial"/>
              <a:cs typeface="Arial"/>
              <a:sym typeface="Arial"/>
            </a:endParaRPr>
          </a:p>
        </p:txBody>
      </p:sp>
      <p:pic>
        <p:nvPicPr>
          <p:cNvPr id="32" name="Picture 31">
            <a:extLst>
              <a:ext uri="{FF2B5EF4-FFF2-40B4-BE49-F238E27FC236}">
                <a16:creationId xmlns:a16="http://schemas.microsoft.com/office/drawing/2014/main" id="{E45E4791-3198-0142-A15E-A9282BB6B1E0}"/>
              </a:ext>
            </a:extLst>
          </p:cNvPr>
          <p:cNvPicPr>
            <a:picLocks noChangeAspect="1"/>
          </p:cNvPicPr>
          <p:nvPr/>
        </p:nvPicPr>
        <p:blipFill>
          <a:blip r:embed="rId14"/>
          <a:stretch>
            <a:fillRect/>
          </a:stretch>
        </p:blipFill>
        <p:spPr>
          <a:xfrm>
            <a:off x="315443" y="4907776"/>
            <a:ext cx="2294049" cy="1141927"/>
          </a:xfrm>
          <a:prstGeom prst="rect">
            <a:avLst/>
          </a:prstGeom>
        </p:spPr>
      </p:pic>
      <p:cxnSp>
        <p:nvCxnSpPr>
          <p:cNvPr id="37" name="Straight Connector 36">
            <a:extLst>
              <a:ext uri="{FF2B5EF4-FFF2-40B4-BE49-F238E27FC236}">
                <a16:creationId xmlns:a16="http://schemas.microsoft.com/office/drawing/2014/main" id="{75926F68-A0B0-9E49-8460-2AB4AC5D8106}"/>
              </a:ext>
            </a:extLst>
          </p:cNvPr>
          <p:cNvCxnSpPr>
            <a:cxnSpLocks/>
          </p:cNvCxnSpPr>
          <p:nvPr/>
        </p:nvCxnSpPr>
        <p:spPr>
          <a:xfrm>
            <a:off x="2863056" y="1226513"/>
            <a:ext cx="9334500" cy="0"/>
          </a:xfrm>
          <a:prstGeom prst="line">
            <a:avLst/>
          </a:prstGeom>
          <a:ln w="28575">
            <a:solidFill>
              <a:srgbClr val="F5842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ABED7C5-4447-F870-9440-A9292914B1CC}"/>
              </a:ext>
            </a:extLst>
          </p:cNvPr>
          <p:cNvPicPr>
            <a:picLocks noChangeAspect="1"/>
          </p:cNvPicPr>
          <p:nvPr/>
        </p:nvPicPr>
        <p:blipFill>
          <a:blip r:embed="rId15"/>
          <a:stretch>
            <a:fillRect/>
          </a:stretch>
        </p:blipFill>
        <p:spPr>
          <a:xfrm>
            <a:off x="8614646" y="4770055"/>
            <a:ext cx="508000" cy="1333500"/>
          </a:xfrm>
          <a:prstGeom prst="rect">
            <a:avLst/>
          </a:prstGeom>
        </p:spPr>
      </p:pic>
      <p:pic>
        <p:nvPicPr>
          <p:cNvPr id="4" name="Picture 3" descr="A person smiling in front of a rock wall&#10;&#10;Description automatically generated with medium confidence">
            <a:extLst>
              <a:ext uri="{FF2B5EF4-FFF2-40B4-BE49-F238E27FC236}">
                <a16:creationId xmlns:a16="http://schemas.microsoft.com/office/drawing/2014/main" id="{F4A20316-58B7-8F04-8200-1B8FDD50874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57279" y="1377954"/>
            <a:ext cx="2278253" cy="1960631"/>
          </a:xfrm>
          <a:prstGeom prst="rect">
            <a:avLst/>
          </a:prstGeom>
        </p:spPr>
      </p:pic>
    </p:spTree>
    <p:extLst>
      <p:ext uri="{BB962C8B-B14F-4D97-AF65-F5344CB8AC3E}">
        <p14:creationId xmlns:p14="http://schemas.microsoft.com/office/powerpoint/2010/main" val="244172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9A46C-8B3F-7F2A-153D-ADEC02C3B7AA}"/>
              </a:ext>
            </a:extLst>
          </p:cNvPr>
          <p:cNvSpPr/>
          <p:nvPr/>
        </p:nvSpPr>
        <p:spPr>
          <a:xfrm>
            <a:off x="0" y="41646"/>
            <a:ext cx="12192000" cy="277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4E0DFA27-6CF2-C2F2-59B6-1BA37DBD89A6}"/>
              </a:ext>
            </a:extLst>
          </p:cNvPr>
          <p:cNvSpPr/>
          <p:nvPr/>
        </p:nvSpPr>
        <p:spPr>
          <a:xfrm>
            <a:off x="1588" y="0"/>
            <a:ext cx="247067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D89DF75C-66D2-FE9D-14B0-EAD80E8EC7D7}"/>
              </a:ext>
            </a:extLst>
          </p:cNvPr>
          <p:cNvGrpSpPr/>
          <p:nvPr/>
        </p:nvGrpSpPr>
        <p:grpSpPr>
          <a:xfrm>
            <a:off x="712265" y="647699"/>
            <a:ext cx="3993843" cy="5562600"/>
            <a:chOff x="1397000" y="772391"/>
            <a:chExt cx="3993843" cy="5562600"/>
          </a:xfrm>
        </p:grpSpPr>
        <p:pic>
          <p:nvPicPr>
            <p:cNvPr id="10" name="Picture 9">
              <a:extLst>
                <a:ext uri="{FF2B5EF4-FFF2-40B4-BE49-F238E27FC236}">
                  <a16:creationId xmlns:a16="http://schemas.microsoft.com/office/drawing/2014/main" id="{E56EE0AE-C166-3558-58D6-1BEE59C93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33479">
              <a:off x="1397000" y="772391"/>
              <a:ext cx="3708400" cy="5562600"/>
            </a:xfrm>
            <a:prstGeom prst="rect">
              <a:avLst/>
            </a:prstGeom>
            <a:ln w="38100">
              <a:solidFill>
                <a:schemeClr val="bg1"/>
              </a:solidFill>
            </a:ln>
          </p:spPr>
        </p:pic>
        <p:pic>
          <p:nvPicPr>
            <p:cNvPr id="9" name="Picture 8">
              <a:extLst>
                <a:ext uri="{FF2B5EF4-FFF2-40B4-BE49-F238E27FC236}">
                  <a16:creationId xmlns:a16="http://schemas.microsoft.com/office/drawing/2014/main" id="{6907D8E7-5A7E-D6D2-82AD-560F69861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2443" y="772391"/>
              <a:ext cx="3708400" cy="5562600"/>
            </a:xfrm>
            <a:prstGeom prst="rect">
              <a:avLst/>
            </a:prstGeom>
            <a:ln w="38100">
              <a:solidFill>
                <a:schemeClr val="bg1"/>
              </a:solidFill>
            </a:ln>
          </p:spPr>
        </p:pic>
      </p:grpSp>
      <p:sp>
        <p:nvSpPr>
          <p:cNvPr id="13" name="TextBox 12">
            <a:extLst>
              <a:ext uri="{FF2B5EF4-FFF2-40B4-BE49-F238E27FC236}">
                <a16:creationId xmlns:a16="http://schemas.microsoft.com/office/drawing/2014/main" id="{AAD5182D-CFBA-E53C-0750-0C13D7A45894}"/>
              </a:ext>
            </a:extLst>
          </p:cNvPr>
          <p:cNvSpPr txBox="1"/>
          <p:nvPr/>
        </p:nvSpPr>
        <p:spPr>
          <a:xfrm>
            <a:off x="5397668" y="3281096"/>
            <a:ext cx="6178525" cy="941796"/>
          </a:xfrm>
          <a:prstGeom prst="rect">
            <a:avLst/>
          </a:prstGeom>
          <a:noFill/>
        </p:spPr>
        <p:txBody>
          <a:bodyPr wrap="square" spcCol="3600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600" normalizeH="0" baseline="0" noProof="0">
                <a:ln w="44450">
                  <a:solidFill>
                    <a:srgbClr val="000000"/>
                  </a:solidFill>
                </a:ln>
                <a:solidFill>
                  <a:srgbClr val="000000"/>
                </a:solidFill>
                <a:effectLst/>
                <a:uLnTx/>
                <a:uFillTx/>
                <a:latin typeface="Poppins" pitchFamily="2" charset="77"/>
                <a:ea typeface="+mn-ea"/>
                <a:cs typeface="Poppins" pitchFamily="2" charset="77"/>
              </a:rPr>
              <a:t>AVAILABLE NOW</a:t>
            </a:r>
          </a:p>
        </p:txBody>
      </p:sp>
      <p:sp>
        <p:nvSpPr>
          <p:cNvPr id="2" name="TextBox 1">
            <a:extLst>
              <a:ext uri="{FF2B5EF4-FFF2-40B4-BE49-F238E27FC236}">
                <a16:creationId xmlns:a16="http://schemas.microsoft.com/office/drawing/2014/main" id="{3604F143-36A2-711F-389D-1DB64F76D37F}"/>
              </a:ext>
            </a:extLst>
          </p:cNvPr>
          <p:cNvSpPr txBox="1"/>
          <p:nvPr/>
        </p:nvSpPr>
        <p:spPr>
          <a:xfrm>
            <a:off x="6535115" y="5732319"/>
            <a:ext cx="3903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0" normalizeH="0" baseline="0" noProof="0" err="1">
                <a:ln>
                  <a:noFill/>
                </a:ln>
                <a:solidFill>
                  <a:srgbClr val="626266"/>
                </a:solidFill>
                <a:effectLst/>
                <a:uLnTx/>
                <a:uFillTx/>
                <a:latin typeface="Roboto" panose="02000000000000000000" pitchFamily="2" charset="0"/>
                <a:ea typeface="Roboto" panose="02000000000000000000" pitchFamily="2" charset="0"/>
                <a:cs typeface="+mn-cs"/>
              </a:rPr>
              <a:t>www.futureproofingbydesign.com</a:t>
            </a:r>
            <a:endParaRPr kumimoji="0" lang="en-US" sz="1400" b="0" i="0" u="none" strike="noStrike" kern="1200" cap="none" spc="260" normalizeH="0" baseline="0" noProof="0">
              <a:ln>
                <a:noFill/>
              </a:ln>
              <a:solidFill>
                <a:srgbClr val="626266"/>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1E162DAB-53A3-D6A5-3E83-8803FEEE42ED}"/>
              </a:ext>
            </a:extLst>
          </p:cNvPr>
          <p:cNvSpPr txBox="1"/>
          <p:nvPr/>
        </p:nvSpPr>
        <p:spPr>
          <a:xfrm>
            <a:off x="4940614" y="780579"/>
            <a:ext cx="7092631" cy="167174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en-CA" sz="1600" b="0" i="0" u="none" strike="noStrike" kern="1200" cap="none" spc="0" normalizeH="0" baseline="0" noProof="0">
                <a:ln>
                  <a:noFill/>
                </a:ln>
                <a:solidFill>
                  <a:srgbClr val="0E101A"/>
                </a:solidFill>
                <a:effectLst/>
                <a:uLnTx/>
                <a:uFillTx/>
                <a:latin typeface="Poppins" pitchFamily="2" charset="77"/>
                <a:ea typeface="+mn-ea"/>
                <a:cs typeface="Poppins" pitchFamily="2" charset="77"/>
              </a:rPr>
              <a:t>“The steps that are covered in this book, </a:t>
            </a:r>
          </a:p>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en-CA" sz="1600" b="0" i="0" u="none" strike="noStrike" kern="1200" cap="none" spc="0" normalizeH="0" baseline="0" noProof="0">
                <a:ln>
                  <a:noFill/>
                </a:ln>
                <a:solidFill>
                  <a:srgbClr val="0E101A"/>
                </a:solidFill>
                <a:effectLst/>
                <a:uLnTx/>
                <a:uFillTx/>
                <a:latin typeface="Poppins" pitchFamily="2" charset="77"/>
                <a:ea typeface="+mn-ea"/>
                <a:cs typeface="Poppins" pitchFamily="2" charset="77"/>
              </a:rPr>
              <a:t>especially </a:t>
            </a:r>
            <a:r>
              <a:rPr kumimoji="0" lang="en-CA" sz="1600" b="1" i="0" u="none" strike="noStrike" kern="1200" cap="none" spc="0" normalizeH="0" baseline="0" noProof="0">
                <a:ln>
                  <a:noFill/>
                </a:ln>
                <a:solidFill>
                  <a:srgbClr val="F58426"/>
                </a:solidFill>
                <a:effectLst/>
                <a:uLnTx/>
                <a:uFillTx/>
                <a:latin typeface="Poppins" pitchFamily="2" charset="77"/>
                <a:ea typeface="+mn-ea"/>
                <a:cs typeface="Poppins" pitchFamily="2" charset="77"/>
              </a:rPr>
              <a:t>empathizing with the clients or end users</a:t>
            </a:r>
            <a:r>
              <a:rPr kumimoji="0" lang="en-CA" sz="1600" b="0" i="0" u="none" strike="noStrike" kern="1200" cap="none" spc="0" normalizeH="0" baseline="0" noProof="0">
                <a:ln>
                  <a:noFill/>
                </a:ln>
                <a:solidFill>
                  <a:srgbClr val="0E101A"/>
                </a:solidFill>
                <a:effectLst/>
                <a:uLnTx/>
                <a:uFillTx/>
                <a:latin typeface="Poppins" pitchFamily="2" charset="77"/>
                <a:ea typeface="+mn-ea"/>
                <a:cs typeface="Poppins" pitchFamily="2" charset="77"/>
              </a:rPr>
              <a:t>, was a critical success factor in the release of the new digitized application process and has a direct impact on the lives of Canadians.”</a:t>
            </a:r>
          </a:p>
          <a:p>
            <a:pPr marL="0" marR="0" lvl="0" indent="0" algn="ctr" defTabSz="914400" rtl="0" eaLnBrk="1" fontAlgn="auto" latinLnBrk="0" hangingPunct="1">
              <a:spcBef>
                <a:spcPts val="0"/>
              </a:spcBef>
              <a:spcAft>
                <a:spcPts val="110"/>
              </a:spcAft>
              <a:buClrTx/>
              <a:buSzTx/>
              <a:buFontTx/>
              <a:buNone/>
              <a:tabLst/>
              <a:defRPr/>
            </a:pPr>
            <a:endParaRPr kumimoji="0" lang="en-CA" sz="400" b="0" i="0" u="none" strike="noStrike" kern="1200" cap="none" spc="0" normalizeH="0" baseline="0" noProof="0">
              <a:ln>
                <a:noFill/>
              </a:ln>
              <a:solidFill>
                <a:srgbClr val="0E101A"/>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20000"/>
              </a:lnSpc>
              <a:spcBef>
                <a:spcPts val="0"/>
              </a:spcBef>
              <a:spcAft>
                <a:spcPts val="130"/>
              </a:spcAft>
              <a:buClrTx/>
              <a:buSzTx/>
              <a:buFontTx/>
              <a:buNone/>
              <a:tabLst/>
              <a:defRPr/>
            </a:pPr>
            <a:endParaRPr kumimoji="0" lang="en-CA" sz="200" b="0" i="0" u="none" strike="noStrike" kern="1200" cap="none" spc="0" normalizeH="0" baseline="0" noProof="0">
              <a:ln>
                <a:noFill/>
              </a:ln>
              <a:solidFill>
                <a:srgbClr val="0E101A"/>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en-CA" sz="1400" b="1" i="0" u="none" strike="noStrike" kern="1200" cap="none" spc="0" normalizeH="0" baseline="0" noProof="0">
                <a:ln>
                  <a:noFill/>
                </a:ln>
                <a:solidFill>
                  <a:srgbClr val="0E101A"/>
                </a:solidFill>
                <a:effectLst/>
                <a:uLnTx/>
                <a:uFillTx/>
                <a:latin typeface="Poppins" pitchFamily="2" charset="77"/>
                <a:ea typeface="+mn-ea"/>
                <a:cs typeface="Poppins" pitchFamily="2" charset="77"/>
              </a:rPr>
              <a:t>Jason </a:t>
            </a:r>
            <a:r>
              <a:rPr kumimoji="0" lang="en-CA" sz="1400" b="1" i="0" u="none" strike="noStrike" kern="1200" cap="none" spc="0" normalizeH="0" baseline="0" noProof="0" err="1">
                <a:ln>
                  <a:noFill/>
                </a:ln>
                <a:solidFill>
                  <a:srgbClr val="0E101A"/>
                </a:solidFill>
                <a:effectLst/>
                <a:uLnTx/>
                <a:uFillTx/>
                <a:latin typeface="Poppins" pitchFamily="2" charset="77"/>
                <a:ea typeface="+mn-ea"/>
                <a:cs typeface="Poppins" pitchFamily="2" charset="77"/>
              </a:rPr>
              <a:t>Mombourquette</a:t>
            </a:r>
            <a:r>
              <a:rPr kumimoji="0" lang="en-CA" sz="1400" b="1" i="0" u="none" strike="noStrike" kern="1200" cap="none" spc="0" normalizeH="0" baseline="0" noProof="0">
                <a:ln>
                  <a:noFill/>
                </a:ln>
                <a:solidFill>
                  <a:srgbClr val="0E101A"/>
                </a:solidFill>
                <a:effectLst/>
                <a:uLnTx/>
                <a:uFillTx/>
                <a:latin typeface="Poppins" pitchFamily="2" charset="77"/>
                <a:ea typeface="+mn-ea"/>
                <a:cs typeface="Poppins" pitchFamily="2" charset="77"/>
              </a:rPr>
              <a:t> - Director General, RCMP</a:t>
            </a:r>
            <a:endParaRPr kumimoji="0" lang="en-CA" sz="1400" b="1" i="0" u="none" strike="noStrike" kern="1200" cap="none" spc="0" normalizeH="0" baseline="0" noProof="0">
              <a:ln>
                <a:noFill/>
              </a:ln>
              <a:solidFill>
                <a:srgbClr val="000000"/>
              </a:solidFill>
              <a:effectLst/>
              <a:uLnTx/>
              <a:uFillTx/>
              <a:latin typeface="Poppins" pitchFamily="2" charset="77"/>
              <a:ea typeface="+mn-ea"/>
              <a:cs typeface="Poppins" pitchFamily="2" charset="77"/>
            </a:endParaRPr>
          </a:p>
        </p:txBody>
      </p:sp>
      <p:pic>
        <p:nvPicPr>
          <p:cNvPr id="5" name="Picture 4">
            <a:extLst>
              <a:ext uri="{FF2B5EF4-FFF2-40B4-BE49-F238E27FC236}">
                <a16:creationId xmlns:a16="http://schemas.microsoft.com/office/drawing/2014/main" id="{EF0F9F5D-2689-E1F7-18F9-BC8692043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6617" y="4869012"/>
            <a:ext cx="1146612" cy="307777"/>
          </a:xfrm>
          <a:prstGeom prst="rect">
            <a:avLst/>
          </a:prstGeom>
        </p:spPr>
      </p:pic>
      <p:pic>
        <p:nvPicPr>
          <p:cNvPr id="8" name="Picture 7">
            <a:extLst>
              <a:ext uri="{FF2B5EF4-FFF2-40B4-BE49-F238E27FC236}">
                <a16:creationId xmlns:a16="http://schemas.microsoft.com/office/drawing/2014/main" id="{C0A6CA25-D581-CD9C-EB80-25660FD5A8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0149" y="4778424"/>
            <a:ext cx="1798488" cy="398365"/>
          </a:xfrm>
          <a:prstGeom prst="rect">
            <a:avLst/>
          </a:prstGeom>
        </p:spPr>
      </p:pic>
      <p:pic>
        <p:nvPicPr>
          <p:cNvPr id="1030" name="Picture 6" descr="Sustainable Service Delivery: Interagency Collaboration- Municipal World">
            <a:extLst>
              <a:ext uri="{FF2B5EF4-FFF2-40B4-BE49-F238E27FC236}">
                <a16:creationId xmlns:a16="http://schemas.microsoft.com/office/drawing/2014/main" id="{C612E798-11E1-A145-80C8-57776171583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84297" y="4730715"/>
            <a:ext cx="915737" cy="49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8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44F78D-57C2-7DEE-7113-D0EC700A7084}"/>
              </a:ext>
            </a:extLst>
          </p:cNvPr>
          <p:cNvSpPr/>
          <p:nvPr/>
        </p:nvSpPr>
        <p:spPr>
          <a:xfrm>
            <a:off x="794" y="5334070"/>
            <a:ext cx="12192000" cy="1523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AEDD1A-E44E-218D-6B3A-89E76E299CD1}"/>
              </a:ext>
            </a:extLst>
          </p:cNvPr>
          <p:cNvSpPr/>
          <p:nvPr/>
        </p:nvSpPr>
        <p:spPr>
          <a:xfrm>
            <a:off x="368760" y="2015714"/>
            <a:ext cx="3906323" cy="19684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918EA-60EA-7940-8589-822B0BD8FFA4}"/>
              </a:ext>
            </a:extLst>
          </p:cNvPr>
          <p:cNvSpPr>
            <a:spLocks noGrp="1"/>
          </p:cNvSpPr>
          <p:nvPr>
            <p:ph type="title"/>
          </p:nvPr>
        </p:nvSpPr>
        <p:spPr>
          <a:xfrm>
            <a:off x="1529113" y="631769"/>
            <a:ext cx="9135362" cy="646331"/>
          </a:xfrm>
        </p:spPr>
        <p:txBody>
          <a:bodyPr>
            <a:normAutofit/>
          </a:bodyPr>
          <a:lstStyle/>
          <a:p>
            <a:r>
              <a:rPr lang="en-US" sz="3200" dirty="0">
                <a:solidFill>
                  <a:schemeClr val="accent1"/>
                </a:solidFill>
              </a:rPr>
              <a:t>LEARN MORE ABOUT DEEPER CLARITY</a:t>
            </a:r>
          </a:p>
        </p:txBody>
      </p:sp>
      <p:cxnSp>
        <p:nvCxnSpPr>
          <p:cNvPr id="23" name="Straight Connector 22">
            <a:extLst>
              <a:ext uri="{FF2B5EF4-FFF2-40B4-BE49-F238E27FC236}">
                <a16:creationId xmlns:a16="http://schemas.microsoft.com/office/drawing/2014/main" id="{B575D95D-2C10-C347-B2E0-EA3E5DB94ACF}"/>
              </a:ext>
            </a:extLst>
          </p:cNvPr>
          <p:cNvCxnSpPr>
            <a:cxnSpLocks/>
          </p:cNvCxnSpPr>
          <p:nvPr/>
        </p:nvCxnSpPr>
        <p:spPr>
          <a:xfrm>
            <a:off x="1735453" y="1333671"/>
            <a:ext cx="8608269" cy="0"/>
          </a:xfrm>
          <a:prstGeom prst="line">
            <a:avLst/>
          </a:prstGeom>
          <a:ln w="984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DC935E3-3FDD-CF4C-B67B-CC33C50D7030}"/>
              </a:ext>
            </a:extLst>
          </p:cNvPr>
          <p:cNvSpPr/>
          <p:nvPr/>
        </p:nvSpPr>
        <p:spPr>
          <a:xfrm>
            <a:off x="9902124" y="1807427"/>
            <a:ext cx="883194" cy="580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451D5F-4D3D-244D-93DD-C4A08D262F4A}"/>
              </a:ext>
            </a:extLst>
          </p:cNvPr>
          <p:cNvSpPr/>
          <p:nvPr/>
        </p:nvSpPr>
        <p:spPr>
          <a:xfrm>
            <a:off x="368760" y="3889560"/>
            <a:ext cx="3908117" cy="10006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64273544-DACE-C4AF-2774-B3255114E7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7874" y="2132019"/>
            <a:ext cx="3897209" cy="1588455"/>
          </a:xfrm>
          <a:prstGeom prst="rect">
            <a:avLst/>
          </a:prstGeom>
        </p:spPr>
      </p:pic>
      <p:grpSp>
        <p:nvGrpSpPr>
          <p:cNvPr id="24" name="Group 23">
            <a:extLst>
              <a:ext uri="{FF2B5EF4-FFF2-40B4-BE49-F238E27FC236}">
                <a16:creationId xmlns:a16="http://schemas.microsoft.com/office/drawing/2014/main" id="{4B2A7D61-2C58-09EF-8A91-9B435D6160EE}"/>
              </a:ext>
            </a:extLst>
          </p:cNvPr>
          <p:cNvGrpSpPr/>
          <p:nvPr/>
        </p:nvGrpSpPr>
        <p:grpSpPr>
          <a:xfrm>
            <a:off x="637806" y="3984128"/>
            <a:ext cx="568589" cy="638913"/>
            <a:chOff x="958261" y="4618668"/>
            <a:chExt cx="533689" cy="599696"/>
          </a:xfrm>
        </p:grpSpPr>
        <p:pic>
          <p:nvPicPr>
            <p:cNvPr id="16" name="Graphic 15" descr="Play with solid fill">
              <a:extLst>
                <a:ext uri="{FF2B5EF4-FFF2-40B4-BE49-F238E27FC236}">
                  <a16:creationId xmlns:a16="http://schemas.microsoft.com/office/drawing/2014/main" id="{4F22EEEC-D0C3-2A14-B5F7-7DBEC7769A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906" y="4689057"/>
              <a:ext cx="458917" cy="458917"/>
            </a:xfrm>
            <a:prstGeom prst="rect">
              <a:avLst/>
            </a:prstGeom>
          </p:spPr>
        </p:pic>
        <p:sp>
          <p:nvSpPr>
            <p:cNvPr id="17" name="Rectangle 16">
              <a:extLst>
                <a:ext uri="{FF2B5EF4-FFF2-40B4-BE49-F238E27FC236}">
                  <a16:creationId xmlns:a16="http://schemas.microsoft.com/office/drawing/2014/main" id="{636DCC7B-6B05-8C7B-33C0-4D478732B931}"/>
                </a:ext>
              </a:extLst>
            </p:cNvPr>
            <p:cNvSpPr/>
            <p:nvPr/>
          </p:nvSpPr>
          <p:spPr>
            <a:xfrm>
              <a:off x="958261" y="4618668"/>
              <a:ext cx="533689" cy="59969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E0226005-50AD-A941-D219-0B4B195A7F81}"/>
              </a:ext>
            </a:extLst>
          </p:cNvPr>
          <p:cNvGrpSpPr/>
          <p:nvPr/>
        </p:nvGrpSpPr>
        <p:grpSpPr>
          <a:xfrm>
            <a:off x="4485908" y="2015715"/>
            <a:ext cx="3586731" cy="2839935"/>
            <a:chOff x="4660258" y="2527223"/>
            <a:chExt cx="3366577" cy="2665619"/>
          </a:xfrm>
        </p:grpSpPr>
        <p:pic>
          <p:nvPicPr>
            <p:cNvPr id="32" name="Picture 31" descr="Team working in an office">
              <a:hlinkClick r:id="rId7"/>
              <a:extLst>
                <a:ext uri="{FF2B5EF4-FFF2-40B4-BE49-F238E27FC236}">
                  <a16:creationId xmlns:a16="http://schemas.microsoft.com/office/drawing/2014/main" id="{522A705C-A1F2-BF60-D0D2-144BAB16E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60258" y="2527223"/>
              <a:ext cx="3366577" cy="1803553"/>
            </a:xfrm>
            <a:prstGeom prst="rect">
              <a:avLst/>
            </a:prstGeom>
          </p:spPr>
        </p:pic>
        <p:sp>
          <p:nvSpPr>
            <p:cNvPr id="18" name="Rectangle 17">
              <a:extLst>
                <a:ext uri="{FF2B5EF4-FFF2-40B4-BE49-F238E27FC236}">
                  <a16:creationId xmlns:a16="http://schemas.microsoft.com/office/drawing/2014/main" id="{6D5F40F8-5513-D845-AEB2-F7DE1B092497}"/>
                </a:ext>
              </a:extLst>
            </p:cNvPr>
            <p:cNvSpPr/>
            <p:nvPr/>
          </p:nvSpPr>
          <p:spPr>
            <a:xfrm>
              <a:off x="4660258" y="4253634"/>
              <a:ext cx="3366577" cy="939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p>
          </p:txBody>
        </p:sp>
        <p:sp>
          <p:nvSpPr>
            <p:cNvPr id="33" name="TextBox 32">
              <a:extLst>
                <a:ext uri="{FF2B5EF4-FFF2-40B4-BE49-F238E27FC236}">
                  <a16:creationId xmlns:a16="http://schemas.microsoft.com/office/drawing/2014/main" id="{B0BCEA60-443B-24C9-FCA4-31D625127E8D}"/>
                </a:ext>
              </a:extLst>
            </p:cNvPr>
            <p:cNvSpPr txBox="1"/>
            <p:nvPr/>
          </p:nvSpPr>
          <p:spPr>
            <a:xfrm>
              <a:off x="5108239" y="4369779"/>
              <a:ext cx="2470614" cy="660584"/>
            </a:xfrm>
            <a:prstGeom prst="rect">
              <a:avLst/>
            </a:prstGeom>
            <a:noFill/>
          </p:spPr>
          <p:txBody>
            <a:bodyPr wrap="square" rtlCol="0" anchor="ctr">
              <a:spAutoFit/>
            </a:bodyPr>
            <a:lstStyle/>
            <a:p>
              <a:pPr algn="ctr">
                <a:lnSpc>
                  <a:spcPct val="130000"/>
                </a:lnSpc>
              </a:pPr>
              <a:r>
                <a:rPr lang="en-US" sz="1600" dirty="0">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Better Thinking by Design </a:t>
              </a:r>
            </a:p>
            <a:p>
              <a:pPr algn="ctr">
                <a:lnSpc>
                  <a:spcPct val="130000"/>
                </a:lnSpc>
              </a:pPr>
              <a:r>
                <a:rPr lang="en-US" sz="1600" dirty="0">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Coaching &amp; Consulting</a:t>
              </a:r>
              <a:endParaRPr lang="en-US" sz="1600" dirty="0">
                <a:solidFill>
                  <a:schemeClr val="bg1"/>
                </a:solidFill>
                <a:latin typeface="Roboto" panose="02000000000000000000" pitchFamily="2" charset="0"/>
                <a:ea typeface="Roboto" panose="02000000000000000000" pitchFamily="2" charset="0"/>
                <a:cs typeface="Poppins" pitchFamily="2" charset="77"/>
              </a:endParaRPr>
            </a:p>
          </p:txBody>
        </p:sp>
      </p:grpSp>
      <p:grpSp>
        <p:nvGrpSpPr>
          <p:cNvPr id="38" name="Group 37">
            <a:extLst>
              <a:ext uri="{FF2B5EF4-FFF2-40B4-BE49-F238E27FC236}">
                <a16:creationId xmlns:a16="http://schemas.microsoft.com/office/drawing/2014/main" id="{1B489694-2082-BCAB-18F5-1F2C7B3855D7}"/>
              </a:ext>
            </a:extLst>
          </p:cNvPr>
          <p:cNvGrpSpPr/>
          <p:nvPr/>
        </p:nvGrpSpPr>
        <p:grpSpPr>
          <a:xfrm>
            <a:off x="8268687" y="2001468"/>
            <a:ext cx="3586732" cy="2840383"/>
            <a:chOff x="8351547" y="2521900"/>
            <a:chExt cx="3366577" cy="2666040"/>
          </a:xfrm>
        </p:grpSpPr>
        <p:pic>
          <p:nvPicPr>
            <p:cNvPr id="1030" name="Picture 6">
              <a:extLst>
                <a:ext uri="{FF2B5EF4-FFF2-40B4-BE49-F238E27FC236}">
                  <a16:creationId xmlns:a16="http://schemas.microsoft.com/office/drawing/2014/main" id="{3CD75CA0-C748-6CEA-DFF0-023804800E0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25"/>
            <a:stretch/>
          </p:blipFill>
          <p:spPr bwMode="auto">
            <a:xfrm>
              <a:off x="8351547" y="2521900"/>
              <a:ext cx="3366576" cy="175882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424EBB81-7A8A-6B19-378F-FA6DBA1DE263}"/>
                </a:ext>
              </a:extLst>
            </p:cNvPr>
            <p:cNvSpPr/>
            <p:nvPr/>
          </p:nvSpPr>
          <p:spPr>
            <a:xfrm>
              <a:off x="8351547" y="4248732"/>
              <a:ext cx="3366577" cy="939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p>
          </p:txBody>
        </p:sp>
        <p:sp>
          <p:nvSpPr>
            <p:cNvPr id="36" name="TextBox 35">
              <a:extLst>
                <a:ext uri="{FF2B5EF4-FFF2-40B4-BE49-F238E27FC236}">
                  <a16:creationId xmlns:a16="http://schemas.microsoft.com/office/drawing/2014/main" id="{27CF44EE-4AA7-6C4B-6F87-7FBCA5A4D7EB}"/>
                </a:ext>
              </a:extLst>
            </p:cNvPr>
            <p:cNvSpPr txBox="1"/>
            <p:nvPr/>
          </p:nvSpPr>
          <p:spPr>
            <a:xfrm>
              <a:off x="8664831" y="4388044"/>
              <a:ext cx="2835762" cy="660584"/>
            </a:xfrm>
            <a:prstGeom prst="rect">
              <a:avLst/>
            </a:prstGeom>
            <a:noFill/>
          </p:spPr>
          <p:txBody>
            <a:bodyPr wrap="square" rtlCol="0" anchor="ctr">
              <a:spAutoFit/>
            </a:bodyPr>
            <a:lstStyle/>
            <a:p>
              <a:pPr algn="ctr">
                <a:lnSpc>
                  <a:spcPct val="130000"/>
                </a:lnSpc>
              </a:pPr>
              <a:r>
                <a:rPr lang="en-US" sz="1600">
                  <a:solidFill>
                    <a:schemeClr val="bg1"/>
                  </a:solidFill>
                  <a:latin typeface="Roboto" panose="02000000000000000000" pitchFamily="2" charset="0"/>
                  <a:ea typeface="Roboto" panose="02000000000000000000" pitchFamily="2" charset="0"/>
                  <a:cs typeface="Poppins" pitchFamily="2" charset="77"/>
                  <a:hlinkClick r:id="rId10">
                    <a:extLst>
                      <a:ext uri="{A12FA001-AC4F-418D-AE19-62706E023703}">
                        <ahyp:hlinkClr xmlns:ahyp="http://schemas.microsoft.com/office/drawing/2018/hyperlinkcolor" val="tx"/>
                      </a:ext>
                    </a:extLst>
                  </a:hlinkClick>
                </a:rPr>
                <a:t>Instructor-Led Training</a:t>
              </a:r>
              <a:endParaRPr lang="en-US" sz="1600">
                <a:solidFill>
                  <a:schemeClr val="bg1"/>
                </a:solidFill>
                <a:latin typeface="Roboto" panose="02000000000000000000" pitchFamily="2" charset="0"/>
                <a:ea typeface="Roboto" panose="02000000000000000000" pitchFamily="2" charset="0"/>
                <a:cs typeface="Poppins" pitchFamily="2" charset="77"/>
              </a:endParaRPr>
            </a:p>
            <a:p>
              <a:pPr algn="ctr">
                <a:lnSpc>
                  <a:spcPct val="130000"/>
                </a:lnSpc>
              </a:pPr>
              <a:r>
                <a:rPr lang="en-US" sz="1600">
                  <a:solidFill>
                    <a:schemeClr val="bg1"/>
                  </a:solidFill>
                  <a:latin typeface="Roboto" panose="02000000000000000000" pitchFamily="2" charset="0"/>
                  <a:ea typeface="Roboto" panose="02000000000000000000" pitchFamily="2" charset="0"/>
                  <a:cs typeface="Poppins" pitchFamily="2" charset="77"/>
                  <a:hlinkClick r:id="rId11">
                    <a:extLst>
                      <a:ext uri="{A12FA001-AC4F-418D-AE19-62706E023703}">
                        <ahyp:hlinkClr xmlns:ahyp="http://schemas.microsoft.com/office/drawing/2018/hyperlinkcolor" val="tx"/>
                      </a:ext>
                    </a:extLst>
                  </a:hlinkClick>
                </a:rPr>
                <a:t>Self-led Training </a:t>
              </a:r>
              <a:endParaRPr lang="en-US" sz="1600">
                <a:solidFill>
                  <a:schemeClr val="bg1"/>
                </a:solidFill>
                <a:latin typeface="Roboto" panose="02000000000000000000" pitchFamily="2" charset="0"/>
                <a:ea typeface="Roboto" panose="02000000000000000000" pitchFamily="2" charset="0"/>
                <a:cs typeface="Poppins" pitchFamily="2" charset="77"/>
              </a:endParaRPr>
            </a:p>
          </p:txBody>
        </p:sp>
      </p:grpSp>
      <p:sp>
        <p:nvSpPr>
          <p:cNvPr id="22" name="TextBox 21">
            <a:extLst>
              <a:ext uri="{FF2B5EF4-FFF2-40B4-BE49-F238E27FC236}">
                <a16:creationId xmlns:a16="http://schemas.microsoft.com/office/drawing/2014/main" id="{FBB3C326-44E1-0437-F6DE-C61C5C99D0C2}"/>
              </a:ext>
            </a:extLst>
          </p:cNvPr>
          <p:cNvSpPr txBox="1"/>
          <p:nvPr/>
        </p:nvSpPr>
        <p:spPr>
          <a:xfrm>
            <a:off x="8268686" y="2015713"/>
            <a:ext cx="864264" cy="338554"/>
          </a:xfrm>
          <a:prstGeom prst="rect">
            <a:avLst/>
          </a:prstGeom>
          <a:solidFill>
            <a:schemeClr val="accent1">
              <a:lumMod val="60000"/>
              <a:lumOff val="40000"/>
            </a:schemeClr>
          </a:solidFill>
        </p:spPr>
        <p:txBody>
          <a:bodyPr wrap="square" rtlCol="0" anchor="ctr">
            <a:spAutoFit/>
          </a:bodyPr>
          <a:lstStyle/>
          <a:p>
            <a:pPr algn="ctr"/>
            <a:r>
              <a:rPr lang="en-US" sz="1600" b="1">
                <a:solidFill>
                  <a:schemeClr val="bg1"/>
                </a:solidFill>
                <a:latin typeface="Roboto" panose="02000000000000000000" pitchFamily="2" charset="0"/>
                <a:ea typeface="Roboto" panose="02000000000000000000" pitchFamily="2" charset="0"/>
                <a:cs typeface="Poppins" pitchFamily="2" charset="77"/>
              </a:rPr>
              <a:t>NEW!</a:t>
            </a:r>
          </a:p>
        </p:txBody>
      </p:sp>
      <p:sp>
        <p:nvSpPr>
          <p:cNvPr id="4" name="TextBox 3">
            <a:extLst>
              <a:ext uri="{FF2B5EF4-FFF2-40B4-BE49-F238E27FC236}">
                <a16:creationId xmlns:a16="http://schemas.microsoft.com/office/drawing/2014/main" id="{713BF7F7-E41A-A828-48FE-C303274C1E9F}"/>
              </a:ext>
            </a:extLst>
          </p:cNvPr>
          <p:cNvSpPr txBox="1"/>
          <p:nvPr/>
        </p:nvSpPr>
        <p:spPr>
          <a:xfrm>
            <a:off x="1176787" y="4004698"/>
            <a:ext cx="3070482" cy="630942"/>
          </a:xfrm>
          <a:prstGeom prst="rect">
            <a:avLst/>
          </a:prstGeom>
          <a:noFill/>
        </p:spPr>
        <p:txBody>
          <a:bodyPr wrap="square" rtlCol="0" anchor="ctr">
            <a:spAutoFit/>
          </a:bodyPr>
          <a:lstStyle/>
          <a:p>
            <a:pPr algn="ctr">
              <a:lnSpc>
                <a:spcPct val="130000"/>
              </a:lnSpc>
            </a:pPr>
            <a:r>
              <a:rPr lang="en-US" sz="1600" u="sng">
                <a:solidFill>
                  <a:schemeClr val="bg1"/>
                </a:solidFill>
                <a:latin typeface="Roboto" panose="02000000000000000000" pitchFamily="2" charset="0"/>
                <a:ea typeface="Roboto" panose="02000000000000000000" pitchFamily="2" charset="0"/>
                <a:cs typeface="Poppins" pitchFamily="2" charset="77"/>
                <a:hlinkClick r:id="rId12">
                  <a:extLst>
                    <a:ext uri="{A12FA001-AC4F-418D-AE19-62706E023703}">
                      <ahyp:hlinkClr xmlns:ahyp="http://schemas.microsoft.com/office/drawing/2018/hyperlinkcolor" val="tx"/>
                    </a:ext>
                  </a:extLst>
                </a:hlinkClick>
              </a:rPr>
              <a:t>Steps of Design Thinking</a:t>
            </a:r>
          </a:p>
          <a:p>
            <a:pPr algn="ctr">
              <a:lnSpc>
                <a:spcPct val="130000"/>
              </a:lnSpc>
            </a:pPr>
            <a:r>
              <a:rPr lang="en-US" sz="1200">
                <a:solidFill>
                  <a:schemeClr val="bg1"/>
                </a:solidFill>
                <a:latin typeface="Roboto" panose="02000000000000000000" pitchFamily="2" charset="0"/>
                <a:ea typeface="Roboto" panose="02000000000000000000" pitchFamily="2" charset="0"/>
                <a:cs typeface="Poppins" pitchFamily="2" charset="77"/>
              </a:rPr>
              <a:t>Spring2 Innovation’s YouTube Channel </a:t>
            </a:r>
          </a:p>
        </p:txBody>
      </p:sp>
      <p:sp>
        <p:nvSpPr>
          <p:cNvPr id="6" name="TextBox 5">
            <a:hlinkClick r:id="rId13"/>
            <a:extLst>
              <a:ext uri="{FF2B5EF4-FFF2-40B4-BE49-F238E27FC236}">
                <a16:creationId xmlns:a16="http://schemas.microsoft.com/office/drawing/2014/main" id="{F13F5029-5E9F-276B-D5E2-AD1675A5D4DF}"/>
              </a:ext>
            </a:extLst>
          </p:cNvPr>
          <p:cNvSpPr txBox="1"/>
          <p:nvPr/>
        </p:nvSpPr>
        <p:spPr>
          <a:xfrm>
            <a:off x="4869436" y="5450570"/>
            <a:ext cx="2816797" cy="523220"/>
          </a:xfrm>
          <a:prstGeom prst="rect">
            <a:avLst/>
          </a:prstGeom>
          <a:noFill/>
        </p:spPr>
        <p:txBody>
          <a:bodyPr wrap="square" rtlCol="0">
            <a:spAutoFit/>
          </a:bodyPr>
          <a:lstStyle/>
          <a:p>
            <a:pPr algn="ctr"/>
            <a:r>
              <a:rPr lang="en-US" sz="2800" b="1">
                <a:solidFill>
                  <a:schemeClr val="bg1"/>
                </a:solidFill>
                <a:latin typeface="Poppins" pitchFamily="2" charset="77"/>
                <a:cs typeface="Poppins" pitchFamily="2" charset="77"/>
              </a:rPr>
              <a:t>LET’S TALK </a:t>
            </a:r>
          </a:p>
        </p:txBody>
      </p:sp>
      <p:grpSp>
        <p:nvGrpSpPr>
          <p:cNvPr id="30" name="Group 29">
            <a:extLst>
              <a:ext uri="{FF2B5EF4-FFF2-40B4-BE49-F238E27FC236}">
                <a16:creationId xmlns:a16="http://schemas.microsoft.com/office/drawing/2014/main" id="{507679E6-F409-1A99-1D7B-4B5C4794423E}"/>
              </a:ext>
            </a:extLst>
          </p:cNvPr>
          <p:cNvGrpSpPr/>
          <p:nvPr/>
        </p:nvGrpSpPr>
        <p:grpSpPr>
          <a:xfrm>
            <a:off x="6713821" y="6053674"/>
            <a:ext cx="3399239" cy="550268"/>
            <a:chOff x="3535144" y="4670216"/>
            <a:chExt cx="3399239" cy="550268"/>
          </a:xfrm>
        </p:grpSpPr>
        <p:pic>
          <p:nvPicPr>
            <p:cNvPr id="14" name="Graphic 13" descr="World outline">
              <a:extLst>
                <a:ext uri="{FF2B5EF4-FFF2-40B4-BE49-F238E27FC236}">
                  <a16:creationId xmlns:a16="http://schemas.microsoft.com/office/drawing/2014/main" id="{3CAFAEF2-EB50-885A-CA60-40BB62635D8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535144" y="4670216"/>
              <a:ext cx="550268" cy="550268"/>
            </a:xfrm>
            <a:prstGeom prst="rect">
              <a:avLst/>
            </a:prstGeom>
          </p:spPr>
        </p:pic>
        <p:sp>
          <p:nvSpPr>
            <p:cNvPr id="15" name="Rectangle 14">
              <a:extLst>
                <a:ext uri="{FF2B5EF4-FFF2-40B4-BE49-F238E27FC236}">
                  <a16:creationId xmlns:a16="http://schemas.microsoft.com/office/drawing/2014/main" id="{8B3A24E4-F6A2-EC0C-942F-6A7D1068407D}"/>
                </a:ext>
              </a:extLst>
            </p:cNvPr>
            <p:cNvSpPr/>
            <p:nvPr/>
          </p:nvSpPr>
          <p:spPr>
            <a:xfrm>
              <a:off x="4076883" y="4752283"/>
              <a:ext cx="2857500" cy="338554"/>
            </a:xfrm>
            <a:prstGeom prst="rect">
              <a:avLst/>
            </a:prstGeom>
          </p:spPr>
          <p:txBody>
            <a:bodyPr wrap="square">
              <a:spAutoFit/>
            </a:bodyPr>
            <a:lstStyle/>
            <a:p>
              <a:pPr algn="ctr"/>
              <a:r>
                <a:rPr lang="en-CA" sz="1600" u="sng">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www.spring2innovation.com</a:t>
              </a:r>
              <a:endParaRPr lang="en-CA" sz="1600" u="sng">
                <a:solidFill>
                  <a:schemeClr val="bg1"/>
                </a:solidFill>
                <a:latin typeface="Roboto" panose="02000000000000000000" pitchFamily="2" charset="0"/>
                <a:ea typeface="Roboto" panose="02000000000000000000" pitchFamily="2" charset="0"/>
              </a:endParaRPr>
            </a:p>
          </p:txBody>
        </p:sp>
      </p:grpSp>
      <p:grpSp>
        <p:nvGrpSpPr>
          <p:cNvPr id="29" name="Group 28">
            <a:extLst>
              <a:ext uri="{FF2B5EF4-FFF2-40B4-BE49-F238E27FC236}">
                <a16:creationId xmlns:a16="http://schemas.microsoft.com/office/drawing/2014/main" id="{665D31DD-7953-36AC-F240-18CA7ADAA511}"/>
              </a:ext>
            </a:extLst>
          </p:cNvPr>
          <p:cNvGrpSpPr/>
          <p:nvPr/>
        </p:nvGrpSpPr>
        <p:grpSpPr>
          <a:xfrm>
            <a:off x="2783356" y="6012267"/>
            <a:ext cx="3313439" cy="510167"/>
            <a:chOff x="3583766" y="5593387"/>
            <a:chExt cx="3313439" cy="510167"/>
          </a:xfrm>
        </p:grpSpPr>
        <p:pic>
          <p:nvPicPr>
            <p:cNvPr id="25" name="Graphic 24" descr="Email with solid fill">
              <a:extLst>
                <a:ext uri="{FF2B5EF4-FFF2-40B4-BE49-F238E27FC236}">
                  <a16:creationId xmlns:a16="http://schemas.microsoft.com/office/drawing/2014/main" id="{4546475C-0C88-BCC2-C7CE-080A684DF1E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583766" y="5593387"/>
              <a:ext cx="510167" cy="510167"/>
            </a:xfrm>
            <a:prstGeom prst="rect">
              <a:avLst/>
            </a:prstGeom>
          </p:spPr>
        </p:pic>
        <p:sp>
          <p:nvSpPr>
            <p:cNvPr id="26" name="Rectangle 25">
              <a:hlinkClick r:id="rId13"/>
              <a:extLst>
                <a:ext uri="{FF2B5EF4-FFF2-40B4-BE49-F238E27FC236}">
                  <a16:creationId xmlns:a16="http://schemas.microsoft.com/office/drawing/2014/main" id="{448769AB-21DC-E70A-D3DE-53C6A686D599}"/>
                </a:ext>
              </a:extLst>
            </p:cNvPr>
            <p:cNvSpPr/>
            <p:nvPr/>
          </p:nvSpPr>
          <p:spPr>
            <a:xfrm>
              <a:off x="4080408" y="5732607"/>
              <a:ext cx="2816797" cy="338554"/>
            </a:xfrm>
            <a:prstGeom prst="rect">
              <a:avLst/>
            </a:prstGeom>
          </p:spPr>
          <p:txBody>
            <a:bodyPr wrap="none">
              <a:spAutoFit/>
            </a:bodyPr>
            <a:lstStyle/>
            <a:p>
              <a:r>
                <a:rPr lang="en-CA" sz="1600">
                  <a:solidFill>
                    <a:schemeClr val="bg1"/>
                  </a:solidFill>
                  <a:latin typeface="Roboto" panose="02000000000000000000" pitchFamily="2" charset="0"/>
                  <a:ea typeface="Roboto" panose="02000000000000000000" pitchFamily="2" charset="0"/>
                </a:rPr>
                <a:t>info@spring2innovation.com</a:t>
              </a:r>
              <a:endParaRPr lang="en-US" sz="1600">
                <a:solidFill>
                  <a:schemeClr val="bg1"/>
                </a:solidFill>
              </a:endParaRPr>
            </a:p>
          </p:txBody>
        </p:sp>
      </p:grpSp>
    </p:spTree>
    <p:extLst>
      <p:ext uri="{BB962C8B-B14F-4D97-AF65-F5344CB8AC3E}">
        <p14:creationId xmlns:p14="http://schemas.microsoft.com/office/powerpoint/2010/main" val="1380862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52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80AD9B-697F-5527-09A9-55A1FC0DA9EB}"/>
              </a:ext>
            </a:extLst>
          </p:cNvPr>
          <p:cNvSpPr>
            <a:spLocks noGrp="1"/>
          </p:cNvSpPr>
          <p:nvPr>
            <p:ph type="body" sz="quarter" idx="13"/>
          </p:nvPr>
        </p:nvSpPr>
        <p:spPr>
          <a:xfrm>
            <a:off x="1319962" y="1710347"/>
            <a:ext cx="9548895" cy="1346245"/>
          </a:xfrm>
          <a:ln>
            <a:solidFill>
              <a:schemeClr val="bg1"/>
            </a:solidFill>
          </a:ln>
        </p:spPr>
        <p:txBody>
          <a:bodyPr>
            <a:normAutofit fontScale="62500" lnSpcReduction="20000"/>
          </a:bodyPr>
          <a:lstStyle/>
          <a:p>
            <a:pPr>
              <a:lnSpc>
                <a:spcPct val="170000"/>
              </a:lnSpc>
            </a:pPr>
            <a:r>
              <a:rPr lang="en-CA">
                <a:latin typeface="Poppins"/>
                <a:ea typeface="Roboto"/>
                <a:cs typeface="Poppins"/>
              </a:rPr>
              <a:t>Dynamic leaders take initiative, set ambitious goals, &amp; drive quickly toward them, taking concrete steps to transform ideas into reality. </a:t>
            </a:r>
            <a:endParaRPr lang="en-US"/>
          </a:p>
        </p:txBody>
      </p:sp>
      <p:sp>
        <p:nvSpPr>
          <p:cNvPr id="2" name="TextBox 1">
            <a:extLst>
              <a:ext uri="{FF2B5EF4-FFF2-40B4-BE49-F238E27FC236}">
                <a16:creationId xmlns:a16="http://schemas.microsoft.com/office/drawing/2014/main" id="{36B35F51-BC1C-9F65-5BE6-0CE96ABEEA90}"/>
              </a:ext>
            </a:extLst>
          </p:cNvPr>
          <p:cNvSpPr txBox="1"/>
          <p:nvPr/>
        </p:nvSpPr>
        <p:spPr>
          <a:xfrm>
            <a:off x="1332287" y="3336099"/>
            <a:ext cx="9529014" cy="1431097"/>
          </a:xfrm>
          <a:prstGeom prst="rect">
            <a:avLst/>
          </a:prstGeom>
          <a:ln>
            <a:solidFill>
              <a:schemeClr val="bg1"/>
            </a:solidFill>
          </a:ln>
        </p:spPr>
        <p:txBody>
          <a:bodyPr vert="horz" lIns="91440" tIns="45720" rIns="91440" bIns="45720" rtlCol="0" anchor="ctr">
            <a:normAutofit/>
          </a:bodyPr>
          <a:lstStyle/>
          <a:p>
            <a:pPr algn="ctr">
              <a:lnSpc>
                <a:spcPct val="150000"/>
              </a:lnSpc>
              <a:spcBef>
                <a:spcPts val="1000"/>
              </a:spcBef>
              <a:buClr>
                <a:schemeClr val="accent3"/>
              </a:buClr>
            </a:pPr>
            <a:r>
              <a:rPr lang="en-CA" sz="2000" b="1" dirty="0">
                <a:solidFill>
                  <a:schemeClr val="bg1"/>
                </a:solidFill>
                <a:latin typeface="Poppins"/>
                <a:ea typeface="Roboto"/>
                <a:cs typeface="Poppins"/>
              </a:rPr>
              <a:t>People with the dynamic mindset have a passion for persuasion. They are good at rallying colleagues to action and influencing change.</a:t>
            </a:r>
            <a:r>
              <a:rPr lang="en-US" sz="2000" b="1" dirty="0">
                <a:solidFill>
                  <a:schemeClr val="bg1"/>
                </a:solidFill>
                <a:latin typeface="Poppins"/>
                <a:ea typeface="Roboto"/>
                <a:cs typeface="Poppins"/>
              </a:rPr>
              <a:t>​</a:t>
            </a:r>
          </a:p>
        </p:txBody>
      </p:sp>
    </p:spTree>
    <p:extLst>
      <p:ext uri="{BB962C8B-B14F-4D97-AF65-F5344CB8AC3E}">
        <p14:creationId xmlns:p14="http://schemas.microsoft.com/office/powerpoint/2010/main" val="404385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tx2">
              <a:lumMod val="90000"/>
            </a:schemeClr>
          </a:fgClr>
          <a:bgClr>
            <a:schemeClr val="bg1"/>
          </a:bgClr>
        </a:patt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86D4C1-A0F2-FE23-E650-1FA1F568FD39}"/>
              </a:ext>
            </a:extLst>
          </p:cNvPr>
          <p:cNvSpPr>
            <a:spLocks noGrp="1"/>
          </p:cNvSpPr>
          <p:nvPr>
            <p:ph type="title"/>
          </p:nvPr>
        </p:nvSpPr>
        <p:spPr>
          <a:xfrm>
            <a:off x="465414" y="609602"/>
            <a:ext cx="3974064" cy="4943061"/>
          </a:xfrm>
          <a:solidFill>
            <a:schemeClr val="accent1"/>
          </a:solidFill>
        </p:spPr>
        <p:txBody>
          <a:bodyPr anchor="ctr">
            <a:normAutofit/>
          </a:bodyPr>
          <a:lstStyle/>
          <a:p>
            <a:pPr algn="ctr">
              <a:lnSpc>
                <a:spcPct val="150000"/>
              </a:lnSpc>
            </a:pPr>
            <a:r>
              <a:rPr lang="en-US" sz="6000">
                <a:solidFill>
                  <a:schemeClr val="bg1"/>
                </a:solidFill>
              </a:rPr>
              <a:t>DEEPER CLARITY METHOD</a:t>
            </a:r>
          </a:p>
        </p:txBody>
      </p:sp>
      <p:graphicFrame>
        <p:nvGraphicFramePr>
          <p:cNvPr id="8" name="Text Placeholder 2">
            <a:extLst>
              <a:ext uri="{FF2B5EF4-FFF2-40B4-BE49-F238E27FC236}">
                <a16:creationId xmlns:a16="http://schemas.microsoft.com/office/drawing/2014/main" id="{EA482C7F-E705-6154-DBAF-3F8C4952406C}"/>
              </a:ext>
            </a:extLst>
          </p:cNvPr>
          <p:cNvGraphicFramePr/>
          <p:nvPr>
            <p:extLst>
              <p:ext uri="{D42A27DB-BD31-4B8C-83A1-F6EECF244321}">
                <p14:modId xmlns:p14="http://schemas.microsoft.com/office/powerpoint/2010/main" val="711353636"/>
              </p:ext>
            </p:extLst>
          </p:nvPr>
        </p:nvGraphicFramePr>
        <p:xfrm>
          <a:off x="4867701" y="609602"/>
          <a:ext cx="7019498" cy="4943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73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C2E874-B6B8-6B04-8CA4-988B85A846FF}"/>
              </a:ext>
            </a:extLst>
          </p:cNvPr>
          <p:cNvSpPr>
            <a:spLocks noGrp="1"/>
          </p:cNvSpPr>
          <p:nvPr>
            <p:ph type="body" sz="quarter" idx="14"/>
          </p:nvPr>
        </p:nvSpPr>
        <p:spPr>
          <a:xfrm>
            <a:off x="4428115" y="1993166"/>
            <a:ext cx="7242109" cy="4159661"/>
          </a:xfrm>
        </p:spPr>
        <p:txBody>
          <a:bodyPr>
            <a:normAutofit/>
          </a:bodyPr>
          <a:lstStyle/>
          <a:p>
            <a:r>
              <a:rPr lang="en-US" sz="2400" b="1" dirty="0">
                <a:solidFill>
                  <a:schemeClr val="accent1"/>
                </a:solidFill>
                <a:latin typeface="Roboto" panose="02000000000000000000" pitchFamily="2" charset="0"/>
              </a:rPr>
              <a:t>Methodology &amp; Mindset </a:t>
            </a:r>
            <a:r>
              <a:rPr lang="en-US" sz="2400" dirty="0">
                <a:latin typeface="Roboto" panose="02000000000000000000" pitchFamily="2" charset="0"/>
              </a:rPr>
              <a:t>for alignment and success</a:t>
            </a:r>
          </a:p>
          <a:p>
            <a:r>
              <a:rPr lang="en-US" sz="2400" dirty="0">
                <a:latin typeface="Roboto" panose="02000000000000000000" pitchFamily="2" charset="0"/>
              </a:rPr>
              <a:t>Incorporated principles of </a:t>
            </a:r>
            <a:r>
              <a:rPr lang="en-US" sz="2400" b="1" dirty="0">
                <a:solidFill>
                  <a:schemeClr val="accent1"/>
                </a:solidFill>
                <a:latin typeface="Roboto" panose="02000000000000000000" pitchFamily="2" charset="0"/>
              </a:rPr>
              <a:t>design thinking</a:t>
            </a:r>
            <a:r>
              <a:rPr lang="en-US" sz="2400" dirty="0">
                <a:solidFill>
                  <a:schemeClr val="accent1"/>
                </a:solidFill>
                <a:latin typeface="Roboto" panose="02000000000000000000" pitchFamily="2" charset="0"/>
              </a:rPr>
              <a:t>, </a:t>
            </a:r>
            <a:r>
              <a:rPr lang="en-US" sz="2400" dirty="0">
                <a:latin typeface="Roboto" panose="02000000000000000000" pitchFamily="2" charset="0"/>
              </a:rPr>
              <a:t>alignment, strategic foresight and </a:t>
            </a:r>
            <a:r>
              <a:rPr lang="en-US" sz="2400" b="1" dirty="0">
                <a:latin typeface="Roboto" panose="02000000000000000000" pitchFamily="2" charset="0"/>
              </a:rPr>
              <a:t>mindset</a:t>
            </a:r>
          </a:p>
          <a:p>
            <a:r>
              <a:rPr lang="en-US" sz="2400" b="1" dirty="0">
                <a:solidFill>
                  <a:schemeClr val="accent1"/>
                </a:solidFill>
                <a:latin typeface="Roboto" panose="02000000000000000000" pitchFamily="2" charset="0"/>
              </a:rPr>
              <a:t>Clarity</a:t>
            </a:r>
            <a:r>
              <a:rPr lang="en-US" sz="2400" dirty="0">
                <a:latin typeface="Roboto" panose="02000000000000000000" pitchFamily="2" charset="0"/>
              </a:rPr>
              <a:t> to make things lighter</a:t>
            </a:r>
          </a:p>
          <a:p>
            <a:r>
              <a:rPr lang="en-US" sz="2400" dirty="0">
                <a:latin typeface="Roboto" panose="02000000000000000000" pitchFamily="2" charset="0"/>
              </a:rPr>
              <a:t>Shifting, adapting &amp; looking for </a:t>
            </a:r>
            <a:r>
              <a:rPr lang="en-US" sz="2400" b="1" dirty="0">
                <a:solidFill>
                  <a:schemeClr val="accent1"/>
                </a:solidFill>
                <a:latin typeface="Roboto" panose="02000000000000000000" pitchFamily="2" charset="0"/>
              </a:rPr>
              <a:t>possibilities and opportunities</a:t>
            </a:r>
          </a:p>
          <a:p>
            <a:endParaRPr lang="en-US" sz="2400" dirty="0">
              <a:latin typeface="Roboto" panose="02000000000000000000" pitchFamily="2" charset="0"/>
            </a:endParaRPr>
          </a:p>
          <a:p>
            <a:pPr marL="0" indent="0">
              <a:buNone/>
            </a:pPr>
            <a:endParaRPr lang="en-US" sz="2400" dirty="0">
              <a:latin typeface="Roboto" panose="02000000000000000000" pitchFamily="2" charset="0"/>
            </a:endParaRPr>
          </a:p>
        </p:txBody>
      </p:sp>
      <p:sp>
        <p:nvSpPr>
          <p:cNvPr id="3" name="Title 2">
            <a:extLst>
              <a:ext uri="{FF2B5EF4-FFF2-40B4-BE49-F238E27FC236}">
                <a16:creationId xmlns:a16="http://schemas.microsoft.com/office/drawing/2014/main" id="{809B5F36-6FF9-900D-6968-4916992E148F}"/>
              </a:ext>
            </a:extLst>
          </p:cNvPr>
          <p:cNvSpPr>
            <a:spLocks noGrp="1"/>
          </p:cNvSpPr>
          <p:nvPr>
            <p:ph type="title"/>
          </p:nvPr>
        </p:nvSpPr>
        <p:spPr>
          <a:xfrm>
            <a:off x="4428115" y="512573"/>
            <a:ext cx="7397092" cy="1052756"/>
          </a:xfrm>
        </p:spPr>
        <p:txBody>
          <a:bodyPr anchor="ctr">
            <a:normAutofit/>
          </a:bodyPr>
          <a:lstStyle/>
          <a:p>
            <a:r>
              <a:rPr lang="en-US" sz="4000" dirty="0"/>
              <a:t>What is Deeper Clarity?</a:t>
            </a:r>
          </a:p>
        </p:txBody>
      </p:sp>
      <p:pic>
        <p:nvPicPr>
          <p:cNvPr id="8" name="Picture 7" descr="White arrows going to the red target">
            <a:extLst>
              <a:ext uri="{FF2B5EF4-FFF2-40B4-BE49-F238E27FC236}">
                <a16:creationId xmlns:a16="http://schemas.microsoft.com/office/drawing/2014/main" id="{C00F8CFB-EB2D-2183-F1DC-33D857C62F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0" y="0"/>
            <a:ext cx="3657600" cy="6858038"/>
          </a:xfrm>
          <a:prstGeom prst="rect">
            <a:avLst/>
          </a:prstGeom>
          <a:noFill/>
        </p:spPr>
      </p:pic>
    </p:spTree>
    <p:extLst>
      <p:ext uri="{BB962C8B-B14F-4D97-AF65-F5344CB8AC3E}">
        <p14:creationId xmlns:p14="http://schemas.microsoft.com/office/powerpoint/2010/main" val="265498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1C0E-A044-F275-7233-433C2C3BEF4B}"/>
              </a:ext>
            </a:extLst>
          </p:cNvPr>
          <p:cNvSpPr>
            <a:spLocks noGrp="1"/>
          </p:cNvSpPr>
          <p:nvPr>
            <p:ph type="title"/>
          </p:nvPr>
        </p:nvSpPr>
        <p:spPr>
          <a:xfrm>
            <a:off x="499457" y="165385"/>
            <a:ext cx="6933123" cy="1181067"/>
          </a:xfrm>
        </p:spPr>
        <p:txBody>
          <a:bodyPr/>
          <a:lstStyle/>
          <a:p>
            <a:r>
              <a:rPr lang="en-US" sz="3600" dirty="0">
                <a:solidFill>
                  <a:srgbClr val="F58426"/>
                </a:solidFill>
              </a:rPr>
              <a:t>Results from Deeper Clarity</a:t>
            </a:r>
          </a:p>
        </p:txBody>
      </p:sp>
      <p:sp>
        <p:nvSpPr>
          <p:cNvPr id="4" name="Content Placeholder 3">
            <a:extLst>
              <a:ext uri="{FF2B5EF4-FFF2-40B4-BE49-F238E27FC236}">
                <a16:creationId xmlns:a16="http://schemas.microsoft.com/office/drawing/2014/main" id="{54B1576B-0B01-B215-5289-DD4549F81250}"/>
              </a:ext>
            </a:extLst>
          </p:cNvPr>
          <p:cNvSpPr>
            <a:spLocks noGrp="1"/>
          </p:cNvSpPr>
          <p:nvPr>
            <p:ph type="body" idx="1"/>
          </p:nvPr>
        </p:nvSpPr>
        <p:spPr>
          <a:xfrm>
            <a:off x="499457" y="1210044"/>
            <a:ext cx="7714645" cy="3918719"/>
          </a:xfrm>
          <a:solidFill>
            <a:schemeClr val="bg1"/>
          </a:solidFill>
        </p:spPr>
        <p:txBody>
          <a:bodyPr vert="horz" lIns="91440" tIns="45720" rIns="91440" bIns="45720" rtlCol="0" anchor="t">
            <a:noAutofit/>
          </a:bodyPr>
          <a:lstStyle/>
          <a:p>
            <a:pPr marL="285750" indent="-285750">
              <a:lnSpc>
                <a:spcPct val="150000"/>
              </a:lnSpc>
              <a:spcBef>
                <a:spcPts val="0"/>
              </a:spcBef>
              <a:buFont typeface="Arial,Sans-Serif" panose="020B0604020202020204" pitchFamily="34" charset="0"/>
            </a:pPr>
            <a:r>
              <a:rPr lang="en-US" sz="1800" dirty="0">
                <a:solidFill>
                  <a:srgbClr val="000000"/>
                </a:solidFill>
                <a:latin typeface="Roboto"/>
                <a:ea typeface="Roboto"/>
                <a:cs typeface="Roboto"/>
              </a:rPr>
              <a:t>Organizations hitting targets </a:t>
            </a:r>
            <a:r>
              <a:rPr lang="en-US" sz="1800" dirty="0">
                <a:solidFill>
                  <a:schemeClr val="accent1"/>
                </a:solidFill>
                <a:latin typeface="Roboto"/>
                <a:ea typeface="Roboto"/>
                <a:cs typeface="Roboto"/>
              </a:rPr>
              <a:t>faster</a:t>
            </a:r>
            <a:endParaRPr lang="en-US" sz="1800" dirty="0">
              <a:solidFill>
                <a:schemeClr val="accent1"/>
              </a:solidFill>
            </a:endParaRPr>
          </a:p>
          <a:p>
            <a:pPr marL="285750" indent="-285750">
              <a:lnSpc>
                <a:spcPct val="150000"/>
              </a:lnSpc>
              <a:spcBef>
                <a:spcPts val="0"/>
              </a:spcBef>
              <a:buFont typeface="Arial,Sans-Serif" panose="020B0604020202020204" pitchFamily="34" charset="0"/>
            </a:pPr>
            <a:r>
              <a:rPr lang="en-US" sz="1800" dirty="0">
                <a:solidFill>
                  <a:srgbClr val="000000"/>
                </a:solidFill>
                <a:latin typeface="Roboto"/>
                <a:ea typeface="Roboto"/>
                <a:cs typeface="Roboto"/>
              </a:rPr>
              <a:t>Teams moving from </a:t>
            </a:r>
            <a:r>
              <a:rPr lang="en-US" sz="1800" dirty="0">
                <a:solidFill>
                  <a:schemeClr val="accent1"/>
                </a:solidFill>
                <a:latin typeface="Roboto"/>
                <a:ea typeface="Roboto"/>
                <a:cs typeface="Roboto"/>
              </a:rPr>
              <a:t>ambiguity to clarity</a:t>
            </a:r>
            <a:r>
              <a:rPr lang="en-US" sz="1800" dirty="0">
                <a:solidFill>
                  <a:srgbClr val="000000"/>
                </a:solidFill>
                <a:latin typeface="Roboto"/>
                <a:ea typeface="Roboto"/>
                <a:cs typeface="Roboto"/>
              </a:rPr>
              <a:t> and alignment </a:t>
            </a:r>
          </a:p>
          <a:p>
            <a:pPr marL="742950" lvl="1" indent="-285750">
              <a:lnSpc>
                <a:spcPct val="150000"/>
              </a:lnSpc>
              <a:spcBef>
                <a:spcPts val="0"/>
              </a:spcBef>
              <a:buFont typeface="Courier New" panose="020B0604020202020204" pitchFamily="34" charset="0"/>
              <a:buChar char="o"/>
            </a:pPr>
            <a:r>
              <a:rPr lang="en-US" sz="1800" dirty="0" err="1">
                <a:solidFill>
                  <a:srgbClr val="000000"/>
                </a:solidFill>
                <a:latin typeface="Roboto"/>
                <a:ea typeface="Roboto"/>
                <a:cs typeface="Roboto"/>
              </a:rPr>
              <a:t>Ie</a:t>
            </a:r>
            <a:r>
              <a:rPr lang="en-US" sz="1800" dirty="0">
                <a:solidFill>
                  <a:srgbClr val="000000"/>
                </a:solidFill>
                <a:latin typeface="Roboto"/>
                <a:ea typeface="Roboto"/>
                <a:cs typeface="Roboto"/>
              </a:rPr>
              <a:t>. Teams working together for over 6 months didn’t have clarity on how to solve a highly complex, multi-system, multi-process challenge and within a 3 weeks they had clarity on what they needed to do.</a:t>
            </a:r>
            <a:endParaRPr lang="en-US" sz="1800" dirty="0">
              <a:latin typeface="Poppins" pitchFamily="2" charset="77"/>
            </a:endParaRPr>
          </a:p>
          <a:p>
            <a:pPr marL="285750" indent="-285750">
              <a:lnSpc>
                <a:spcPct val="150000"/>
              </a:lnSpc>
              <a:spcBef>
                <a:spcPts val="0"/>
              </a:spcBef>
              <a:buFont typeface="Arial,Sans-Serif" panose="020B0604020202020204" pitchFamily="34" charset="0"/>
            </a:pPr>
            <a:r>
              <a:rPr lang="en-US" sz="1800" dirty="0">
                <a:solidFill>
                  <a:schemeClr val="accent1"/>
                </a:solidFill>
                <a:latin typeface="Roboto"/>
                <a:ea typeface="Roboto"/>
                <a:cs typeface="Roboto"/>
              </a:rPr>
              <a:t>Clarity</a:t>
            </a:r>
            <a:r>
              <a:rPr lang="en-US" sz="1800" dirty="0">
                <a:solidFill>
                  <a:srgbClr val="000000"/>
                </a:solidFill>
                <a:latin typeface="Roboto"/>
                <a:ea typeface="Roboto"/>
                <a:cs typeface="Roboto"/>
              </a:rPr>
              <a:t> on new emerging </a:t>
            </a:r>
            <a:r>
              <a:rPr lang="en-US" sz="1800" dirty="0">
                <a:solidFill>
                  <a:schemeClr val="accent1"/>
                </a:solidFill>
                <a:latin typeface="Roboto"/>
                <a:ea typeface="Roboto"/>
                <a:cs typeface="Roboto"/>
              </a:rPr>
              <a:t>types of clients</a:t>
            </a:r>
          </a:p>
          <a:p>
            <a:pPr marL="285750" indent="-285750">
              <a:lnSpc>
                <a:spcPct val="150000"/>
              </a:lnSpc>
              <a:spcBef>
                <a:spcPts val="0"/>
              </a:spcBef>
              <a:buFont typeface="Arial,Sans-Serif" panose="020B0604020202020204" pitchFamily="34" charset="0"/>
            </a:pPr>
            <a:r>
              <a:rPr lang="en-US" sz="1800" dirty="0">
                <a:solidFill>
                  <a:srgbClr val="000000"/>
                </a:solidFill>
                <a:latin typeface="Roboto"/>
                <a:ea typeface="Roboto"/>
                <a:cs typeface="Roboto"/>
              </a:rPr>
              <a:t>Teams more focused and working collaboratively towards the same outcome – </a:t>
            </a:r>
            <a:r>
              <a:rPr lang="en-US" sz="1800" dirty="0">
                <a:solidFill>
                  <a:schemeClr val="accent1"/>
                </a:solidFill>
                <a:latin typeface="Roboto"/>
                <a:ea typeface="Roboto"/>
                <a:cs typeface="Roboto"/>
              </a:rPr>
              <a:t>client focused</a:t>
            </a:r>
          </a:p>
          <a:p>
            <a:pPr marL="285750" indent="-285750">
              <a:lnSpc>
                <a:spcPct val="150000"/>
              </a:lnSpc>
              <a:spcBef>
                <a:spcPts val="0"/>
              </a:spcBef>
              <a:buFont typeface="Arial,Sans-Serif" panose="020B0604020202020204" pitchFamily="34" charset="0"/>
            </a:pPr>
            <a:r>
              <a:rPr lang="en-US" sz="1800" dirty="0">
                <a:solidFill>
                  <a:srgbClr val="000000"/>
                </a:solidFill>
                <a:latin typeface="Roboto"/>
                <a:ea typeface="Roboto"/>
                <a:cs typeface="Roboto"/>
              </a:rPr>
              <a:t>Projects not moving forward because of our process – yes! Projects NOT moving forward</a:t>
            </a:r>
          </a:p>
        </p:txBody>
      </p:sp>
      <p:pic>
        <p:nvPicPr>
          <p:cNvPr id="13" name="Picture 12" descr="Wire links with nails">
            <a:extLst>
              <a:ext uri="{FF2B5EF4-FFF2-40B4-BE49-F238E27FC236}">
                <a16:creationId xmlns:a16="http://schemas.microsoft.com/office/drawing/2014/main" id="{A74C68EE-CCD9-8F60-D52F-D501F16226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25"/>
          <a:stretch/>
        </p:blipFill>
        <p:spPr>
          <a:xfrm rot="16200000">
            <a:off x="7131427" y="1276647"/>
            <a:ext cx="6338807" cy="3785514"/>
          </a:xfrm>
          <a:prstGeom prst="rect">
            <a:avLst/>
          </a:prstGeom>
        </p:spPr>
      </p:pic>
    </p:spTree>
    <p:extLst>
      <p:ext uri="{BB962C8B-B14F-4D97-AF65-F5344CB8AC3E}">
        <p14:creationId xmlns:p14="http://schemas.microsoft.com/office/powerpoint/2010/main" val="1617636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CD984-7182-A55A-4B20-996F6A87B560}"/>
              </a:ext>
            </a:extLst>
          </p:cNvPr>
          <p:cNvSpPr>
            <a:spLocks noGrp="1"/>
          </p:cNvSpPr>
          <p:nvPr>
            <p:ph idx="1"/>
          </p:nvPr>
        </p:nvSpPr>
        <p:spPr>
          <a:xfrm>
            <a:off x="573437" y="1985023"/>
            <a:ext cx="8090116" cy="3710472"/>
          </a:xfrm>
        </p:spPr>
        <p:txBody>
          <a:bodyPr vert="horz" lIns="91440" tIns="45720" rIns="91440" bIns="45720" rtlCol="0" anchor="t">
            <a:noAutofit/>
          </a:bodyPr>
          <a:lstStyle/>
          <a:p>
            <a:pPr marL="457200" indent="-457200">
              <a:lnSpc>
                <a:spcPct val="140000"/>
              </a:lnSpc>
              <a:buFont typeface="+mj-lt"/>
              <a:buAutoNum type="arabicPeriod"/>
            </a:pPr>
            <a:r>
              <a:rPr lang="en-US" dirty="0">
                <a:latin typeface="Roboto" panose="02000000000000000000" pitchFamily="2" charset="0"/>
              </a:rPr>
              <a:t>Personality &amp; behavior of someone changes with the context the person is in.</a:t>
            </a:r>
          </a:p>
          <a:p>
            <a:pPr marL="457200" indent="-457200">
              <a:lnSpc>
                <a:spcPct val="140000"/>
              </a:lnSpc>
              <a:buFont typeface="+mj-lt"/>
              <a:buAutoNum type="arabicPeriod"/>
            </a:pPr>
            <a:r>
              <a:rPr lang="en-US" dirty="0">
                <a:latin typeface="Roboto" panose="02000000000000000000" pitchFamily="2" charset="0"/>
              </a:rPr>
              <a:t>When we’re in situations we react in habitual &amp; fixed ways rather than observing the dynamics amongst people &amp; responding dynamically.</a:t>
            </a:r>
          </a:p>
          <a:p>
            <a:pPr marL="457200" indent="-457200">
              <a:lnSpc>
                <a:spcPct val="140000"/>
              </a:lnSpc>
              <a:buFont typeface="+mj-lt"/>
              <a:buAutoNum type="arabicPeriod"/>
            </a:pPr>
            <a:r>
              <a:rPr lang="en-US" dirty="0">
                <a:latin typeface="Roboto" panose="02000000000000000000" pitchFamily="2" charset="0"/>
                <a:cs typeface="Poppins"/>
              </a:rPr>
              <a:t>Teams &amp; leaders focus on preparing for key functional &amp; technical details without paying little attention to the human dimension – adapting to the needs &amp; styles of the people in the room. </a:t>
            </a:r>
            <a:endParaRPr lang="en-US" dirty="0">
              <a:latin typeface="Roboto" panose="02000000000000000000" pitchFamily="2" charset="0"/>
            </a:endParaRPr>
          </a:p>
        </p:txBody>
      </p:sp>
      <p:sp>
        <p:nvSpPr>
          <p:cNvPr id="4" name="Title 3">
            <a:extLst>
              <a:ext uri="{FF2B5EF4-FFF2-40B4-BE49-F238E27FC236}">
                <a16:creationId xmlns:a16="http://schemas.microsoft.com/office/drawing/2014/main" id="{11AB646F-B8F7-B4EB-A62B-07D382136571}"/>
              </a:ext>
            </a:extLst>
          </p:cNvPr>
          <p:cNvSpPr>
            <a:spLocks noGrp="1"/>
          </p:cNvSpPr>
          <p:nvPr>
            <p:ph type="title"/>
          </p:nvPr>
        </p:nvSpPr>
        <p:spPr>
          <a:xfrm>
            <a:off x="0" y="0"/>
            <a:ext cx="12193588" cy="1394847"/>
          </a:xfrm>
        </p:spPr>
        <p:txBody>
          <a:bodyPr>
            <a:normAutofit/>
          </a:bodyPr>
          <a:lstStyle/>
          <a:p>
            <a:pPr algn="ctr"/>
            <a:r>
              <a:rPr lang="en-US" dirty="0">
                <a:solidFill>
                  <a:schemeClr val="bg1"/>
                </a:solidFill>
                <a:latin typeface="Poppins"/>
                <a:ea typeface="Roboto"/>
                <a:cs typeface="Roboto"/>
              </a:rPr>
              <a:t>Why Dynamic Mindset?</a:t>
            </a:r>
            <a:endParaRPr lang="en-US" sz="6000" dirty="0">
              <a:solidFill>
                <a:schemeClr val="bg1"/>
              </a:solidFill>
              <a:latin typeface="Poppins"/>
            </a:endParaRPr>
          </a:p>
        </p:txBody>
      </p:sp>
      <p:sp>
        <p:nvSpPr>
          <p:cNvPr id="3" name="TextBox 2">
            <a:extLst>
              <a:ext uri="{FF2B5EF4-FFF2-40B4-BE49-F238E27FC236}">
                <a16:creationId xmlns:a16="http://schemas.microsoft.com/office/drawing/2014/main" id="{55FAEAC7-D380-17E4-63D5-37E867F55402}"/>
              </a:ext>
            </a:extLst>
          </p:cNvPr>
          <p:cNvSpPr txBox="1"/>
          <p:nvPr/>
        </p:nvSpPr>
        <p:spPr>
          <a:xfrm>
            <a:off x="5678440" y="5881151"/>
            <a:ext cx="2985113" cy="261610"/>
          </a:xfrm>
          <a:prstGeom prst="rect">
            <a:avLst/>
          </a:prstGeom>
          <a:solidFill>
            <a:schemeClr val="accent2"/>
          </a:solidFill>
        </p:spPr>
        <p:txBody>
          <a:bodyPr wrap="none" rtlCol="0">
            <a:spAutoFit/>
          </a:bodyPr>
          <a:lstStyle/>
          <a:p>
            <a:r>
              <a:rPr lang="en-US" sz="1100" dirty="0">
                <a:solidFill>
                  <a:schemeClr val="bg1"/>
                </a:solidFill>
                <a:latin typeface="Roboto" panose="02000000000000000000" pitchFamily="2" charset="0"/>
                <a:ea typeface="Roboto" panose="02000000000000000000" pitchFamily="2" charset="0"/>
              </a:rPr>
              <a:t>HBR: Leading in the Flow of Work (Jan 2024)</a:t>
            </a:r>
          </a:p>
        </p:txBody>
      </p:sp>
      <p:pic>
        <p:nvPicPr>
          <p:cNvPr id="7" name="Picture 6" descr="Business people giving thumbs up">
            <a:extLst>
              <a:ext uri="{FF2B5EF4-FFF2-40B4-BE49-F238E27FC236}">
                <a16:creationId xmlns:a16="http://schemas.microsoft.com/office/drawing/2014/main" id="{38267C3C-3486-E456-9F93-15C080FF16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3867" y="1727839"/>
            <a:ext cx="3229165" cy="2068446"/>
          </a:xfrm>
          <a:prstGeom prst="rect">
            <a:avLst/>
          </a:prstGeom>
        </p:spPr>
      </p:pic>
      <p:pic>
        <p:nvPicPr>
          <p:cNvPr id="9" name="Picture 8" descr="Office worker using sticky notes">
            <a:extLst>
              <a:ext uri="{FF2B5EF4-FFF2-40B4-BE49-F238E27FC236}">
                <a16:creationId xmlns:a16="http://schemas.microsoft.com/office/drawing/2014/main" id="{C455F977-3C39-4124-5FFB-E6B6AE379A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3867" y="3987842"/>
            <a:ext cx="3229166" cy="2154919"/>
          </a:xfrm>
          <a:prstGeom prst="rect">
            <a:avLst/>
          </a:prstGeom>
        </p:spPr>
      </p:pic>
    </p:spTree>
    <p:extLst>
      <p:ext uri="{BB962C8B-B14F-4D97-AF65-F5344CB8AC3E}">
        <p14:creationId xmlns:p14="http://schemas.microsoft.com/office/powerpoint/2010/main" val="222915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rawn maze with white chalk on blackboard"/>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56454" y="2026926"/>
            <a:ext cx="5410200" cy="3606236"/>
          </a:xfrm>
          <a:prstGeom prst="rect">
            <a:avLst/>
          </a:prstGeom>
        </p:spPr>
      </p:pic>
      <p:sp>
        <p:nvSpPr>
          <p:cNvPr id="16" name="TextBox 16"/>
          <p:cNvSpPr txBox="1"/>
          <p:nvPr/>
        </p:nvSpPr>
        <p:spPr>
          <a:xfrm>
            <a:off x="-99377" y="314909"/>
            <a:ext cx="12292965" cy="707886"/>
          </a:xfrm>
          <a:prstGeom prst="rect">
            <a:avLst/>
          </a:prstGeom>
        </p:spPr>
        <p:txBody>
          <a:bodyPr wrap="square" lIns="0" tIns="0" rIns="0" bIns="0" rtlCol="0" anchor="t">
            <a:spAutoFit/>
          </a:bodyPr>
          <a:lstStyle/>
          <a:p>
            <a:pPr algn="ctr">
              <a:lnSpc>
                <a:spcPct val="120000"/>
              </a:lnSpc>
            </a:pPr>
            <a:r>
              <a:rPr lang="en-US" sz="4000" b="1">
                <a:solidFill>
                  <a:schemeClr val="bg1"/>
                </a:solidFill>
                <a:latin typeface="Poppins" pitchFamily="2" charset="77"/>
                <a:cs typeface="Poppins" pitchFamily="2" charset="77"/>
              </a:rPr>
              <a:t>THE GUT ASSUMPTION TRAP</a:t>
            </a:r>
          </a:p>
        </p:txBody>
      </p:sp>
      <p:sp>
        <p:nvSpPr>
          <p:cNvPr id="27" name="Oval 26">
            <a:extLst>
              <a:ext uri="{FF2B5EF4-FFF2-40B4-BE49-F238E27FC236}">
                <a16:creationId xmlns:a16="http://schemas.microsoft.com/office/drawing/2014/main" id="{5302AC79-E104-AA9D-14FC-F2E556BAFBF0}"/>
              </a:ext>
            </a:extLst>
          </p:cNvPr>
          <p:cNvSpPr/>
          <p:nvPr/>
        </p:nvSpPr>
        <p:spPr>
          <a:xfrm>
            <a:off x="755740" y="2392982"/>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15553EE-1B08-5ED2-54BE-745AC6D4B26C}"/>
              </a:ext>
            </a:extLst>
          </p:cNvPr>
          <p:cNvSpPr txBox="1"/>
          <p:nvPr/>
        </p:nvSpPr>
        <p:spPr>
          <a:xfrm>
            <a:off x="2031160" y="2499379"/>
            <a:ext cx="6096000" cy="320601"/>
          </a:xfrm>
          <a:prstGeom prst="rect">
            <a:avLst/>
          </a:prstGeom>
        </p:spPr>
        <p:txBody>
          <a:bodyPr lIns="0" tIns="0" rIns="0" bIns="0" rtlCol="0" anchor="t">
            <a:spAutoFit/>
          </a:bodyPr>
          <a:lstStyle>
            <a:defPPr>
              <a:defRPr lang="en-US"/>
            </a:defPPr>
            <a:lvl1pPr>
              <a:lnSpc>
                <a:spcPts val="2799"/>
              </a:lnSpc>
              <a:defRPr sz="1999">
                <a:solidFill>
                  <a:srgbClr val="000000"/>
                </a:solidFill>
                <a:latin typeface="Playfair Display"/>
              </a:defRPr>
            </a:lvl1pPr>
          </a:lstStyle>
          <a:p>
            <a:r>
              <a:rPr lang="en-US" sz="1600">
                <a:latin typeface="Roboto" panose="02000000000000000000" pitchFamily="2" charset="0"/>
                <a:ea typeface="Roboto" panose="02000000000000000000" pitchFamily="2" charset="0"/>
              </a:rPr>
              <a:t>Not enough </a:t>
            </a:r>
            <a:r>
              <a:rPr lang="en-US" sz="1600" b="1">
                <a:latin typeface="Roboto" panose="02000000000000000000" pitchFamily="2" charset="0"/>
                <a:ea typeface="Roboto" panose="02000000000000000000" pitchFamily="2" charset="0"/>
              </a:rPr>
              <a:t>clarity or alignment</a:t>
            </a:r>
          </a:p>
        </p:txBody>
      </p:sp>
      <p:cxnSp>
        <p:nvCxnSpPr>
          <p:cNvPr id="36" name="Straight Connector 35">
            <a:extLst>
              <a:ext uri="{FF2B5EF4-FFF2-40B4-BE49-F238E27FC236}">
                <a16:creationId xmlns:a16="http://schemas.microsoft.com/office/drawing/2014/main" id="{4BAD8754-9857-7978-6F6A-4D5524C8B72A}"/>
              </a:ext>
            </a:extLst>
          </p:cNvPr>
          <p:cNvCxnSpPr>
            <a:cxnSpLocks/>
          </p:cNvCxnSpPr>
          <p:nvPr/>
        </p:nvCxnSpPr>
        <p:spPr>
          <a:xfrm>
            <a:off x="1393450" y="2720648"/>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39" name="Oval 38">
            <a:extLst>
              <a:ext uri="{FF2B5EF4-FFF2-40B4-BE49-F238E27FC236}">
                <a16:creationId xmlns:a16="http://schemas.microsoft.com/office/drawing/2014/main" id="{A414FF2D-E063-5766-A246-53BEF6F28642}"/>
              </a:ext>
            </a:extLst>
          </p:cNvPr>
          <p:cNvSpPr/>
          <p:nvPr/>
        </p:nvSpPr>
        <p:spPr>
          <a:xfrm>
            <a:off x="755740" y="319233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B3D179BE-96CF-7729-0BC5-7AC2912B0A34}"/>
              </a:ext>
            </a:extLst>
          </p:cNvPr>
          <p:cNvSpPr txBox="1"/>
          <p:nvPr/>
        </p:nvSpPr>
        <p:spPr>
          <a:xfrm>
            <a:off x="2031160" y="3298731"/>
            <a:ext cx="6096000" cy="320601"/>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en-US" sz="1600" b="1">
                <a:latin typeface="Roboto" panose="02000000000000000000" pitchFamily="2" charset="0"/>
                <a:ea typeface="Roboto" panose="02000000000000000000" pitchFamily="2" charset="0"/>
              </a:rPr>
              <a:t>Overwhelmed </a:t>
            </a:r>
            <a:r>
              <a:rPr lang="en-US" sz="1600">
                <a:latin typeface="Roboto" panose="02000000000000000000" pitchFamily="2" charset="0"/>
                <a:ea typeface="Roboto" panose="02000000000000000000" pitchFamily="2" charset="0"/>
              </a:rPr>
              <a:t>by information</a:t>
            </a:r>
          </a:p>
        </p:txBody>
      </p:sp>
      <p:cxnSp>
        <p:nvCxnSpPr>
          <p:cNvPr id="41" name="Straight Connector 40">
            <a:extLst>
              <a:ext uri="{FF2B5EF4-FFF2-40B4-BE49-F238E27FC236}">
                <a16:creationId xmlns:a16="http://schemas.microsoft.com/office/drawing/2014/main" id="{6713DDD7-AC87-F2D3-BF17-BE89EACB7523}"/>
              </a:ext>
            </a:extLst>
          </p:cNvPr>
          <p:cNvCxnSpPr>
            <a:cxnSpLocks/>
          </p:cNvCxnSpPr>
          <p:nvPr/>
        </p:nvCxnSpPr>
        <p:spPr>
          <a:xfrm>
            <a:off x="1393450" y="352000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42" name="Oval 41">
            <a:extLst>
              <a:ext uri="{FF2B5EF4-FFF2-40B4-BE49-F238E27FC236}">
                <a16:creationId xmlns:a16="http://schemas.microsoft.com/office/drawing/2014/main" id="{C520B6A4-F5B8-EA02-E040-CBCAC4B1D21F}"/>
              </a:ext>
            </a:extLst>
          </p:cNvPr>
          <p:cNvSpPr/>
          <p:nvPr/>
        </p:nvSpPr>
        <p:spPr>
          <a:xfrm>
            <a:off x="755740" y="405107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9685BCA3-3FD7-BD34-0422-06EF3C118E7E}"/>
              </a:ext>
            </a:extLst>
          </p:cNvPr>
          <p:cNvSpPr txBox="1"/>
          <p:nvPr/>
        </p:nvSpPr>
        <p:spPr>
          <a:xfrm>
            <a:off x="2031160" y="4157471"/>
            <a:ext cx="6096000" cy="320601"/>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en-US" sz="1600">
                <a:latin typeface="Roboto" panose="02000000000000000000" pitchFamily="2" charset="0"/>
                <a:ea typeface="Roboto" panose="02000000000000000000" pitchFamily="2" charset="0"/>
              </a:rPr>
              <a:t>Not taking time to </a:t>
            </a:r>
            <a:r>
              <a:rPr lang="en-US" sz="1600" b="1">
                <a:latin typeface="Roboto" panose="02000000000000000000" pitchFamily="2" charset="0"/>
                <a:ea typeface="Roboto" panose="02000000000000000000" pitchFamily="2" charset="0"/>
              </a:rPr>
              <a:t>understand customers</a:t>
            </a:r>
          </a:p>
        </p:txBody>
      </p:sp>
      <p:cxnSp>
        <p:nvCxnSpPr>
          <p:cNvPr id="44" name="Straight Connector 43">
            <a:extLst>
              <a:ext uri="{FF2B5EF4-FFF2-40B4-BE49-F238E27FC236}">
                <a16:creationId xmlns:a16="http://schemas.microsoft.com/office/drawing/2014/main" id="{CED9626A-C6F7-0391-3A51-7897D4BEB191}"/>
              </a:ext>
            </a:extLst>
          </p:cNvPr>
          <p:cNvCxnSpPr>
            <a:cxnSpLocks/>
          </p:cNvCxnSpPr>
          <p:nvPr/>
        </p:nvCxnSpPr>
        <p:spPr>
          <a:xfrm>
            <a:off x="1393450" y="437874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45" name="Oval 44">
            <a:extLst>
              <a:ext uri="{FF2B5EF4-FFF2-40B4-BE49-F238E27FC236}">
                <a16:creationId xmlns:a16="http://schemas.microsoft.com/office/drawing/2014/main" id="{80B1DC2D-4987-C34E-23DF-F00C7A8DED28}"/>
              </a:ext>
            </a:extLst>
          </p:cNvPr>
          <p:cNvSpPr/>
          <p:nvPr/>
        </p:nvSpPr>
        <p:spPr>
          <a:xfrm>
            <a:off x="755740" y="490800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TextBox 45">
            <a:extLst>
              <a:ext uri="{FF2B5EF4-FFF2-40B4-BE49-F238E27FC236}">
                <a16:creationId xmlns:a16="http://schemas.microsoft.com/office/drawing/2014/main" id="{31AF35ED-9885-A5F4-6CA6-7A393522757D}"/>
              </a:ext>
            </a:extLst>
          </p:cNvPr>
          <p:cNvSpPr txBox="1"/>
          <p:nvPr/>
        </p:nvSpPr>
        <p:spPr>
          <a:xfrm>
            <a:off x="2031160" y="5006863"/>
            <a:ext cx="4525294" cy="674736"/>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en-US" sz="1600">
                <a:latin typeface="Roboto" panose="02000000000000000000" pitchFamily="2" charset="0"/>
                <a:ea typeface="Roboto" panose="02000000000000000000" pitchFamily="2" charset="0"/>
              </a:rPr>
              <a:t>Using only </a:t>
            </a:r>
            <a:r>
              <a:rPr lang="en-US" sz="1600" b="1">
                <a:latin typeface="Roboto" panose="02000000000000000000" pitchFamily="2" charset="0"/>
                <a:ea typeface="Roboto" panose="02000000000000000000" pitchFamily="2" charset="0"/>
              </a:rPr>
              <a:t>past experiences and gut feeling</a:t>
            </a:r>
            <a:r>
              <a:rPr lang="en-US" sz="1600">
                <a:latin typeface="Roboto" panose="02000000000000000000" pitchFamily="2" charset="0"/>
                <a:ea typeface="Roboto" panose="02000000000000000000" pitchFamily="2" charset="0"/>
              </a:rPr>
              <a:t> to design new products, services and processes</a:t>
            </a:r>
          </a:p>
        </p:txBody>
      </p:sp>
      <p:cxnSp>
        <p:nvCxnSpPr>
          <p:cNvPr id="47" name="Straight Connector 46">
            <a:extLst>
              <a:ext uri="{FF2B5EF4-FFF2-40B4-BE49-F238E27FC236}">
                <a16:creationId xmlns:a16="http://schemas.microsoft.com/office/drawing/2014/main" id="{142FB2C8-D54C-B420-1C1E-78F9EEC94227}"/>
              </a:ext>
            </a:extLst>
          </p:cNvPr>
          <p:cNvCxnSpPr>
            <a:cxnSpLocks/>
          </p:cNvCxnSpPr>
          <p:nvPr/>
        </p:nvCxnSpPr>
        <p:spPr>
          <a:xfrm>
            <a:off x="1393450" y="523567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3529643"/>
      </p:ext>
    </p:extLst>
  </p:cSld>
  <p:clrMapOvr>
    <a:masterClrMapping/>
  </p:clrMapOvr>
</p:sld>
</file>

<file path=ppt/theme/theme1.xml><?xml version="1.0" encoding="utf-8"?>
<a:theme xmlns:a="http://schemas.openxmlformats.org/drawingml/2006/main" name="S2-Template Design">
  <a:themeElements>
    <a:clrScheme name="Spring2 2">
      <a:dk1>
        <a:srgbClr val="000000"/>
      </a:dk1>
      <a:lt1>
        <a:srgbClr val="FFFFFF"/>
      </a:lt1>
      <a:dk2>
        <a:srgbClr val="44546A"/>
      </a:dk2>
      <a:lt2>
        <a:srgbClr val="E7E6E6"/>
      </a:lt2>
      <a:accent1>
        <a:srgbClr val="F58426"/>
      </a:accent1>
      <a:accent2>
        <a:srgbClr val="626266"/>
      </a:accent2>
      <a:accent3>
        <a:srgbClr val="F58426"/>
      </a:accent3>
      <a:accent4>
        <a:srgbClr val="626266"/>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TECv2_handouts" id="{19CCA9F3-5A6A-7945-B61D-E5A727B573B8}" vid="{87807235-95FB-7C4E-9701-AB19510886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14" ma:contentTypeDescription="Create a new document." ma:contentTypeScope="" ma:versionID="c515cdeb0868f551c3d7d98dc2981b39">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6b77f17c87e644839507799b6d38dda7"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3ADADC-9764-444D-A622-0351280EAC64}"/>
</file>

<file path=customXml/itemProps2.xml><?xml version="1.0" encoding="utf-8"?>
<ds:datastoreItem xmlns:ds="http://schemas.openxmlformats.org/officeDocument/2006/customXml" ds:itemID="{A141E8B2-7ADA-45C5-9C12-0CF3339F2613}"/>
</file>

<file path=docProps/app.xml><?xml version="1.0" encoding="utf-8"?>
<Properties xmlns="http://schemas.openxmlformats.org/officeDocument/2006/extended-properties" xmlns:vt="http://schemas.openxmlformats.org/officeDocument/2006/docPropsVTypes">
  <Template/>
  <TotalTime>79655</TotalTime>
  <Words>2088</Words>
  <Application>Microsoft Macintosh PowerPoint</Application>
  <PresentationFormat>Custom</PresentationFormat>
  <Paragraphs>248</Paragraphs>
  <Slides>37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Arial,Sans-Serif</vt:lpstr>
      <vt:lpstr>Calibri</vt:lpstr>
      <vt:lpstr>Courier New</vt:lpstr>
      <vt:lpstr>Futura</vt:lpstr>
      <vt:lpstr>Poppins</vt:lpstr>
      <vt:lpstr>Poppins Medium</vt:lpstr>
      <vt:lpstr>Roboto</vt:lpstr>
      <vt:lpstr>S2-Template Design</vt:lpstr>
      <vt:lpstr>PowerPoint Presentation</vt:lpstr>
      <vt:lpstr>PowerPoint Presentation</vt:lpstr>
      <vt:lpstr>Goal</vt:lpstr>
      <vt:lpstr>PowerPoint Presentation</vt:lpstr>
      <vt:lpstr>DEEPER CLARITY METHOD</vt:lpstr>
      <vt:lpstr>What is Deeper Clarity?</vt:lpstr>
      <vt:lpstr>Results from Deeper Clarity</vt:lpstr>
      <vt:lpstr>Why Dynamic Mindset?</vt:lpstr>
      <vt:lpstr>PowerPoint Presentation</vt:lpstr>
      <vt:lpstr>PowerPoint Presentation</vt:lpstr>
      <vt:lpstr>DEEPER CLARITY METHOD</vt:lpstr>
      <vt:lpstr>Spring2 Journey</vt:lpstr>
      <vt:lpstr>GROWTH MINDSET</vt:lpstr>
      <vt:lpstr>ASPIRATIONAL MINDSET</vt:lpstr>
      <vt:lpstr>OPEN MINDSET</vt:lpstr>
      <vt:lpstr>ADAPTABLE MINDSET</vt:lpstr>
      <vt:lpstr>CLEAR MINDSET</vt:lpstr>
      <vt:lpstr>COLLABORATIVE MINDSET</vt:lpstr>
      <vt:lpstr>AUTHENTIC MINDSET</vt:lpstr>
      <vt:lpstr>CUSTOMER CENTRIC MINDSET</vt:lpstr>
      <vt:lpstr>PowerPoint Presentation</vt:lpstr>
      <vt:lpstr>What are the different types of initiatives Deeper Clarity Can be Applied to ? </vt:lpstr>
      <vt:lpstr>Starting Projects</vt:lpstr>
      <vt:lpstr>PowerPoint Presentation</vt:lpstr>
      <vt:lpstr>PowerPoint Presentation</vt:lpstr>
      <vt:lpstr>Self Assessment</vt:lpstr>
      <vt:lpstr>The Deeper Clarity Method™  The Top 10 Ways To Build Products, Processes, Policies &amp; Services Using</vt:lpstr>
      <vt:lpstr>The Top 10 Ways To Build Products, Processes, Policies &amp; Services Using The Deeper Clarity Method™</vt:lpstr>
      <vt:lpstr>The Top 10 Ways To Build Products, Processes, Policies &amp; Services Using The Deeper Clarity Method™</vt:lpstr>
      <vt:lpstr>Innovation Literacy Skills</vt:lpstr>
      <vt:lpstr>PowerPoint Presentation</vt:lpstr>
      <vt:lpstr>The Deeper Clarity Process™</vt:lpstr>
      <vt:lpstr>PowerPoint Presentation</vt:lpstr>
      <vt:lpstr>Connect with Us</vt:lpstr>
      <vt:lpstr>PowerPoint Presentation</vt:lpstr>
      <vt:lpstr>LEARN MORE ABOUT DEEPER CLARITY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  for Business success</dc:title>
  <dc:creator>nilufer erdebil</dc:creator>
  <cp:lastModifiedBy>nilufer erdebil</cp:lastModifiedBy>
  <cp:revision>158</cp:revision>
  <cp:lastPrinted>2024-01-10T21:09:06Z</cp:lastPrinted>
  <dcterms:created xsi:type="dcterms:W3CDTF">2019-12-27T15:32:06Z</dcterms:created>
  <dcterms:modified xsi:type="dcterms:W3CDTF">2024-01-19T19:14:01Z</dcterms:modified>
</cp:coreProperties>
</file>