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5"/>
  </p:notesMasterIdLst>
  <p:handoutMasterIdLst>
    <p:handoutMasterId r:id="rId56"/>
  </p:handoutMasterIdLst>
  <p:sldIdLst>
    <p:sldId id="801" r:id="rId5"/>
    <p:sldId id="906" r:id="rId6"/>
    <p:sldId id="894" r:id="rId7"/>
    <p:sldId id="902" r:id="rId8"/>
    <p:sldId id="803" r:id="rId9"/>
    <p:sldId id="804" r:id="rId10"/>
    <p:sldId id="805" r:id="rId11"/>
    <p:sldId id="806" r:id="rId12"/>
    <p:sldId id="593" r:id="rId13"/>
    <p:sldId id="596" r:id="rId14"/>
    <p:sldId id="750" r:id="rId15"/>
    <p:sldId id="810" r:id="rId16"/>
    <p:sldId id="760" r:id="rId17"/>
    <p:sldId id="918" r:id="rId18"/>
    <p:sldId id="896" r:id="rId19"/>
    <p:sldId id="816" r:id="rId20"/>
    <p:sldId id="817" r:id="rId21"/>
    <p:sldId id="889" r:id="rId22"/>
    <p:sldId id="904" r:id="rId23"/>
    <p:sldId id="891" r:id="rId24"/>
    <p:sldId id="909" r:id="rId25"/>
    <p:sldId id="910" r:id="rId26"/>
    <p:sldId id="892" r:id="rId27"/>
    <p:sldId id="862" r:id="rId28"/>
    <p:sldId id="893" r:id="rId29"/>
    <p:sldId id="870" r:id="rId30"/>
    <p:sldId id="914" r:id="rId31"/>
    <p:sldId id="897" r:id="rId32"/>
    <p:sldId id="895" r:id="rId33"/>
    <p:sldId id="882" r:id="rId34"/>
    <p:sldId id="883" r:id="rId35"/>
    <p:sldId id="919" r:id="rId36"/>
    <p:sldId id="920" r:id="rId37"/>
    <p:sldId id="922" r:id="rId38"/>
    <p:sldId id="921" r:id="rId39"/>
    <p:sldId id="923" r:id="rId40"/>
    <p:sldId id="886" r:id="rId41"/>
    <p:sldId id="887" r:id="rId42"/>
    <p:sldId id="879" r:id="rId43"/>
    <p:sldId id="925" r:id="rId44"/>
    <p:sldId id="857" r:id="rId45"/>
    <p:sldId id="901" r:id="rId46"/>
    <p:sldId id="911" r:id="rId47"/>
    <p:sldId id="924" r:id="rId48"/>
    <p:sldId id="899" r:id="rId49"/>
    <p:sldId id="898" r:id="rId50"/>
    <p:sldId id="900" r:id="rId51"/>
    <p:sldId id="742" r:id="rId52"/>
    <p:sldId id="905" r:id="rId53"/>
    <p:sldId id="80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1AA"/>
    <a:srgbClr val="E6AF00"/>
    <a:srgbClr val="000000"/>
    <a:srgbClr val="532D6E"/>
    <a:srgbClr val="B026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5DFB93-F134-4CFD-8C53-D3F68E039F5E}" v="1" dt="2023-04-07T19:00:16.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30" autoAdjust="0"/>
    <p:restoredTop sz="93792" autoAdjust="0"/>
  </p:normalViewPr>
  <p:slideViewPr>
    <p:cSldViewPr snapToGrid="0">
      <p:cViewPr varScale="1">
        <p:scale>
          <a:sx n="103" d="100"/>
          <a:sy n="103" d="100"/>
        </p:scale>
        <p:origin x="120" y="276"/>
      </p:cViewPr>
      <p:guideLst/>
    </p:cSldViewPr>
  </p:slideViewPr>
  <p:notesTextViewPr>
    <p:cViewPr>
      <p:scale>
        <a:sx n="3" d="2"/>
        <a:sy n="3" d="2"/>
      </p:scale>
      <p:origin x="0" y="0"/>
    </p:cViewPr>
  </p:notesTextViewPr>
  <p:notesViewPr>
    <p:cSldViewPr snapToGrid="0" showGuide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CB21A-426B-429C-80E5-65AB38C3EFD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4AF04EBF-43F9-4349-A5D8-AE3576C80724}">
      <dgm:prSet phldrT="[Text]" custT="1"/>
      <dgm:spPr/>
      <dgm:t>
        <a:bodyPr/>
        <a:lstStyle/>
        <a:p>
          <a:endParaRPr lang="en-CA" sz="2400" dirty="0">
            <a:solidFill>
              <a:srgbClr val="FFFF00"/>
            </a:solidFill>
            <a:latin typeface="Century Gothic" panose="020B0502020202020204" pitchFamily="34" charset="0"/>
          </a:endParaRPr>
        </a:p>
      </dgm:t>
    </dgm:pt>
    <dgm:pt modelId="{41C1B6E5-4D02-4DDE-BF5E-F68B23A4F137}" type="parTrans" cxnId="{9203B62E-B49E-41DB-9B22-EB55E3EB1FBF}">
      <dgm:prSet/>
      <dgm:spPr/>
      <dgm:t>
        <a:bodyPr/>
        <a:lstStyle/>
        <a:p>
          <a:endParaRPr lang="en-CA"/>
        </a:p>
      </dgm:t>
    </dgm:pt>
    <dgm:pt modelId="{DCC048AD-6D1D-4BA4-987B-DA7C07FF63F7}" type="sibTrans" cxnId="{9203B62E-B49E-41DB-9B22-EB55E3EB1FBF}">
      <dgm:prSet/>
      <dgm:spPr/>
      <dgm:t>
        <a:bodyPr/>
        <a:lstStyle/>
        <a:p>
          <a:endParaRPr lang="en-CA"/>
        </a:p>
      </dgm:t>
    </dgm:pt>
    <dgm:pt modelId="{554659E1-33F8-4914-B60B-343FED8A8010}">
      <dgm:prSet phldrT="[Text]" custT="1"/>
      <dgm:spPr/>
      <dgm:t>
        <a:bodyPr/>
        <a:lstStyle/>
        <a:p>
          <a:endParaRPr lang="en-CA" sz="2400" dirty="0">
            <a:solidFill>
              <a:srgbClr val="FFFF00"/>
            </a:solidFill>
            <a:latin typeface="Century Gothic" panose="020B0502020202020204" pitchFamily="34" charset="0"/>
          </a:endParaRPr>
        </a:p>
      </dgm:t>
    </dgm:pt>
    <dgm:pt modelId="{C5154F28-1FE3-4399-8B65-C5C6D9E33F24}" type="parTrans" cxnId="{DEAAF2F1-0529-4A74-BB07-AE070EB3DECF}">
      <dgm:prSet/>
      <dgm:spPr/>
      <dgm:t>
        <a:bodyPr/>
        <a:lstStyle/>
        <a:p>
          <a:endParaRPr lang="en-CA"/>
        </a:p>
      </dgm:t>
    </dgm:pt>
    <dgm:pt modelId="{2C8465A6-76B5-4C8E-AC70-868BFCA7381A}" type="sibTrans" cxnId="{DEAAF2F1-0529-4A74-BB07-AE070EB3DECF}">
      <dgm:prSet/>
      <dgm:spPr/>
      <dgm:t>
        <a:bodyPr/>
        <a:lstStyle/>
        <a:p>
          <a:endParaRPr lang="en-CA"/>
        </a:p>
      </dgm:t>
    </dgm:pt>
    <dgm:pt modelId="{BD5CFBB6-2EA7-4402-856A-9B0BD43C5DF1}">
      <dgm:prSet phldrT="[Text]" custT="1"/>
      <dgm:spPr/>
      <dgm:t>
        <a:bodyPr/>
        <a:lstStyle/>
        <a:p>
          <a:endParaRPr lang="en-CA" sz="2400" dirty="0">
            <a:solidFill>
              <a:srgbClr val="FFFF00"/>
            </a:solidFill>
            <a:latin typeface="Century Gothic" panose="020B0502020202020204" pitchFamily="34" charset="0"/>
          </a:endParaRPr>
        </a:p>
      </dgm:t>
    </dgm:pt>
    <dgm:pt modelId="{6A4969B3-FBBC-412A-965B-7095C09CE33A}" type="parTrans" cxnId="{0F55AA72-A3BC-4B92-8384-EEA0A7D2911D}">
      <dgm:prSet/>
      <dgm:spPr/>
      <dgm:t>
        <a:bodyPr/>
        <a:lstStyle/>
        <a:p>
          <a:endParaRPr lang="en-CA"/>
        </a:p>
      </dgm:t>
    </dgm:pt>
    <dgm:pt modelId="{839FC83E-6CAC-4CA9-96EA-1BEF3B4231A7}" type="sibTrans" cxnId="{0F55AA72-A3BC-4B92-8384-EEA0A7D2911D}">
      <dgm:prSet/>
      <dgm:spPr/>
      <dgm:t>
        <a:bodyPr/>
        <a:lstStyle/>
        <a:p>
          <a:endParaRPr lang="en-CA"/>
        </a:p>
      </dgm:t>
    </dgm:pt>
    <dgm:pt modelId="{C142B8A7-33E0-4A29-B2FF-0B53CFE75DE0}">
      <dgm:prSet phldrT="[Text]" custT="1"/>
      <dgm:spPr/>
      <dgm:t>
        <a:bodyPr/>
        <a:lstStyle/>
        <a:p>
          <a:endParaRPr lang="en-CA" sz="2400" dirty="0">
            <a:solidFill>
              <a:srgbClr val="FFFF00"/>
            </a:solidFill>
            <a:latin typeface="Century Gothic" panose="020B0502020202020204" pitchFamily="34" charset="0"/>
          </a:endParaRPr>
        </a:p>
      </dgm:t>
    </dgm:pt>
    <dgm:pt modelId="{D13DC24E-4775-40E1-8F4E-634ABBAE8016}" type="sibTrans" cxnId="{295B5DF8-52CA-4D65-87B8-382ACF0AE473}">
      <dgm:prSet/>
      <dgm:spPr/>
      <dgm:t>
        <a:bodyPr/>
        <a:lstStyle/>
        <a:p>
          <a:endParaRPr lang="en-CA"/>
        </a:p>
      </dgm:t>
    </dgm:pt>
    <dgm:pt modelId="{4DAF3FEF-10C8-457E-8FC8-C4B193067324}" type="parTrans" cxnId="{295B5DF8-52CA-4D65-87B8-382ACF0AE473}">
      <dgm:prSet/>
      <dgm:spPr/>
      <dgm:t>
        <a:bodyPr/>
        <a:lstStyle/>
        <a:p>
          <a:endParaRPr lang="en-CA"/>
        </a:p>
      </dgm:t>
    </dgm:pt>
    <dgm:pt modelId="{6971B894-3D57-4C89-8149-BF1BC96333BA}" type="pres">
      <dgm:prSet presAssocID="{3E0CB21A-426B-429C-80E5-65AB38C3EFD1}" presName="cycle" presStyleCnt="0">
        <dgm:presLayoutVars>
          <dgm:dir/>
          <dgm:resizeHandles val="exact"/>
        </dgm:presLayoutVars>
      </dgm:prSet>
      <dgm:spPr/>
    </dgm:pt>
    <dgm:pt modelId="{F2EC0148-A29C-4D28-B118-9BBD0E5FDA90}" type="pres">
      <dgm:prSet presAssocID="{4AF04EBF-43F9-4349-A5D8-AE3576C80724}" presName="dummy" presStyleCnt="0"/>
      <dgm:spPr/>
    </dgm:pt>
    <dgm:pt modelId="{53093E35-12AF-428C-A014-09BA97978A27}" type="pres">
      <dgm:prSet presAssocID="{4AF04EBF-43F9-4349-A5D8-AE3576C80724}" presName="node" presStyleLbl="revTx" presStyleIdx="0" presStyleCnt="4">
        <dgm:presLayoutVars>
          <dgm:bulletEnabled val="1"/>
        </dgm:presLayoutVars>
      </dgm:prSet>
      <dgm:spPr/>
    </dgm:pt>
    <dgm:pt modelId="{EEBEB7C0-327D-4078-8445-B03A77E20672}" type="pres">
      <dgm:prSet presAssocID="{DCC048AD-6D1D-4BA4-987B-DA7C07FF63F7}" presName="sibTrans" presStyleLbl="node1" presStyleIdx="0" presStyleCnt="4"/>
      <dgm:spPr/>
    </dgm:pt>
    <dgm:pt modelId="{CC497A59-13F6-487E-94B0-88D7EAD94CC0}" type="pres">
      <dgm:prSet presAssocID="{C142B8A7-33E0-4A29-B2FF-0B53CFE75DE0}" presName="dummy" presStyleCnt="0"/>
      <dgm:spPr/>
    </dgm:pt>
    <dgm:pt modelId="{397D8C05-3835-4314-A502-2603F7F41A1F}" type="pres">
      <dgm:prSet presAssocID="{C142B8A7-33E0-4A29-B2FF-0B53CFE75DE0}" presName="node" presStyleLbl="revTx" presStyleIdx="1" presStyleCnt="4">
        <dgm:presLayoutVars>
          <dgm:bulletEnabled val="1"/>
        </dgm:presLayoutVars>
      </dgm:prSet>
      <dgm:spPr/>
    </dgm:pt>
    <dgm:pt modelId="{04293AA6-027F-47A2-BFF8-C6881291EAE4}" type="pres">
      <dgm:prSet presAssocID="{D13DC24E-4775-40E1-8F4E-634ABBAE8016}" presName="sibTrans" presStyleLbl="node1" presStyleIdx="1" presStyleCnt="4"/>
      <dgm:spPr/>
    </dgm:pt>
    <dgm:pt modelId="{E6FB3267-ED6F-42CB-81E5-779E5EAFAD98}" type="pres">
      <dgm:prSet presAssocID="{554659E1-33F8-4914-B60B-343FED8A8010}" presName="dummy" presStyleCnt="0"/>
      <dgm:spPr/>
    </dgm:pt>
    <dgm:pt modelId="{D6630AD2-165F-40D7-98D4-B54B8C1FCC47}" type="pres">
      <dgm:prSet presAssocID="{554659E1-33F8-4914-B60B-343FED8A8010}" presName="node" presStyleLbl="revTx" presStyleIdx="2" presStyleCnt="4">
        <dgm:presLayoutVars>
          <dgm:bulletEnabled val="1"/>
        </dgm:presLayoutVars>
      </dgm:prSet>
      <dgm:spPr/>
    </dgm:pt>
    <dgm:pt modelId="{3BD16966-02A0-4149-8CD4-CB2DD785AE62}" type="pres">
      <dgm:prSet presAssocID="{2C8465A6-76B5-4C8E-AC70-868BFCA7381A}" presName="sibTrans" presStyleLbl="node1" presStyleIdx="2" presStyleCnt="4"/>
      <dgm:spPr/>
    </dgm:pt>
    <dgm:pt modelId="{7C36A3AD-9EF0-4EF3-B8B2-B4E1C1F45D65}" type="pres">
      <dgm:prSet presAssocID="{BD5CFBB6-2EA7-4402-856A-9B0BD43C5DF1}" presName="dummy" presStyleCnt="0"/>
      <dgm:spPr/>
    </dgm:pt>
    <dgm:pt modelId="{58DAA735-4EBB-4FED-963D-21E281FF38F5}" type="pres">
      <dgm:prSet presAssocID="{BD5CFBB6-2EA7-4402-856A-9B0BD43C5DF1}" presName="node" presStyleLbl="revTx" presStyleIdx="3" presStyleCnt="4">
        <dgm:presLayoutVars>
          <dgm:bulletEnabled val="1"/>
        </dgm:presLayoutVars>
      </dgm:prSet>
      <dgm:spPr/>
    </dgm:pt>
    <dgm:pt modelId="{AA35E262-2A6E-4E22-8397-AC3E416E1F3E}" type="pres">
      <dgm:prSet presAssocID="{839FC83E-6CAC-4CA9-96EA-1BEF3B4231A7}" presName="sibTrans" presStyleLbl="node1" presStyleIdx="3" presStyleCnt="4"/>
      <dgm:spPr/>
    </dgm:pt>
  </dgm:ptLst>
  <dgm:cxnLst>
    <dgm:cxn modelId="{0C413402-F4FE-4E5F-8AA1-490064342646}" type="presOf" srcId="{839FC83E-6CAC-4CA9-96EA-1BEF3B4231A7}" destId="{AA35E262-2A6E-4E22-8397-AC3E416E1F3E}" srcOrd="0" destOrd="0" presId="urn:microsoft.com/office/officeart/2005/8/layout/cycle1"/>
    <dgm:cxn modelId="{5E5B0A15-C095-40EB-87D2-D68C35CC31EA}" type="presOf" srcId="{2C8465A6-76B5-4C8E-AC70-868BFCA7381A}" destId="{3BD16966-02A0-4149-8CD4-CB2DD785AE62}" srcOrd="0" destOrd="0" presId="urn:microsoft.com/office/officeart/2005/8/layout/cycle1"/>
    <dgm:cxn modelId="{746C9E1B-6E5C-43E5-AAEC-69AA5A8B4B44}" type="presOf" srcId="{4AF04EBF-43F9-4349-A5D8-AE3576C80724}" destId="{53093E35-12AF-428C-A014-09BA97978A27}" srcOrd="0" destOrd="0" presId="urn:microsoft.com/office/officeart/2005/8/layout/cycle1"/>
    <dgm:cxn modelId="{9203B62E-B49E-41DB-9B22-EB55E3EB1FBF}" srcId="{3E0CB21A-426B-429C-80E5-65AB38C3EFD1}" destId="{4AF04EBF-43F9-4349-A5D8-AE3576C80724}" srcOrd="0" destOrd="0" parTransId="{41C1B6E5-4D02-4DDE-BF5E-F68B23A4F137}" sibTransId="{DCC048AD-6D1D-4BA4-987B-DA7C07FF63F7}"/>
    <dgm:cxn modelId="{FDE5BC65-969E-402C-A138-FBDE0A321CD2}" type="presOf" srcId="{C142B8A7-33E0-4A29-B2FF-0B53CFE75DE0}" destId="{397D8C05-3835-4314-A502-2603F7F41A1F}" srcOrd="0" destOrd="0" presId="urn:microsoft.com/office/officeart/2005/8/layout/cycle1"/>
    <dgm:cxn modelId="{3ACA0146-A9E2-483B-8024-1FBA33113DF9}" type="presOf" srcId="{BD5CFBB6-2EA7-4402-856A-9B0BD43C5DF1}" destId="{58DAA735-4EBB-4FED-963D-21E281FF38F5}" srcOrd="0" destOrd="0" presId="urn:microsoft.com/office/officeart/2005/8/layout/cycle1"/>
    <dgm:cxn modelId="{0F55AA72-A3BC-4B92-8384-EEA0A7D2911D}" srcId="{3E0CB21A-426B-429C-80E5-65AB38C3EFD1}" destId="{BD5CFBB6-2EA7-4402-856A-9B0BD43C5DF1}" srcOrd="3" destOrd="0" parTransId="{6A4969B3-FBBC-412A-965B-7095C09CE33A}" sibTransId="{839FC83E-6CAC-4CA9-96EA-1BEF3B4231A7}"/>
    <dgm:cxn modelId="{5E68FE75-CA8E-4B09-8721-8C931B84E72C}" type="presOf" srcId="{554659E1-33F8-4914-B60B-343FED8A8010}" destId="{D6630AD2-165F-40D7-98D4-B54B8C1FCC47}" srcOrd="0" destOrd="0" presId="urn:microsoft.com/office/officeart/2005/8/layout/cycle1"/>
    <dgm:cxn modelId="{F0E64A57-1575-42CB-93B7-CD1FC0094A14}" type="presOf" srcId="{3E0CB21A-426B-429C-80E5-65AB38C3EFD1}" destId="{6971B894-3D57-4C89-8149-BF1BC96333BA}" srcOrd="0" destOrd="0" presId="urn:microsoft.com/office/officeart/2005/8/layout/cycle1"/>
    <dgm:cxn modelId="{820971B4-F465-4118-B509-EFD67774286B}" type="presOf" srcId="{D13DC24E-4775-40E1-8F4E-634ABBAE8016}" destId="{04293AA6-027F-47A2-BFF8-C6881291EAE4}" srcOrd="0" destOrd="0" presId="urn:microsoft.com/office/officeart/2005/8/layout/cycle1"/>
    <dgm:cxn modelId="{C3FE18DC-1469-4325-97D0-B3FCEC5C4CB2}" type="presOf" srcId="{DCC048AD-6D1D-4BA4-987B-DA7C07FF63F7}" destId="{EEBEB7C0-327D-4078-8445-B03A77E20672}" srcOrd="0" destOrd="0" presId="urn:microsoft.com/office/officeart/2005/8/layout/cycle1"/>
    <dgm:cxn modelId="{DEAAF2F1-0529-4A74-BB07-AE070EB3DECF}" srcId="{3E0CB21A-426B-429C-80E5-65AB38C3EFD1}" destId="{554659E1-33F8-4914-B60B-343FED8A8010}" srcOrd="2" destOrd="0" parTransId="{C5154F28-1FE3-4399-8B65-C5C6D9E33F24}" sibTransId="{2C8465A6-76B5-4C8E-AC70-868BFCA7381A}"/>
    <dgm:cxn modelId="{295B5DF8-52CA-4D65-87B8-382ACF0AE473}" srcId="{3E0CB21A-426B-429C-80E5-65AB38C3EFD1}" destId="{C142B8A7-33E0-4A29-B2FF-0B53CFE75DE0}" srcOrd="1" destOrd="0" parTransId="{4DAF3FEF-10C8-457E-8FC8-C4B193067324}" sibTransId="{D13DC24E-4775-40E1-8F4E-634ABBAE8016}"/>
    <dgm:cxn modelId="{E1842E17-1DE4-4967-B8AA-B0E485739BAB}" type="presParOf" srcId="{6971B894-3D57-4C89-8149-BF1BC96333BA}" destId="{F2EC0148-A29C-4D28-B118-9BBD0E5FDA90}" srcOrd="0" destOrd="0" presId="urn:microsoft.com/office/officeart/2005/8/layout/cycle1"/>
    <dgm:cxn modelId="{EF4A110B-5E82-4EE1-9AB7-585D0B827F6E}" type="presParOf" srcId="{6971B894-3D57-4C89-8149-BF1BC96333BA}" destId="{53093E35-12AF-428C-A014-09BA97978A27}" srcOrd="1" destOrd="0" presId="urn:microsoft.com/office/officeart/2005/8/layout/cycle1"/>
    <dgm:cxn modelId="{606169E6-34F2-4C6E-A345-93CEC6349B47}" type="presParOf" srcId="{6971B894-3D57-4C89-8149-BF1BC96333BA}" destId="{EEBEB7C0-327D-4078-8445-B03A77E20672}" srcOrd="2" destOrd="0" presId="urn:microsoft.com/office/officeart/2005/8/layout/cycle1"/>
    <dgm:cxn modelId="{88582C8D-AD39-4660-98FC-54C651420A40}" type="presParOf" srcId="{6971B894-3D57-4C89-8149-BF1BC96333BA}" destId="{CC497A59-13F6-487E-94B0-88D7EAD94CC0}" srcOrd="3" destOrd="0" presId="urn:microsoft.com/office/officeart/2005/8/layout/cycle1"/>
    <dgm:cxn modelId="{15BC60D6-0ED3-4F81-929F-15ACAF7BF464}" type="presParOf" srcId="{6971B894-3D57-4C89-8149-BF1BC96333BA}" destId="{397D8C05-3835-4314-A502-2603F7F41A1F}" srcOrd="4" destOrd="0" presId="urn:microsoft.com/office/officeart/2005/8/layout/cycle1"/>
    <dgm:cxn modelId="{94E7ABEE-245A-4000-BE87-A873D18255A5}" type="presParOf" srcId="{6971B894-3D57-4C89-8149-BF1BC96333BA}" destId="{04293AA6-027F-47A2-BFF8-C6881291EAE4}" srcOrd="5" destOrd="0" presId="urn:microsoft.com/office/officeart/2005/8/layout/cycle1"/>
    <dgm:cxn modelId="{D6F256AC-E773-45E1-936A-F45C94605FD2}" type="presParOf" srcId="{6971B894-3D57-4C89-8149-BF1BC96333BA}" destId="{E6FB3267-ED6F-42CB-81E5-779E5EAFAD98}" srcOrd="6" destOrd="0" presId="urn:microsoft.com/office/officeart/2005/8/layout/cycle1"/>
    <dgm:cxn modelId="{53BD2896-F546-40A0-A3D0-6EEF44EF7EE2}" type="presParOf" srcId="{6971B894-3D57-4C89-8149-BF1BC96333BA}" destId="{D6630AD2-165F-40D7-98D4-B54B8C1FCC47}" srcOrd="7" destOrd="0" presId="urn:microsoft.com/office/officeart/2005/8/layout/cycle1"/>
    <dgm:cxn modelId="{AFB68839-15C0-4BF0-8779-17180049FECF}" type="presParOf" srcId="{6971B894-3D57-4C89-8149-BF1BC96333BA}" destId="{3BD16966-02A0-4149-8CD4-CB2DD785AE62}" srcOrd="8" destOrd="0" presId="urn:microsoft.com/office/officeart/2005/8/layout/cycle1"/>
    <dgm:cxn modelId="{34FD81DA-41EF-43B2-B9AE-5DB6419A8DE6}" type="presParOf" srcId="{6971B894-3D57-4C89-8149-BF1BC96333BA}" destId="{7C36A3AD-9EF0-4EF3-B8B2-B4E1C1F45D65}" srcOrd="9" destOrd="0" presId="urn:microsoft.com/office/officeart/2005/8/layout/cycle1"/>
    <dgm:cxn modelId="{7DD2B31E-F558-49CA-A6E5-8C96EA6D469D}" type="presParOf" srcId="{6971B894-3D57-4C89-8149-BF1BC96333BA}" destId="{58DAA735-4EBB-4FED-963D-21E281FF38F5}" srcOrd="10" destOrd="0" presId="urn:microsoft.com/office/officeart/2005/8/layout/cycle1"/>
    <dgm:cxn modelId="{AF662484-1FB6-4A9B-8BE5-EE9D557BCED8}" type="presParOf" srcId="{6971B894-3D57-4C89-8149-BF1BC96333BA}" destId="{AA35E262-2A6E-4E22-8397-AC3E416E1F3E}"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93E35-12AF-428C-A014-09BA97978A27}">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4735144" y="121283"/>
        <a:ext cx="1916906" cy="1916906"/>
      </dsp:txXfrm>
    </dsp:sp>
    <dsp:sp modelId="{EEBEB7C0-327D-4078-8445-B03A77E20672}">
      <dsp:nvSpPr>
        <dsp:cNvPr id="0" name=""/>
        <dsp:cNvSpPr/>
      </dsp:nvSpPr>
      <dsp:spPr>
        <a:xfrm>
          <a:off x="1354454" y="-211"/>
          <a:ext cx="5419090" cy="5419090"/>
        </a:xfrm>
        <a:prstGeom prst="circularArrow">
          <a:avLst>
            <a:gd name="adj1" fmla="val 6898"/>
            <a:gd name="adj2" fmla="val 465012"/>
            <a:gd name="adj3" fmla="val 550847"/>
            <a:gd name="adj4" fmla="val 205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7D8C05-3835-4314-A502-2603F7F41A1F}">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4735144" y="3380477"/>
        <a:ext cx="1916906" cy="1916906"/>
      </dsp:txXfrm>
    </dsp:sp>
    <dsp:sp modelId="{04293AA6-027F-47A2-BFF8-C6881291EAE4}">
      <dsp:nvSpPr>
        <dsp:cNvPr id="0" name=""/>
        <dsp:cNvSpPr/>
      </dsp:nvSpPr>
      <dsp:spPr>
        <a:xfrm>
          <a:off x="1354454" y="-211"/>
          <a:ext cx="5419090" cy="5419090"/>
        </a:xfrm>
        <a:prstGeom prst="circularArrow">
          <a:avLst>
            <a:gd name="adj1" fmla="val 6898"/>
            <a:gd name="adj2" fmla="val 465012"/>
            <a:gd name="adj3" fmla="val 5950847"/>
            <a:gd name="adj4" fmla="val 43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30AD2-165F-40D7-98D4-B54B8C1FCC47}">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1475949" y="3380477"/>
        <a:ext cx="1916906" cy="1916906"/>
      </dsp:txXfrm>
    </dsp:sp>
    <dsp:sp modelId="{3BD16966-02A0-4149-8CD4-CB2DD785AE62}">
      <dsp:nvSpPr>
        <dsp:cNvPr id="0" name=""/>
        <dsp:cNvSpPr/>
      </dsp:nvSpPr>
      <dsp:spPr>
        <a:xfrm>
          <a:off x="1354454" y="-211"/>
          <a:ext cx="5419090" cy="5419090"/>
        </a:xfrm>
        <a:prstGeom prst="circularArrow">
          <a:avLst>
            <a:gd name="adj1" fmla="val 6898"/>
            <a:gd name="adj2" fmla="val 465012"/>
            <a:gd name="adj3" fmla="val 11350847"/>
            <a:gd name="adj4" fmla="val 97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AA735-4EBB-4FED-963D-21E281FF38F5}">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1475949" y="121283"/>
        <a:ext cx="1916906" cy="1916906"/>
      </dsp:txXfrm>
    </dsp:sp>
    <dsp:sp modelId="{AA35E262-2A6E-4E22-8397-AC3E416E1F3E}">
      <dsp:nvSpPr>
        <dsp:cNvPr id="0" name=""/>
        <dsp:cNvSpPr/>
      </dsp:nvSpPr>
      <dsp:spPr>
        <a:xfrm>
          <a:off x="1354454" y="-211"/>
          <a:ext cx="5419090" cy="5419090"/>
        </a:xfrm>
        <a:prstGeom prst="circularArrow">
          <a:avLst>
            <a:gd name="adj1" fmla="val 6898"/>
            <a:gd name="adj2" fmla="val 465012"/>
            <a:gd name="adj3" fmla="val 16750847"/>
            <a:gd name="adj4" fmla="val 151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196921-784A-4ECD-922A-00BBDC4CEB3C}" type="datetimeFigureOut">
              <a:rPr lang="en-CA" smtClean="0"/>
              <a:t>2024-09-25</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001039-BB6A-4C76-B0FA-18058F1188D4}" type="slidenum">
              <a:rPr lang="en-CA" smtClean="0"/>
              <a:t>‹#›</a:t>
            </a:fld>
            <a:endParaRPr lang="en-CA"/>
          </a:p>
        </p:txBody>
      </p:sp>
    </p:spTree>
    <p:extLst>
      <p:ext uri="{BB962C8B-B14F-4D97-AF65-F5344CB8AC3E}">
        <p14:creationId xmlns:p14="http://schemas.microsoft.com/office/powerpoint/2010/main" val="36075646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7EA41-950F-4D86-846D-0C65F5E6113A}" type="datetimeFigureOut">
              <a:rPr lang="en-CA" smtClean="0"/>
              <a:t>2024-09-25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3C272-3646-43D9-945A-A6D371324446}" type="slidenum">
              <a:rPr lang="en-CA" smtClean="0"/>
              <a:t>‹#›</a:t>
            </a:fld>
            <a:endParaRPr lang="en-CA"/>
          </a:p>
        </p:txBody>
      </p:sp>
    </p:spTree>
    <p:extLst>
      <p:ext uri="{BB962C8B-B14F-4D97-AF65-F5344CB8AC3E}">
        <p14:creationId xmlns:p14="http://schemas.microsoft.com/office/powerpoint/2010/main" val="21778563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D3D0875E-9B00-4920-A711-5A29A1CAF558}" type="slidenum">
              <a:rPr lang="en-US" smtClean="0"/>
              <a:t>10</a:t>
            </a:fld>
            <a:endParaRPr lang="en-US"/>
          </a:p>
        </p:txBody>
      </p:sp>
    </p:spTree>
    <p:extLst>
      <p:ext uri="{BB962C8B-B14F-4D97-AF65-F5344CB8AC3E}">
        <p14:creationId xmlns:p14="http://schemas.microsoft.com/office/powerpoint/2010/main" val="226848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48</a:t>
            </a:fld>
            <a:endParaRPr lang="en-US"/>
          </a:p>
        </p:txBody>
      </p:sp>
    </p:spTree>
    <p:extLst>
      <p:ext uri="{BB962C8B-B14F-4D97-AF65-F5344CB8AC3E}">
        <p14:creationId xmlns:p14="http://schemas.microsoft.com/office/powerpoint/2010/main" val="344061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49</a:t>
            </a:fld>
            <a:endParaRPr lang="en-US"/>
          </a:p>
        </p:txBody>
      </p:sp>
    </p:spTree>
    <p:extLst>
      <p:ext uri="{BB962C8B-B14F-4D97-AF65-F5344CB8AC3E}">
        <p14:creationId xmlns:p14="http://schemas.microsoft.com/office/powerpoint/2010/main" val="116436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CASE STUDY 2 - SARAH</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Sarah is a senior leader at a rapidly growing </a:t>
            </a:r>
            <a:r>
              <a:rPr lang="en-CA" sz="1200" kern="1200" dirty="0" err="1">
                <a:solidFill>
                  <a:schemeClr val="tx1"/>
                </a:solidFill>
                <a:effectLst/>
                <a:latin typeface="+mn-lt"/>
                <a:ea typeface="+mn-ea"/>
                <a:cs typeface="+mn-cs"/>
              </a:rPr>
              <a:t>startup</a:t>
            </a:r>
            <a:r>
              <a:rPr lang="en-CA" sz="1200" kern="1200" dirty="0">
                <a:solidFill>
                  <a:schemeClr val="tx1"/>
                </a:solidFill>
                <a:effectLst/>
                <a:latin typeface="+mn-lt"/>
                <a:ea typeface="+mn-ea"/>
                <a:cs typeface="+mn-cs"/>
              </a:rPr>
              <a:t> technology company. She’s incredible smart, experienced and driven. Her team looks up to her and together, they’ve been able to accomplish some incredible things, especially within the past year. However, within the past few months there’s ben a building tension between team members towards her that she is not aware of. This comes from the way that she delivers feedback. Sarah is a straight to the point kind of gal. When something goes wrong, or a team member makes a mistake, she just calls it out without much consideration for how it might be received. In the last meeting, she raised her voice at Jim for misquoting numbers for one of their major client account, and this happened in front of the entire team. She continued to scold him publicly before correcting his error and telling him how to do it right. Going forward, Jim is definitely more careful because of this experience as well as others, but he’s also less likely to bring forward any challenges he’s facing for fear of humiliation.</a:t>
            </a:r>
          </a:p>
        </p:txBody>
      </p:sp>
      <p:sp>
        <p:nvSpPr>
          <p:cNvPr id="4" name="Slide Number Placeholder 3"/>
          <p:cNvSpPr>
            <a:spLocks noGrp="1"/>
          </p:cNvSpPr>
          <p:nvPr>
            <p:ph type="sldNum" sz="quarter" idx="10"/>
          </p:nvPr>
        </p:nvSpPr>
        <p:spPr/>
        <p:txBody>
          <a:bodyPr/>
          <a:lstStyle/>
          <a:p>
            <a:fld id="{D3D0875E-9B00-4920-A711-5A29A1CAF558}" type="slidenum">
              <a:rPr lang="en-US" smtClean="0"/>
              <a:t>11</a:t>
            </a:fld>
            <a:endParaRPr lang="en-US"/>
          </a:p>
        </p:txBody>
      </p:sp>
    </p:spTree>
    <p:extLst>
      <p:ext uri="{BB962C8B-B14F-4D97-AF65-F5344CB8AC3E}">
        <p14:creationId xmlns:p14="http://schemas.microsoft.com/office/powerpoint/2010/main" val="423006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currently know about emotional intelligence?</a:t>
            </a:r>
          </a:p>
          <a:p>
            <a:pPr marL="228600" indent="-228600">
              <a:buFont typeface="+mj-lt"/>
              <a:buAutoNum type="arabicPeriod"/>
            </a:pPr>
            <a:r>
              <a:rPr lang="en-US" dirty="0"/>
              <a:t>What would you like to take away from</a:t>
            </a:r>
            <a:r>
              <a:rPr lang="en-US" baseline="0" dirty="0"/>
              <a:t> this session?</a:t>
            </a: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13</a:t>
            </a:fld>
            <a:endParaRPr lang="en-US"/>
          </a:p>
        </p:txBody>
      </p:sp>
    </p:spTree>
    <p:extLst>
      <p:ext uri="{BB962C8B-B14F-4D97-AF65-F5344CB8AC3E}">
        <p14:creationId xmlns:p14="http://schemas.microsoft.com/office/powerpoint/2010/main" val="180808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24</a:t>
            </a:fld>
            <a:endParaRPr lang="en-US"/>
          </a:p>
        </p:txBody>
      </p:sp>
    </p:spTree>
    <p:extLst>
      <p:ext uri="{BB962C8B-B14F-4D97-AF65-F5344CB8AC3E}">
        <p14:creationId xmlns:p14="http://schemas.microsoft.com/office/powerpoint/2010/main" val="25596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26</a:t>
            </a:fld>
            <a:endParaRPr lang="en-US"/>
          </a:p>
        </p:txBody>
      </p:sp>
    </p:spTree>
    <p:extLst>
      <p:ext uri="{BB962C8B-B14F-4D97-AF65-F5344CB8AC3E}">
        <p14:creationId xmlns:p14="http://schemas.microsoft.com/office/powerpoint/2010/main" val="39667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D3D0875E-9B00-4920-A711-5A29A1CAF558}" type="slidenum">
              <a:rPr lang="en-US" smtClean="0"/>
              <a:t>39</a:t>
            </a:fld>
            <a:endParaRPr lang="en-US"/>
          </a:p>
        </p:txBody>
      </p:sp>
    </p:spTree>
    <p:extLst>
      <p:ext uri="{BB962C8B-B14F-4D97-AF65-F5344CB8AC3E}">
        <p14:creationId xmlns:p14="http://schemas.microsoft.com/office/powerpoint/2010/main" val="301603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D3D0875E-9B00-4920-A711-5A29A1CAF558}" type="slidenum">
              <a:rPr lang="en-US" smtClean="0"/>
              <a:t>40</a:t>
            </a:fld>
            <a:endParaRPr lang="en-US"/>
          </a:p>
        </p:txBody>
      </p:sp>
    </p:spTree>
    <p:extLst>
      <p:ext uri="{BB962C8B-B14F-4D97-AF65-F5344CB8AC3E}">
        <p14:creationId xmlns:p14="http://schemas.microsoft.com/office/powerpoint/2010/main" val="413520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41</a:t>
            </a:fld>
            <a:endParaRPr lang="en-US"/>
          </a:p>
        </p:txBody>
      </p:sp>
    </p:spTree>
    <p:extLst>
      <p:ext uri="{BB962C8B-B14F-4D97-AF65-F5344CB8AC3E}">
        <p14:creationId xmlns:p14="http://schemas.microsoft.com/office/powerpoint/2010/main" val="311122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43</a:t>
            </a:fld>
            <a:endParaRPr lang="en-US"/>
          </a:p>
        </p:txBody>
      </p:sp>
    </p:spTree>
    <p:extLst>
      <p:ext uri="{BB962C8B-B14F-4D97-AF65-F5344CB8AC3E}">
        <p14:creationId xmlns:p14="http://schemas.microsoft.com/office/powerpoint/2010/main" val="4123783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49B40-3595-4BE5-ACAF-1FFCD865D3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3949" y="2331628"/>
            <a:ext cx="3168053" cy="3835012"/>
          </a:xfrm>
          <a:prstGeom prst="rect">
            <a:avLst/>
          </a:prstGeom>
        </p:spPr>
      </p:pic>
      <p:sp>
        <p:nvSpPr>
          <p:cNvPr id="37" name="Title 1">
            <a:extLst>
              <a:ext uri="{FF2B5EF4-FFF2-40B4-BE49-F238E27FC236}">
                <a16:creationId xmlns:a16="http://schemas.microsoft.com/office/drawing/2014/main" id="{ACB79FD5-DC21-4DBA-B124-C62B97B796E1}"/>
              </a:ext>
            </a:extLst>
          </p:cNvPr>
          <p:cNvSpPr>
            <a:spLocks noGrp="1"/>
          </p:cNvSpPr>
          <p:nvPr>
            <p:ph type="title"/>
          </p:nvPr>
        </p:nvSpPr>
        <p:spPr>
          <a:xfrm>
            <a:off x="3032636" y="4850046"/>
            <a:ext cx="5855725" cy="552450"/>
          </a:xfrm>
          <a:prstGeom prst="rect">
            <a:avLst/>
          </a:prstGeom>
        </p:spPr>
        <p:txBody>
          <a:bodyPr/>
          <a:lstStyle>
            <a:lvl1pPr algn="l">
              <a:defRPr sz="2400" b="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10" name="Text Placeholder 9">
            <a:extLst>
              <a:ext uri="{FF2B5EF4-FFF2-40B4-BE49-F238E27FC236}">
                <a16:creationId xmlns:a16="http://schemas.microsoft.com/office/drawing/2014/main" id="{5C849C3E-D122-49D9-A5D5-7FB672E58A98}"/>
              </a:ext>
            </a:extLst>
          </p:cNvPr>
          <p:cNvSpPr>
            <a:spLocks noGrp="1"/>
          </p:cNvSpPr>
          <p:nvPr>
            <p:ph type="body" sz="quarter" idx="10" hasCustomPrompt="1"/>
          </p:nvPr>
        </p:nvSpPr>
        <p:spPr>
          <a:xfrm>
            <a:off x="695326" y="3207790"/>
            <a:ext cx="2325737" cy="552450"/>
          </a:xfrm>
          <a:prstGeom prst="rect">
            <a:avLst/>
          </a:prstGeom>
        </p:spPr>
        <p:txBody>
          <a:bodyPr/>
          <a:lstStyle>
            <a:lvl1pPr marL="0" indent="0">
              <a:buNone/>
              <a:defRPr sz="2400" cap="all" baseline="0">
                <a:solidFill>
                  <a:srgbClr val="532D6E"/>
                </a:solidFill>
                <a:latin typeface="Roboto" panose="02000000000000000000" pitchFamily="2" charset="0"/>
                <a:ea typeface="Roboto" panose="02000000000000000000" pitchFamily="2" charset="0"/>
              </a:defRPr>
            </a:lvl1pPr>
          </a:lstStyle>
          <a:p>
            <a:pPr lvl="0"/>
            <a:r>
              <a:rPr lang="en-US" dirty="0"/>
              <a:t>DATE:</a:t>
            </a:r>
          </a:p>
        </p:txBody>
      </p:sp>
      <p:sp>
        <p:nvSpPr>
          <p:cNvPr id="6" name="Rectangle 5">
            <a:extLst>
              <a:ext uri="{FF2B5EF4-FFF2-40B4-BE49-F238E27FC236}">
                <a16:creationId xmlns:a16="http://schemas.microsoft.com/office/drawing/2014/main" id="{1F178FF2-7DB3-4DD2-8350-771B75EE2139}"/>
              </a:ext>
            </a:extLst>
          </p:cNvPr>
          <p:cNvSpPr/>
          <p:nvPr userDrawn="1"/>
        </p:nvSpPr>
        <p:spPr>
          <a:xfrm>
            <a:off x="0" y="0"/>
            <a:ext cx="12192000" cy="232041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pic>
        <p:nvPicPr>
          <p:cNvPr id="7" name="Picture 6" descr="A picture containing logo&#10;&#10;Description automatically generated">
            <a:extLst>
              <a:ext uri="{FF2B5EF4-FFF2-40B4-BE49-F238E27FC236}">
                <a16:creationId xmlns:a16="http://schemas.microsoft.com/office/drawing/2014/main" id="{63644BD5-1811-4E47-B06D-1DEEA4EC19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097" y="327965"/>
            <a:ext cx="1421558" cy="1842553"/>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12D1E860-49A7-43BE-A3E1-AD5CE0F938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9068" y="296156"/>
            <a:ext cx="7028702" cy="1200914"/>
          </a:xfrm>
          <a:prstGeom prst="rect">
            <a:avLst/>
          </a:prstGeom>
        </p:spPr>
      </p:pic>
      <p:sp>
        <p:nvSpPr>
          <p:cNvPr id="9" name="Title 7">
            <a:extLst>
              <a:ext uri="{FF2B5EF4-FFF2-40B4-BE49-F238E27FC236}">
                <a16:creationId xmlns:a16="http://schemas.microsoft.com/office/drawing/2014/main" id="{D062DB95-CD23-40E8-BAD6-EACF8D5A06E1}"/>
              </a:ext>
            </a:extLst>
          </p:cNvPr>
          <p:cNvSpPr txBox="1">
            <a:spLocks/>
          </p:cNvSpPr>
          <p:nvPr userDrawn="1"/>
        </p:nvSpPr>
        <p:spPr>
          <a:xfrm>
            <a:off x="3319068" y="1569208"/>
            <a:ext cx="7028702" cy="659185"/>
          </a:xfrm>
          <a:prstGeom prst="rect">
            <a:avLst/>
          </a:prstGeom>
        </p:spPr>
        <p:txBody>
          <a:bodyPr>
            <a:normAutofit/>
          </a:bodyPr>
          <a:lstStyle>
            <a:lvl1pPr algn="l" defTabSz="914400" rtl="0" eaLnBrk="1" latinLnBrk="0" hangingPunct="1">
              <a:lnSpc>
                <a:spcPct val="90000"/>
              </a:lnSpc>
              <a:spcBef>
                <a:spcPct val="0"/>
              </a:spcBef>
              <a:buNone/>
              <a:defRPr sz="2400" b="0" kern="120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pPr algn="ctr"/>
            <a:r>
              <a:rPr lang="en-US" dirty="0"/>
              <a:t>ADVANCED HR IN A WORLD DISRUPTED</a:t>
            </a:r>
          </a:p>
        </p:txBody>
      </p:sp>
      <p:sp>
        <p:nvSpPr>
          <p:cNvPr id="15" name="Text Placeholder 9">
            <a:extLst>
              <a:ext uri="{FF2B5EF4-FFF2-40B4-BE49-F238E27FC236}">
                <a16:creationId xmlns:a16="http://schemas.microsoft.com/office/drawing/2014/main" id="{2FE4FD7E-27F4-4F18-9861-47411937CCAC}"/>
              </a:ext>
            </a:extLst>
          </p:cNvPr>
          <p:cNvSpPr>
            <a:spLocks noGrp="1"/>
          </p:cNvSpPr>
          <p:nvPr>
            <p:ph type="body" sz="quarter" idx="11" hasCustomPrompt="1"/>
          </p:nvPr>
        </p:nvSpPr>
        <p:spPr>
          <a:xfrm>
            <a:off x="695325" y="4029033"/>
            <a:ext cx="2325737" cy="552450"/>
          </a:xfrm>
          <a:prstGeom prst="rect">
            <a:avLst/>
          </a:prstGeom>
        </p:spPr>
        <p:txBody>
          <a:bodyPr/>
          <a:lstStyle>
            <a:lvl1pPr marL="0" indent="0">
              <a:buNone/>
              <a:defRPr sz="2400" cap="all" baseline="0">
                <a:solidFill>
                  <a:srgbClr val="532D6E"/>
                </a:solidFill>
                <a:latin typeface="Roboto" panose="02000000000000000000" pitchFamily="2" charset="0"/>
                <a:ea typeface="Roboto" panose="02000000000000000000" pitchFamily="2" charset="0"/>
              </a:defRPr>
            </a:lvl1pPr>
          </a:lstStyle>
          <a:p>
            <a:pPr lvl="0"/>
            <a:r>
              <a:rPr lang="en-US" dirty="0"/>
              <a:t>SPEAKER:</a:t>
            </a:r>
          </a:p>
        </p:txBody>
      </p:sp>
      <p:sp>
        <p:nvSpPr>
          <p:cNvPr id="16" name="Text Placeholder 9">
            <a:extLst>
              <a:ext uri="{FF2B5EF4-FFF2-40B4-BE49-F238E27FC236}">
                <a16:creationId xmlns:a16="http://schemas.microsoft.com/office/drawing/2014/main" id="{EEAEE042-D161-46C9-940C-3E3D71DDCC86}"/>
              </a:ext>
            </a:extLst>
          </p:cNvPr>
          <p:cNvSpPr>
            <a:spLocks noGrp="1"/>
          </p:cNvSpPr>
          <p:nvPr>
            <p:ph type="body" sz="quarter" idx="12" hasCustomPrompt="1"/>
          </p:nvPr>
        </p:nvSpPr>
        <p:spPr>
          <a:xfrm>
            <a:off x="695324" y="4850276"/>
            <a:ext cx="2325737" cy="552450"/>
          </a:xfrm>
          <a:prstGeom prst="rect">
            <a:avLst/>
          </a:prstGeom>
        </p:spPr>
        <p:txBody>
          <a:bodyPr/>
          <a:lstStyle>
            <a:lvl1pPr marL="0" indent="0">
              <a:buNone/>
              <a:defRPr sz="2400" cap="all" baseline="0">
                <a:solidFill>
                  <a:srgbClr val="532D6E"/>
                </a:solidFill>
                <a:latin typeface="Roboto" panose="02000000000000000000" pitchFamily="2" charset="0"/>
                <a:ea typeface="Roboto" panose="02000000000000000000" pitchFamily="2" charset="0"/>
              </a:defRPr>
            </a:lvl1pPr>
          </a:lstStyle>
          <a:p>
            <a:pPr lvl="0"/>
            <a:r>
              <a:rPr lang="en-US" dirty="0"/>
              <a:t>SESSION:</a:t>
            </a:r>
          </a:p>
        </p:txBody>
      </p:sp>
      <p:sp>
        <p:nvSpPr>
          <p:cNvPr id="11" name="Rectangle 10">
            <a:extLst>
              <a:ext uri="{FF2B5EF4-FFF2-40B4-BE49-F238E27FC236}">
                <a16:creationId xmlns:a16="http://schemas.microsoft.com/office/drawing/2014/main" id="{D379F19B-60EC-4A8D-B65A-C57D6CBA5256}"/>
              </a:ext>
            </a:extLst>
          </p:cNvPr>
          <p:cNvSpPr/>
          <p:nvPr userDrawn="1"/>
        </p:nvSpPr>
        <p:spPr>
          <a:xfrm>
            <a:off x="0" y="6155655"/>
            <a:ext cx="12192000" cy="702114"/>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8" name="Content Placeholder 3">
            <a:extLst>
              <a:ext uri="{FF2B5EF4-FFF2-40B4-BE49-F238E27FC236}">
                <a16:creationId xmlns:a16="http://schemas.microsoft.com/office/drawing/2014/main" id="{F377BEEF-E1B4-4769-9A31-AF3BAD8A6476}"/>
              </a:ext>
            </a:extLst>
          </p:cNvPr>
          <p:cNvSpPr>
            <a:spLocks noGrp="1"/>
          </p:cNvSpPr>
          <p:nvPr>
            <p:ph sz="quarter" idx="14"/>
          </p:nvPr>
        </p:nvSpPr>
        <p:spPr>
          <a:xfrm>
            <a:off x="3041325" y="4026703"/>
            <a:ext cx="5847036" cy="541510"/>
          </a:xfrm>
          <a:prstGeom prst="rect">
            <a:avLst/>
          </a:prstGeom>
        </p:spPr>
        <p:txBody>
          <a:bodyPr/>
          <a:lstStyle>
            <a:lvl1pPr marL="0" indent="0">
              <a:buNone/>
              <a:defRPr sz="2400" cap="all" baseline="0">
                <a:solidFill>
                  <a:srgbClr val="5EC1AA"/>
                </a:solidFill>
                <a:latin typeface="Roboto" panose="02000000000000000000" pitchFamily="2" charset="0"/>
                <a:ea typeface="Roboto" panose="02000000000000000000" pitchFamily="2" charset="0"/>
              </a:defRPr>
            </a:lvl1pPr>
            <a:lvl2pPr marL="457200" indent="0">
              <a:buNone/>
              <a:defRPr/>
            </a:lvl2pPr>
          </a:lstStyle>
          <a:p>
            <a:pPr lvl="0"/>
            <a:r>
              <a:rPr lang="en-US" dirty="0"/>
              <a:t>Click to edit Master text styles</a:t>
            </a:r>
          </a:p>
        </p:txBody>
      </p:sp>
      <p:sp>
        <p:nvSpPr>
          <p:cNvPr id="19" name="Content Placeholder 3">
            <a:extLst>
              <a:ext uri="{FF2B5EF4-FFF2-40B4-BE49-F238E27FC236}">
                <a16:creationId xmlns:a16="http://schemas.microsoft.com/office/drawing/2014/main" id="{5DD8F045-FF67-4B68-86D5-6F3346A27EEE}"/>
              </a:ext>
            </a:extLst>
          </p:cNvPr>
          <p:cNvSpPr>
            <a:spLocks noGrp="1"/>
          </p:cNvSpPr>
          <p:nvPr>
            <p:ph sz="quarter" idx="15"/>
          </p:nvPr>
        </p:nvSpPr>
        <p:spPr>
          <a:xfrm>
            <a:off x="3041325" y="3203359"/>
            <a:ext cx="5847036" cy="552449"/>
          </a:xfrm>
          <a:prstGeom prst="rect">
            <a:avLst/>
          </a:prstGeom>
        </p:spPr>
        <p:txBody>
          <a:bodyPr/>
          <a:lstStyle>
            <a:lvl1pPr marL="0" indent="0">
              <a:buNone/>
              <a:defRPr sz="2400" cap="all" baseline="0">
                <a:solidFill>
                  <a:srgbClr val="5EC1AA"/>
                </a:solidFill>
                <a:latin typeface="Roboto" panose="02000000000000000000" pitchFamily="2" charset="0"/>
                <a:ea typeface="Roboto" panose="02000000000000000000" pitchFamily="2"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144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sp>
        <p:nvSpPr>
          <p:cNvPr id="9" name="Rectangle 8"/>
          <p:cNvSpPr/>
          <p:nvPr userDrawn="1"/>
        </p:nvSpPr>
        <p:spPr>
          <a:xfrm>
            <a:off x="0" y="4973614"/>
            <a:ext cx="12192000" cy="1884386"/>
          </a:xfrm>
          <a:prstGeom prst="rect">
            <a:avLst/>
          </a:prstGeom>
          <a: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973614"/>
            <a:ext cx="12192000" cy="1884386"/>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10327341" y="4904329"/>
            <a:ext cx="152438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695329" y="4827114"/>
            <a:ext cx="8409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4640998"/>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Tree>
    <p:extLst>
      <p:ext uri="{BB962C8B-B14F-4D97-AF65-F5344CB8AC3E}">
        <p14:creationId xmlns:p14="http://schemas.microsoft.com/office/powerpoint/2010/main" val="90846109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210312" y="1801368"/>
            <a:ext cx="3310128" cy="2203704"/>
          </a:xfrm>
          <a:prstGeom prst="rect">
            <a:avLst/>
          </a:prstGeom>
        </p:spPr>
        <p:txBody>
          <a:bodyPr/>
          <a:lstStyle/>
          <a:p>
            <a:endParaRPr lang="en-US"/>
          </a:p>
        </p:txBody>
      </p:sp>
      <p:sp>
        <p:nvSpPr>
          <p:cNvPr id="9" name="Chart Placeholder 2"/>
          <p:cNvSpPr>
            <a:spLocks noGrp="1"/>
          </p:cNvSpPr>
          <p:nvPr>
            <p:ph type="chart" sz="quarter" idx="11"/>
          </p:nvPr>
        </p:nvSpPr>
        <p:spPr>
          <a:xfrm>
            <a:off x="2889504" y="1801368"/>
            <a:ext cx="3310128" cy="2203704"/>
          </a:xfrm>
          <a:prstGeom prst="rect">
            <a:avLst/>
          </a:prstGeom>
        </p:spPr>
        <p:txBody>
          <a:bodyPr/>
          <a:lstStyle/>
          <a:p>
            <a:endParaRPr lang="en-US"/>
          </a:p>
        </p:txBody>
      </p:sp>
      <p:sp>
        <p:nvSpPr>
          <p:cNvPr id="10" name="Chart Placeholder 2"/>
          <p:cNvSpPr>
            <a:spLocks noGrp="1"/>
          </p:cNvSpPr>
          <p:nvPr>
            <p:ph type="chart" sz="quarter" idx="12"/>
          </p:nvPr>
        </p:nvSpPr>
        <p:spPr>
          <a:xfrm>
            <a:off x="5989320" y="1801368"/>
            <a:ext cx="3310128" cy="2203704"/>
          </a:xfrm>
          <a:prstGeom prst="rect">
            <a:avLst/>
          </a:prstGeom>
        </p:spPr>
        <p:txBody>
          <a:bodyPr/>
          <a:lstStyle/>
          <a:p>
            <a:endParaRPr lang="en-US" dirty="0"/>
          </a:p>
        </p:txBody>
      </p:sp>
      <p:sp>
        <p:nvSpPr>
          <p:cNvPr id="11" name="Chart Placeholder 2"/>
          <p:cNvSpPr>
            <a:spLocks noGrp="1"/>
          </p:cNvSpPr>
          <p:nvPr>
            <p:ph type="chart" sz="quarter" idx="13"/>
          </p:nvPr>
        </p:nvSpPr>
        <p:spPr>
          <a:xfrm>
            <a:off x="9089136" y="1801368"/>
            <a:ext cx="3310128" cy="2203704"/>
          </a:xfrm>
          <a:prstGeom prst="rect">
            <a:avLst/>
          </a:prstGeom>
        </p:spPr>
        <p:txBody>
          <a:bodyPr/>
          <a:lstStyle/>
          <a:p>
            <a:endParaRPr lang="en-US" dirty="0"/>
          </a:p>
        </p:txBody>
      </p:sp>
    </p:spTree>
    <p:extLst>
      <p:ext uri="{BB962C8B-B14F-4D97-AF65-F5344CB8AC3E}">
        <p14:creationId xmlns:p14="http://schemas.microsoft.com/office/powerpoint/2010/main" val="167778103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Slide Number Placeholder 2"/>
          <p:cNvSpPr>
            <a:spLocks noGrp="1"/>
          </p:cNvSpPr>
          <p:nvPr>
            <p:ph type="sldNum" sz="quarter" idx="10"/>
          </p:nvPr>
        </p:nvSpPr>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5" name="Content Placeholder 2">
            <a:extLst>
              <a:ext uri="{FF2B5EF4-FFF2-40B4-BE49-F238E27FC236}">
                <a16:creationId xmlns:a16="http://schemas.microsoft.com/office/drawing/2014/main" id="{E859182A-FF7A-4B3F-99DF-4E7C3BDD06CC}"/>
              </a:ext>
            </a:extLst>
          </p:cNvPr>
          <p:cNvSpPr>
            <a:spLocks noGrp="1"/>
          </p:cNvSpPr>
          <p:nvPr>
            <p:ph idx="1"/>
          </p:nvPr>
        </p:nvSpPr>
        <p:spPr>
          <a:xfrm>
            <a:off x="698734" y="1632156"/>
            <a:ext cx="10761429" cy="4581316"/>
          </a:xfrm>
          <a:prstGeom prst="rect">
            <a:avLst/>
          </a:prstGeom>
        </p:spPr>
        <p:txBody>
          <a:bodyPr/>
          <a:lstStyle>
            <a:lvl1pPr marL="0" indent="0">
              <a:buNone/>
              <a:defRPr b="1">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7218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6" name="Content Placeholder 2">
            <a:extLst>
              <a:ext uri="{FF2B5EF4-FFF2-40B4-BE49-F238E27FC236}">
                <a16:creationId xmlns:a16="http://schemas.microsoft.com/office/drawing/2014/main" id="{7E6A5FA8-FEC2-4F4A-BA95-CDBE6861BEF6}"/>
              </a:ext>
            </a:extLst>
          </p:cNvPr>
          <p:cNvSpPr>
            <a:spLocks noGrp="1"/>
          </p:cNvSpPr>
          <p:nvPr>
            <p:ph idx="1"/>
          </p:nvPr>
        </p:nvSpPr>
        <p:spPr>
          <a:xfrm>
            <a:off x="698734" y="1632156"/>
            <a:ext cx="10761429" cy="4581316"/>
          </a:xfrm>
          <a:prstGeom prst="rect">
            <a:avLst/>
          </a:prstGeom>
        </p:spPr>
        <p:txBody>
          <a:bodyPr/>
          <a:lstStyle>
            <a:lvl1pPr marL="0" indent="0">
              <a:buNone/>
              <a:defRPr b="1">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itle 1">
            <a:extLst>
              <a:ext uri="{FF2B5EF4-FFF2-40B4-BE49-F238E27FC236}">
                <a16:creationId xmlns:a16="http://schemas.microsoft.com/office/drawing/2014/main" id="{A3482EB8-139C-419E-99A3-CFCC2A67F8C5}"/>
              </a:ext>
            </a:extLst>
          </p:cNvPr>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290339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3581" y="1832861"/>
            <a:ext cx="10764838" cy="1784355"/>
          </a:xfrm>
          <a:prstGeom prst="rect">
            <a:avLst/>
          </a:prstGeom>
        </p:spPr>
        <p:txBody>
          <a:bodyPr anchor="b"/>
          <a:lstStyle>
            <a:lvl1pPr>
              <a:defRPr sz="4400" b="1">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713581" y="3617216"/>
            <a:ext cx="10764838" cy="1500187"/>
          </a:xfrm>
          <a:prstGeom prst="rect">
            <a:avLst/>
          </a:prstGeom>
        </p:spPr>
        <p:txBody>
          <a:bodyPr/>
          <a:lstStyle>
            <a:lvl1pPr marL="0" indent="0">
              <a:buNone/>
              <a:defRPr sz="2400">
                <a:solidFill>
                  <a:srgbClr val="5EC1AA"/>
                </a:solidFill>
                <a:latin typeface="Roboto" panose="02000000000000000000" pitchFamily="2" charset="0"/>
                <a:ea typeface="Roboto" panose="02000000000000000000" pitchFamily="2" charset="0"/>
                <a:cs typeface="Poppins"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Slide Number Placeholder 2">
            <a:extLst>
              <a:ext uri="{FF2B5EF4-FFF2-40B4-BE49-F238E27FC236}">
                <a16:creationId xmlns:a16="http://schemas.microsoft.com/office/drawing/2014/main" id="{03CE0BC4-A0E7-4E5A-9E65-C0A574D86F3C}"/>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14" name="Rectangle 13">
            <a:extLst>
              <a:ext uri="{FF2B5EF4-FFF2-40B4-BE49-F238E27FC236}">
                <a16:creationId xmlns:a16="http://schemas.microsoft.com/office/drawing/2014/main" id="{07F87AE9-7405-4920-A7B3-F066B1B60217}"/>
              </a:ext>
            </a:extLst>
          </p:cNvPr>
          <p:cNvSpPr/>
          <p:nvPr userDrawn="1"/>
        </p:nvSpPr>
        <p:spPr>
          <a:xfrm>
            <a:off x="0" y="-24059"/>
            <a:ext cx="12192000" cy="232041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B1021593-6019-4E4D-B986-1CEDB6EB1D93}"/>
              </a:ext>
            </a:extLst>
          </p:cNvPr>
          <p:cNvSpPr/>
          <p:nvPr userDrawn="1"/>
        </p:nvSpPr>
        <p:spPr>
          <a:xfrm>
            <a:off x="0" y="6140447"/>
            <a:ext cx="12192000" cy="702114"/>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pic>
        <p:nvPicPr>
          <p:cNvPr id="16" name="Picture 15" descr="A picture containing qr code&#10;&#10;Description automatically generated">
            <a:extLst>
              <a:ext uri="{FF2B5EF4-FFF2-40B4-BE49-F238E27FC236}">
                <a16:creationId xmlns:a16="http://schemas.microsoft.com/office/drawing/2014/main" id="{E98C3BE4-5E38-48E3-998F-7AC7BB238A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5694" y="296156"/>
            <a:ext cx="7028702" cy="1200914"/>
          </a:xfrm>
          <a:prstGeom prst="rect">
            <a:avLst/>
          </a:prstGeom>
        </p:spPr>
      </p:pic>
      <p:sp>
        <p:nvSpPr>
          <p:cNvPr id="17" name="Title 7">
            <a:extLst>
              <a:ext uri="{FF2B5EF4-FFF2-40B4-BE49-F238E27FC236}">
                <a16:creationId xmlns:a16="http://schemas.microsoft.com/office/drawing/2014/main" id="{3D4512B9-7439-4BE5-859F-CAA284C4EADD}"/>
              </a:ext>
            </a:extLst>
          </p:cNvPr>
          <p:cNvSpPr txBox="1">
            <a:spLocks/>
          </p:cNvSpPr>
          <p:nvPr userDrawn="1"/>
        </p:nvSpPr>
        <p:spPr>
          <a:xfrm>
            <a:off x="2485694" y="1569208"/>
            <a:ext cx="7028702" cy="659185"/>
          </a:xfrm>
          <a:prstGeom prst="rect">
            <a:avLst/>
          </a:prstGeom>
        </p:spPr>
        <p:txBody>
          <a:bodyPr>
            <a:normAutofit/>
          </a:bodyPr>
          <a:lstStyle>
            <a:lvl1pPr algn="l" defTabSz="914400" rtl="0" eaLnBrk="1" latinLnBrk="0" hangingPunct="1">
              <a:lnSpc>
                <a:spcPct val="90000"/>
              </a:lnSpc>
              <a:spcBef>
                <a:spcPct val="0"/>
              </a:spcBef>
              <a:buNone/>
              <a:defRPr sz="2400" b="0" kern="120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pPr algn="ctr"/>
            <a:r>
              <a:rPr lang="en-US" dirty="0"/>
              <a:t>ADVANCED HR IN A WORLD DISRUPTED</a:t>
            </a:r>
          </a:p>
        </p:txBody>
      </p:sp>
    </p:spTree>
    <p:extLst>
      <p:ext uri="{BB962C8B-B14F-4D97-AF65-F5344CB8AC3E}">
        <p14:creationId xmlns:p14="http://schemas.microsoft.com/office/powerpoint/2010/main" val="286627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95325" y="1632155"/>
            <a:ext cx="5400675" cy="4465707"/>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632154"/>
            <a:ext cx="5181600" cy="4465709"/>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2">
            <a:extLst>
              <a:ext uri="{FF2B5EF4-FFF2-40B4-BE49-F238E27FC236}">
                <a16:creationId xmlns:a16="http://schemas.microsoft.com/office/drawing/2014/main" id="{737BA43C-A9DE-4B8A-A0B9-7FD01591BE57}"/>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7" name="Title 1">
            <a:extLst>
              <a:ext uri="{FF2B5EF4-FFF2-40B4-BE49-F238E27FC236}">
                <a16:creationId xmlns:a16="http://schemas.microsoft.com/office/drawing/2014/main" id="{36D27CA0-323D-4E1B-BCD3-730F847E66B8}"/>
              </a:ext>
            </a:extLst>
          </p:cNvPr>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397178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326" y="1189038"/>
            <a:ext cx="5302250" cy="823912"/>
          </a:xfrm>
          <a:prstGeom prst="rect">
            <a:avLst/>
          </a:prstGeom>
        </p:spPr>
        <p:txBody>
          <a:bodyPr anchor="b"/>
          <a:lstStyle>
            <a:lvl1pPr marL="0" indent="0">
              <a:buNone/>
              <a:defRPr sz="2400" b="1">
                <a:latin typeface="Roboto" panose="02000000000000000000" pitchFamily="2" charset="0"/>
                <a:ea typeface="Roboto" panose="020000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95326" y="2094271"/>
            <a:ext cx="5324476" cy="4119205"/>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0" y="1189038"/>
            <a:ext cx="5183188" cy="823912"/>
          </a:xfrm>
          <a:prstGeom prst="rect">
            <a:avLst/>
          </a:prstGeom>
        </p:spPr>
        <p:txBody>
          <a:bodyPr anchor="b"/>
          <a:lstStyle>
            <a:lvl1pPr marL="0" indent="0">
              <a:buNone/>
              <a:defRPr sz="2400" b="1">
                <a:latin typeface="Roboto" panose="02000000000000000000" pitchFamily="2" charset="0"/>
                <a:ea typeface="Roboto" panose="020000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199" y="2094270"/>
            <a:ext cx="5205523" cy="4119205"/>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Slide Number Placeholder 2">
            <a:extLst>
              <a:ext uri="{FF2B5EF4-FFF2-40B4-BE49-F238E27FC236}">
                <a16:creationId xmlns:a16="http://schemas.microsoft.com/office/drawing/2014/main" id="{7DCF55A2-6641-4694-B776-E8EBDD168F86}"/>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8" name="Title 1">
            <a:extLst>
              <a:ext uri="{FF2B5EF4-FFF2-40B4-BE49-F238E27FC236}">
                <a16:creationId xmlns:a16="http://schemas.microsoft.com/office/drawing/2014/main" id="{CD68A25E-B4E4-4EDB-999C-36AB6F7BFAE4}"/>
              </a:ext>
            </a:extLst>
          </p:cNvPr>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253468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1">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1">
                <a:latin typeface="Roboto" panose="02000000000000000000" pitchFamily="2" charset="0"/>
                <a:ea typeface="Roboto" panose="02000000000000000000" pitchFamily="2" charset="0"/>
                <a:cs typeface="Poppins" panose="00000500000000000000" pitchFamily="2" charset="0"/>
              </a:defRPr>
            </a:lvl1pPr>
            <a:lvl2pPr>
              <a:defRPr sz="2800">
                <a:latin typeface="Roboto" panose="02000000000000000000" pitchFamily="2" charset="0"/>
                <a:ea typeface="Roboto" panose="02000000000000000000" pitchFamily="2" charset="0"/>
                <a:cs typeface="Poppins" panose="00000500000000000000" pitchFamily="2" charset="0"/>
              </a:defRPr>
            </a:lvl2pPr>
            <a:lvl3pPr>
              <a:defRPr sz="2400">
                <a:latin typeface="Roboto" panose="02000000000000000000" pitchFamily="2" charset="0"/>
                <a:ea typeface="Roboto" panose="02000000000000000000" pitchFamily="2" charset="0"/>
                <a:cs typeface="Poppins" panose="00000500000000000000" pitchFamily="2" charset="0"/>
              </a:defRPr>
            </a:lvl3pPr>
            <a:lvl4pPr>
              <a:defRPr sz="2000">
                <a:latin typeface="Roboto" panose="02000000000000000000" pitchFamily="2" charset="0"/>
                <a:ea typeface="Roboto" panose="02000000000000000000" pitchFamily="2" charset="0"/>
                <a:cs typeface="Poppins" panose="00000500000000000000" pitchFamily="2" charset="0"/>
              </a:defRPr>
            </a:lvl4pPr>
            <a:lvl5pPr>
              <a:defRPr sz="2000">
                <a:latin typeface="Roboto" panose="02000000000000000000" pitchFamily="2" charset="0"/>
                <a:ea typeface="Roboto" panose="02000000000000000000" pitchFamily="2" charset="0"/>
                <a:cs typeface="Poppins" panose="00000500000000000000"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Roboto" panose="02000000000000000000" pitchFamily="2" charset="0"/>
                <a:ea typeface="Roboto" panose="020000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2">
            <a:extLst>
              <a:ext uri="{FF2B5EF4-FFF2-40B4-BE49-F238E27FC236}">
                <a16:creationId xmlns:a16="http://schemas.microsoft.com/office/drawing/2014/main" id="{7579D968-90EA-43B0-A2A4-2A15438F6F1A}"/>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Tree>
    <p:extLst>
      <p:ext uri="{BB962C8B-B14F-4D97-AF65-F5344CB8AC3E}">
        <p14:creationId xmlns:p14="http://schemas.microsoft.com/office/powerpoint/2010/main" val="379400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1">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Roboto" panose="02000000000000000000" pitchFamily="2" charset="0"/>
                <a:ea typeface="Roboto" panose="02000000000000000000" pitchFamily="2" charset="0"/>
                <a:cs typeface="Poppins"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Roboto" panose="02000000000000000000" pitchFamily="2" charset="0"/>
                <a:ea typeface="Roboto" panose="020000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2">
            <a:extLst>
              <a:ext uri="{FF2B5EF4-FFF2-40B4-BE49-F238E27FC236}">
                <a16:creationId xmlns:a16="http://schemas.microsoft.com/office/drawing/2014/main" id="{FFEBC82C-2EFC-451D-B0DB-60EB7B8B6B4B}"/>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Tree>
    <p:extLst>
      <p:ext uri="{BB962C8B-B14F-4D97-AF65-F5344CB8AC3E}">
        <p14:creationId xmlns:p14="http://schemas.microsoft.com/office/powerpoint/2010/main" val="317129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A96FE-1E93-4FC8-90D8-E8CB2A790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3949" y="2331628"/>
            <a:ext cx="3168053" cy="3835012"/>
          </a:xfrm>
          <a:prstGeom prst="rect">
            <a:avLst/>
          </a:prstGeom>
        </p:spPr>
      </p:pic>
      <p:sp>
        <p:nvSpPr>
          <p:cNvPr id="4" name="Title 1">
            <a:extLst>
              <a:ext uri="{FF2B5EF4-FFF2-40B4-BE49-F238E27FC236}">
                <a16:creationId xmlns:a16="http://schemas.microsoft.com/office/drawing/2014/main" id="{EBF48ED7-E4C3-4C38-988A-44EF76E99821}"/>
              </a:ext>
            </a:extLst>
          </p:cNvPr>
          <p:cNvSpPr>
            <a:spLocks noGrp="1"/>
          </p:cNvSpPr>
          <p:nvPr>
            <p:ph type="title"/>
          </p:nvPr>
        </p:nvSpPr>
        <p:spPr>
          <a:xfrm>
            <a:off x="3032636" y="3208022"/>
            <a:ext cx="5482099" cy="2320413"/>
          </a:xfrm>
          <a:prstGeom prst="rect">
            <a:avLst/>
          </a:prstGeom>
        </p:spPr>
        <p:txBody>
          <a:bodyPr/>
          <a:lstStyle>
            <a:lvl1pPr algn="l">
              <a:defRPr sz="2400" b="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6" name="Rectangle 5">
            <a:extLst>
              <a:ext uri="{FF2B5EF4-FFF2-40B4-BE49-F238E27FC236}">
                <a16:creationId xmlns:a16="http://schemas.microsoft.com/office/drawing/2014/main" id="{FD8DC086-0F08-47DA-9216-ECA703A5922B}"/>
              </a:ext>
            </a:extLst>
          </p:cNvPr>
          <p:cNvSpPr/>
          <p:nvPr userDrawn="1"/>
        </p:nvSpPr>
        <p:spPr>
          <a:xfrm>
            <a:off x="0" y="0"/>
            <a:ext cx="12192000" cy="232041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pic>
        <p:nvPicPr>
          <p:cNvPr id="7" name="Picture 6" descr="A picture containing logo&#10;&#10;Description automatically generated">
            <a:extLst>
              <a:ext uri="{FF2B5EF4-FFF2-40B4-BE49-F238E27FC236}">
                <a16:creationId xmlns:a16="http://schemas.microsoft.com/office/drawing/2014/main" id="{3055E4E4-7A12-483E-A5BB-937FC03084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097" y="327965"/>
            <a:ext cx="1421558" cy="1842553"/>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EDD4F0ED-1C32-4CB7-9F5F-4DC52D8698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9068" y="296156"/>
            <a:ext cx="7028702" cy="1200914"/>
          </a:xfrm>
          <a:prstGeom prst="rect">
            <a:avLst/>
          </a:prstGeom>
        </p:spPr>
      </p:pic>
      <p:sp>
        <p:nvSpPr>
          <p:cNvPr id="9" name="Title 7">
            <a:extLst>
              <a:ext uri="{FF2B5EF4-FFF2-40B4-BE49-F238E27FC236}">
                <a16:creationId xmlns:a16="http://schemas.microsoft.com/office/drawing/2014/main" id="{D730730C-2E08-4398-A241-E412182B3056}"/>
              </a:ext>
            </a:extLst>
          </p:cNvPr>
          <p:cNvSpPr txBox="1">
            <a:spLocks/>
          </p:cNvSpPr>
          <p:nvPr userDrawn="1"/>
        </p:nvSpPr>
        <p:spPr>
          <a:xfrm>
            <a:off x="3319068" y="1569208"/>
            <a:ext cx="7028702" cy="659185"/>
          </a:xfrm>
          <a:prstGeom prst="rect">
            <a:avLst/>
          </a:prstGeom>
        </p:spPr>
        <p:txBody>
          <a:bodyPr>
            <a:normAutofit/>
          </a:bodyPr>
          <a:lstStyle>
            <a:lvl1pPr algn="l" defTabSz="914400" rtl="0" eaLnBrk="1" latinLnBrk="0" hangingPunct="1">
              <a:lnSpc>
                <a:spcPct val="90000"/>
              </a:lnSpc>
              <a:spcBef>
                <a:spcPct val="0"/>
              </a:spcBef>
              <a:buNone/>
              <a:defRPr sz="2400" b="0" kern="120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pPr algn="ctr"/>
            <a:r>
              <a:rPr lang="en-US" dirty="0"/>
              <a:t>ADVANCED HR IN A WORLD DISRUPTED</a:t>
            </a:r>
          </a:p>
        </p:txBody>
      </p:sp>
      <p:sp>
        <p:nvSpPr>
          <p:cNvPr id="14" name="Rectangle 13">
            <a:extLst>
              <a:ext uri="{FF2B5EF4-FFF2-40B4-BE49-F238E27FC236}">
                <a16:creationId xmlns:a16="http://schemas.microsoft.com/office/drawing/2014/main" id="{A8F2544D-464C-447A-99D1-63AF7D9E3DB7}"/>
              </a:ext>
            </a:extLst>
          </p:cNvPr>
          <p:cNvSpPr/>
          <p:nvPr userDrawn="1"/>
        </p:nvSpPr>
        <p:spPr>
          <a:xfrm>
            <a:off x="0" y="6155886"/>
            <a:ext cx="12192000" cy="702114"/>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9531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336B00-167D-4A37-91E1-307C8F9ACFF7}"/>
              </a:ext>
            </a:extLst>
          </p:cNvPr>
          <p:cNvSpPr/>
          <p:nvPr userDrawn="1"/>
        </p:nvSpPr>
        <p:spPr>
          <a:xfrm>
            <a:off x="0" y="1"/>
            <a:ext cx="12192000" cy="84557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6" name="Slide Number Placeholder 5"/>
          <p:cNvSpPr>
            <a:spLocks noGrp="1"/>
          </p:cNvSpPr>
          <p:nvPr>
            <p:ph type="sldNum" sz="quarter" idx="4"/>
          </p:nvPr>
        </p:nvSpPr>
        <p:spPr>
          <a:xfrm>
            <a:off x="11460163" y="6438265"/>
            <a:ext cx="523875" cy="365125"/>
          </a:xfrm>
          <a:prstGeom prst="rect">
            <a:avLst/>
          </a:prstGeom>
        </p:spPr>
        <p:txBody>
          <a:bodyPr vert="horz" lIns="91440" tIns="45720" rIns="91440" bIns="45720" rtlCol="0" anchor="ctr"/>
          <a:lstStyle>
            <a:lvl1pPr algn="ctr">
              <a:defRPr sz="1100">
                <a:solidFill>
                  <a:schemeClr val="bg1"/>
                </a:solidFill>
                <a:latin typeface="Klavika Basic Bold" panose="020B0806040000020004" pitchFamily="34" charset="0"/>
              </a:defRPr>
            </a:lvl1pPr>
          </a:lstStyle>
          <a:p>
            <a:fld id="{A9B67BE4-B697-4B0C-AED9-AED1985FFEB6}" type="slidenum">
              <a:rPr lang="en-CA" smtClean="0"/>
              <a:pPr/>
              <a:t>‹#›</a:t>
            </a:fld>
            <a:endParaRPr lang="en-CA" dirty="0"/>
          </a:p>
        </p:txBody>
      </p:sp>
      <p:pic>
        <p:nvPicPr>
          <p:cNvPr id="5" name="Picture 4" descr="A picture containing shape&#10;&#10;Description automatically generated">
            <a:extLst>
              <a:ext uri="{FF2B5EF4-FFF2-40B4-BE49-F238E27FC236}">
                <a16:creationId xmlns:a16="http://schemas.microsoft.com/office/drawing/2014/main" id="{C9832CC7-267E-4592-9A9D-2486982A9EB0}"/>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r="63043" b="8183"/>
          <a:stretch/>
        </p:blipFill>
        <p:spPr>
          <a:xfrm>
            <a:off x="124378" y="6369546"/>
            <a:ext cx="523875" cy="433844"/>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id="{65A67213-0001-4575-8D60-5B13C97EF2C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42734" y="134384"/>
            <a:ext cx="3265103" cy="557871"/>
          </a:xfrm>
          <a:prstGeom prst="rect">
            <a:avLst/>
          </a:prstGeom>
        </p:spPr>
      </p:pic>
      <p:pic>
        <p:nvPicPr>
          <p:cNvPr id="3" name="Picture 2" descr="Icon&#10;&#10;Description automatically generated">
            <a:extLst>
              <a:ext uri="{FF2B5EF4-FFF2-40B4-BE49-F238E27FC236}">
                <a16:creationId xmlns:a16="http://schemas.microsoft.com/office/drawing/2014/main" id="{D9CA91F6-12AE-4BA5-A6E5-ED0217EFB8B4}"/>
              </a:ext>
            </a:extLst>
          </p:cNvPr>
          <p:cNvPicPr>
            <a:picLocks noChangeAspect="1"/>
          </p:cNvPicPr>
          <p:nvPr userDrawn="1"/>
        </p:nvPicPr>
        <p:blipFill>
          <a:blip r:embed="rId15">
            <a:alphaModFix amt="5000"/>
            <a:extLst>
              <a:ext uri="{28A0092B-C50C-407E-A947-70E740481C1C}">
                <a14:useLocalDpi xmlns:a14="http://schemas.microsoft.com/office/drawing/2010/main"/>
              </a:ext>
            </a:extLst>
          </a:blip>
          <a:stretch>
            <a:fillRect/>
          </a:stretch>
        </p:blipFill>
        <p:spPr>
          <a:xfrm>
            <a:off x="6156960" y="958370"/>
            <a:ext cx="5047488" cy="5802094"/>
          </a:xfrm>
          <a:prstGeom prst="rect">
            <a:avLst/>
          </a:prstGeom>
        </p:spPr>
      </p:pic>
    </p:spTree>
    <p:extLst>
      <p:ext uri="{BB962C8B-B14F-4D97-AF65-F5344CB8AC3E}">
        <p14:creationId xmlns:p14="http://schemas.microsoft.com/office/powerpoint/2010/main" val="427378029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6" r:id="rId7"/>
    <p:sldLayoutId id="2147483657" r:id="rId8"/>
    <p:sldLayoutId id="2147483659" r:id="rId9"/>
    <p:sldLayoutId id="2147483660" r:id="rId10"/>
    <p:sldLayoutId id="2147483661" r:id="rId11"/>
  </p:sldLayoutIdLst>
  <p:hf hdr="0" ft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19" userDrawn="1">
          <p15:clr>
            <a:srgbClr val="F26B43"/>
          </p15:clr>
        </p15:guide>
        <p15:guide id="4" pos="438" userDrawn="1">
          <p15:clr>
            <a:srgbClr val="F26B43"/>
          </p15:clr>
        </p15:guide>
        <p15:guide id="5" orient="horz" pos="3972" userDrawn="1">
          <p15:clr>
            <a:srgbClr val="F26B43"/>
          </p15:clr>
        </p15:guide>
        <p15:guide id="6"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mailto:Jamelle.Lindo@ParadigmPD.com" TargetMode="Externa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a:t>
            </a:fld>
            <a:endParaRPr lang="en-CA" dirty="0"/>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3832018"/>
            <a:ext cx="12192000" cy="1215531"/>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4B3E2-8D50-4B06-9BB3-F1139706D35A}"/>
              </a:ext>
            </a:extLst>
          </p:cNvPr>
          <p:cNvSpPr txBox="1"/>
          <p:nvPr/>
        </p:nvSpPr>
        <p:spPr>
          <a:xfrm>
            <a:off x="78249" y="3890419"/>
            <a:ext cx="11381914" cy="1077218"/>
          </a:xfrm>
          <a:prstGeom prst="rect">
            <a:avLst/>
          </a:prstGeom>
          <a:noFill/>
        </p:spPr>
        <p:txBody>
          <a:bodyPr wrap="square" rtlCol="0">
            <a:spAutoFit/>
          </a:bodyPr>
          <a:lstStyle/>
          <a:p>
            <a:r>
              <a:rPr lang="en-US" sz="3200" b="1" dirty="0">
                <a:solidFill>
                  <a:schemeClr val="bg1"/>
                </a:solidFill>
                <a:latin typeface="Century Gothic"/>
                <a:cs typeface="Century Gothic"/>
              </a:rPr>
              <a:t>Leading with Emotional Intelligence and</a:t>
            </a:r>
          </a:p>
          <a:p>
            <a:r>
              <a:rPr lang="en-US" sz="3200" b="1" dirty="0">
                <a:solidFill>
                  <a:schemeClr val="bg1"/>
                </a:solidFill>
                <a:latin typeface="Century Gothic"/>
                <a:cs typeface="Century Gothic"/>
              </a:rPr>
              <a:t>Resilience in Times of Uncertainty</a:t>
            </a:r>
          </a:p>
        </p:txBody>
      </p:sp>
      <p:pic>
        <p:nvPicPr>
          <p:cNvPr id="7" name="Picture 6">
            <a:extLst>
              <a:ext uri="{FF2B5EF4-FFF2-40B4-BE49-F238E27FC236}">
                <a16:creationId xmlns:a16="http://schemas.microsoft.com/office/drawing/2014/main" id="{1E1678AF-C4A1-430D-8428-E502C277B808}"/>
              </a:ext>
            </a:extLst>
          </p:cNvPr>
          <p:cNvPicPr>
            <a:picLocks noChangeAspect="1"/>
          </p:cNvPicPr>
          <p:nvPr/>
        </p:nvPicPr>
        <p:blipFill>
          <a:blip r:embed="rId3"/>
          <a:stretch>
            <a:fillRect/>
          </a:stretch>
        </p:blipFill>
        <p:spPr>
          <a:xfrm>
            <a:off x="0" y="5047549"/>
            <a:ext cx="12192000" cy="1810452"/>
          </a:xfrm>
          <a:prstGeom prst="rect">
            <a:avLst/>
          </a:prstGeom>
        </p:spPr>
      </p:pic>
      <p:pic>
        <p:nvPicPr>
          <p:cNvPr id="9" name="Picture 8">
            <a:extLst>
              <a:ext uri="{FF2B5EF4-FFF2-40B4-BE49-F238E27FC236}">
                <a16:creationId xmlns:a16="http://schemas.microsoft.com/office/drawing/2014/main" id="{19727800-1EBC-4E37-A347-E5392FB83711}"/>
              </a:ext>
            </a:extLst>
          </p:cNvPr>
          <p:cNvPicPr>
            <a:picLocks noChangeAspect="1"/>
          </p:cNvPicPr>
          <p:nvPr/>
        </p:nvPicPr>
        <p:blipFill>
          <a:blip r:embed="rId3"/>
          <a:stretch>
            <a:fillRect/>
          </a:stretch>
        </p:blipFill>
        <p:spPr>
          <a:xfrm>
            <a:off x="78249" y="112132"/>
            <a:ext cx="12113750" cy="666750"/>
          </a:xfrm>
          <a:prstGeom prst="rect">
            <a:avLst/>
          </a:prstGeom>
        </p:spPr>
      </p:pic>
    </p:spTree>
    <p:extLst>
      <p:ext uri="{BB962C8B-B14F-4D97-AF65-F5344CB8AC3E}">
        <p14:creationId xmlns:p14="http://schemas.microsoft.com/office/powerpoint/2010/main" val="130292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8712597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p:nvSpPr>
        <p:spPr>
          <a:xfrm>
            <a:off x="0" y="0"/>
            <a:ext cx="12192000" cy="6858000"/>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Q-i-Model.png"/>
          <p:cNvPicPr>
            <a:picLocks noChangeAspect="1"/>
          </p:cNvPicPr>
          <p:nvPr/>
        </p:nvPicPr>
        <p:blipFill rotWithShape="1">
          <a:blip r:embed="rId4" cstate="screen">
            <a:extLst>
              <a:ext uri="{28A0092B-C50C-407E-A947-70E740481C1C}">
                <a14:useLocalDpi xmlns:a14="http://schemas.microsoft.com/office/drawing/2010/main"/>
              </a:ext>
            </a:extLst>
          </a:blip>
          <a:srcRect t="10883" b="10263"/>
          <a:stretch/>
        </p:blipFill>
        <p:spPr>
          <a:xfrm>
            <a:off x="2491929" y="151186"/>
            <a:ext cx="6825362" cy="6391243"/>
          </a:xfrm>
          <a:prstGeom prst="rect">
            <a:avLst/>
          </a:prstGeom>
        </p:spPr>
      </p:pic>
    </p:spTree>
    <p:extLst>
      <p:ext uri="{BB962C8B-B14F-4D97-AF65-F5344CB8AC3E}">
        <p14:creationId xmlns:p14="http://schemas.microsoft.com/office/powerpoint/2010/main" val="52202712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EQ-i-Model.png">
            <a:extLst>
              <a:ext uri="{FF2B5EF4-FFF2-40B4-BE49-F238E27FC236}">
                <a16:creationId xmlns:a16="http://schemas.microsoft.com/office/drawing/2014/main" id="{5E9A524F-7E54-44D1-B51B-401C817ADA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883" b="10263"/>
          <a:stretch/>
        </p:blipFill>
        <p:spPr>
          <a:xfrm>
            <a:off x="5368696" y="178294"/>
            <a:ext cx="6825362" cy="6391243"/>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F6705867-A426-478B-ADF5-2F8616D21F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0981" y="696680"/>
            <a:ext cx="4011351" cy="6161320"/>
          </a:xfrm>
          <a:prstGeom prst="rect">
            <a:avLst/>
          </a:prstGeom>
        </p:spPr>
      </p:pic>
    </p:spTree>
    <p:extLst>
      <p:ext uri="{BB962C8B-B14F-4D97-AF65-F5344CB8AC3E}">
        <p14:creationId xmlns:p14="http://schemas.microsoft.com/office/powerpoint/2010/main" val="15796569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nthony-roberts-82wJ10pX1Fw-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1999" cy="685800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87F855-32EA-49C6-82E5-415E04818DCF}"/>
              </a:ext>
            </a:extLst>
          </p:cNvPr>
          <p:cNvSpPr/>
          <p:nvPr/>
        </p:nvSpPr>
        <p:spPr>
          <a:xfrm>
            <a:off x="1" y="2069328"/>
            <a:ext cx="12191999" cy="1569612"/>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81D604-B67F-4471-A662-A544946D1013}"/>
              </a:ext>
            </a:extLst>
          </p:cNvPr>
          <p:cNvSpPr txBox="1"/>
          <p:nvPr/>
        </p:nvSpPr>
        <p:spPr>
          <a:xfrm>
            <a:off x="1724935" y="2069327"/>
            <a:ext cx="8876390" cy="1446550"/>
          </a:xfrm>
          <a:prstGeom prst="rect">
            <a:avLst/>
          </a:prstGeom>
          <a:noFill/>
        </p:spPr>
        <p:txBody>
          <a:bodyPr wrap="square" rtlCol="0">
            <a:spAutoFit/>
          </a:bodyPr>
          <a:lstStyle/>
          <a:p>
            <a:pPr marL="742950" indent="-742950">
              <a:buFont typeface="+mj-lt"/>
              <a:buAutoNum type="arabicPeriod"/>
            </a:pPr>
            <a:r>
              <a:rPr lang="en-US" sz="4400" dirty="0">
                <a:solidFill>
                  <a:schemeClr val="bg1"/>
                </a:solidFill>
                <a:latin typeface="Century Gothic"/>
                <a:cs typeface="Century Gothic"/>
              </a:rPr>
              <a:t>What is the </a:t>
            </a:r>
            <a:r>
              <a:rPr lang="en-US" sz="4400" dirty="0">
                <a:solidFill>
                  <a:srgbClr val="5EC1AA"/>
                </a:solidFill>
                <a:latin typeface="Century Gothic"/>
                <a:cs typeface="Century Gothic"/>
              </a:rPr>
              <a:t>imbalance</a:t>
            </a:r>
            <a:r>
              <a:rPr lang="en-US" sz="4400" dirty="0">
                <a:solidFill>
                  <a:schemeClr val="bg1"/>
                </a:solidFill>
                <a:latin typeface="Century Gothic"/>
                <a:cs typeface="Century Gothic"/>
              </a:rPr>
              <a:t> pair?</a:t>
            </a:r>
          </a:p>
          <a:p>
            <a:pPr marL="742950" indent="-742950">
              <a:buFont typeface="+mj-lt"/>
              <a:buAutoNum type="arabicPeriod"/>
            </a:pPr>
            <a:r>
              <a:rPr lang="en-US" sz="4400" dirty="0">
                <a:solidFill>
                  <a:schemeClr val="bg1"/>
                </a:solidFill>
                <a:latin typeface="Century Gothic"/>
                <a:cs typeface="Century Gothic"/>
              </a:rPr>
              <a:t>What is the business </a:t>
            </a:r>
            <a:r>
              <a:rPr lang="en-US" sz="4400" dirty="0">
                <a:solidFill>
                  <a:srgbClr val="5EC1AA"/>
                </a:solidFill>
                <a:latin typeface="Century Gothic"/>
                <a:cs typeface="Century Gothic"/>
              </a:rPr>
              <a:t>impact</a:t>
            </a:r>
            <a:r>
              <a:rPr lang="en-US" sz="4400" dirty="0">
                <a:solidFill>
                  <a:schemeClr val="bg1"/>
                </a:solidFill>
                <a:latin typeface="Century Gothic"/>
                <a:cs typeface="Century Gothic"/>
              </a:rPr>
              <a:t>?</a:t>
            </a:r>
          </a:p>
        </p:txBody>
      </p:sp>
    </p:spTree>
    <p:extLst>
      <p:ext uri="{BB962C8B-B14F-4D97-AF65-F5344CB8AC3E}">
        <p14:creationId xmlns:p14="http://schemas.microsoft.com/office/powerpoint/2010/main" val="116956808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821AAE-1EB7-49E8-AD60-5030120738C3}"/>
              </a:ext>
            </a:extLst>
          </p:cNvPr>
          <p:cNvSpPr/>
          <p:nvPr/>
        </p:nvSpPr>
        <p:spPr>
          <a:xfrm>
            <a:off x="9627" y="2598822"/>
            <a:ext cx="4620125" cy="39131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D53B80F-210C-48A5-BD2C-61EECB418648}"/>
              </a:ext>
            </a:extLst>
          </p:cNvPr>
          <p:cNvSpPr/>
          <p:nvPr/>
        </p:nvSpPr>
        <p:spPr>
          <a:xfrm>
            <a:off x="470035" y="3959324"/>
            <a:ext cx="3091312" cy="39131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B5C6BF9C-6F2D-4101-9493-C26BC30643D2}"/>
              </a:ext>
            </a:extLst>
          </p:cNvPr>
          <p:cNvSpPr/>
          <p:nvPr/>
        </p:nvSpPr>
        <p:spPr>
          <a:xfrm rot="10800000">
            <a:off x="298001" y="2280163"/>
            <a:ext cx="636998" cy="788542"/>
          </a:xfrm>
          <a:prstGeom prst="downArrow">
            <a:avLst/>
          </a:prstGeom>
          <a:solidFill>
            <a:srgbClr val="5EC1A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19" name="Arrow: Down 18">
            <a:extLst>
              <a:ext uri="{FF2B5EF4-FFF2-40B4-BE49-F238E27FC236}">
                <a16:creationId xmlns:a16="http://schemas.microsoft.com/office/drawing/2014/main" id="{24E6C50D-99CC-4A0D-895B-8CDC8D237B1A}"/>
              </a:ext>
            </a:extLst>
          </p:cNvPr>
          <p:cNvSpPr/>
          <p:nvPr/>
        </p:nvSpPr>
        <p:spPr>
          <a:xfrm>
            <a:off x="296445" y="3867868"/>
            <a:ext cx="636998" cy="788542"/>
          </a:xfrm>
          <a:prstGeom prst="downArrow">
            <a:avLst/>
          </a:prstGeom>
          <a:solidFill>
            <a:srgbClr val="5EC1A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22" name="TextBox 21">
            <a:extLst>
              <a:ext uri="{FF2B5EF4-FFF2-40B4-BE49-F238E27FC236}">
                <a16:creationId xmlns:a16="http://schemas.microsoft.com/office/drawing/2014/main" id="{BE85ECCA-17F5-46DA-A950-0DED76B3B1E5}"/>
              </a:ext>
            </a:extLst>
          </p:cNvPr>
          <p:cNvSpPr txBox="1"/>
          <p:nvPr/>
        </p:nvSpPr>
        <p:spPr>
          <a:xfrm>
            <a:off x="1068563" y="2393177"/>
            <a:ext cx="3782570" cy="2123658"/>
          </a:xfrm>
          <a:prstGeom prst="rect">
            <a:avLst/>
          </a:prstGeom>
          <a:noFill/>
        </p:spPr>
        <p:txBody>
          <a:bodyPr wrap="square" rtlCol="0">
            <a:spAutoFit/>
          </a:bodyPr>
          <a:lstStyle/>
          <a:p>
            <a:r>
              <a:rPr lang="en-US" sz="4400" dirty="0">
                <a:solidFill>
                  <a:schemeClr val="bg1"/>
                </a:solidFill>
                <a:latin typeface="Century Gothic"/>
                <a:cs typeface="Century Gothic"/>
              </a:rPr>
              <a:t>Assertiveness</a:t>
            </a:r>
          </a:p>
          <a:p>
            <a:endParaRPr lang="en-US" sz="4400" dirty="0">
              <a:solidFill>
                <a:srgbClr val="FFFF00"/>
              </a:solidFill>
              <a:latin typeface="Century Gothic"/>
              <a:cs typeface="Century Gothic"/>
            </a:endParaRPr>
          </a:p>
          <a:p>
            <a:r>
              <a:rPr lang="en-US" sz="4400" dirty="0">
                <a:solidFill>
                  <a:schemeClr val="bg1"/>
                </a:solidFill>
                <a:latin typeface="Century Gothic"/>
                <a:cs typeface="Century Gothic"/>
              </a:rPr>
              <a:t>Empathy</a:t>
            </a:r>
          </a:p>
        </p:txBody>
      </p:sp>
      <p:pic>
        <p:nvPicPr>
          <p:cNvPr id="14" name="Picture 13" descr="A picture containing person&#10;&#10;Description automatically generated">
            <a:extLst>
              <a:ext uri="{FF2B5EF4-FFF2-40B4-BE49-F238E27FC236}">
                <a16:creationId xmlns:a16="http://schemas.microsoft.com/office/drawing/2014/main" id="{D7F3B651-FA86-497D-8CC9-43998A07AC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5193" y="696680"/>
            <a:ext cx="4011351" cy="6161320"/>
          </a:xfrm>
          <a:prstGeom prst="rect">
            <a:avLst/>
          </a:prstGeom>
        </p:spPr>
      </p:pic>
    </p:spTree>
    <p:extLst>
      <p:ext uri="{BB962C8B-B14F-4D97-AF65-F5344CB8AC3E}">
        <p14:creationId xmlns:p14="http://schemas.microsoft.com/office/powerpoint/2010/main" val="26345738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14</a:t>
            </a:fld>
            <a:endParaRPr lang="en-CA" dirty="0"/>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304171" y="988516"/>
            <a:ext cx="4738394" cy="5632311"/>
          </a:xfrm>
          <a:prstGeom prst="rect">
            <a:avLst/>
          </a:prstGeom>
          <a:noFill/>
        </p:spPr>
        <p:txBody>
          <a:bodyPr wrap="square" rtlCol="0">
            <a:spAutoFit/>
          </a:bodyPr>
          <a:lstStyle/>
          <a:p>
            <a:r>
              <a:rPr lang="en-US" sz="4000" dirty="0">
                <a:solidFill>
                  <a:schemeClr val="bg1"/>
                </a:solidFill>
                <a:latin typeface="Century Gothic"/>
                <a:cs typeface="Century Gothic"/>
              </a:rPr>
              <a:t>Flexibility</a:t>
            </a:r>
          </a:p>
          <a:p>
            <a:r>
              <a:rPr lang="en-US" sz="4000" dirty="0">
                <a:solidFill>
                  <a:schemeClr val="bg1"/>
                </a:solidFill>
                <a:latin typeface="Century Gothic"/>
                <a:cs typeface="Century Gothic"/>
              </a:rPr>
              <a:t>Empathy</a:t>
            </a:r>
          </a:p>
          <a:p>
            <a:r>
              <a:rPr lang="en-US" sz="4000" dirty="0">
                <a:solidFill>
                  <a:schemeClr val="bg1"/>
                </a:solidFill>
                <a:latin typeface="Century Gothic"/>
                <a:cs typeface="Century Gothic"/>
              </a:rPr>
              <a:t>Optimism</a:t>
            </a:r>
          </a:p>
          <a:p>
            <a:r>
              <a:rPr lang="en-US" sz="4000" dirty="0">
                <a:solidFill>
                  <a:schemeClr val="bg1"/>
                </a:solidFill>
                <a:latin typeface="Century Gothic"/>
                <a:cs typeface="Century Gothic"/>
              </a:rPr>
              <a:t>Confidence</a:t>
            </a:r>
          </a:p>
          <a:p>
            <a:r>
              <a:rPr lang="en-US" sz="4000" dirty="0">
                <a:solidFill>
                  <a:schemeClr val="bg1"/>
                </a:solidFill>
                <a:latin typeface="Century Gothic"/>
                <a:cs typeface="Century Gothic"/>
              </a:rPr>
              <a:t>Assertiveness</a:t>
            </a:r>
          </a:p>
          <a:p>
            <a:r>
              <a:rPr lang="en-US" sz="4000" dirty="0">
                <a:solidFill>
                  <a:srgbClr val="5EC1AA"/>
                </a:solidFill>
                <a:latin typeface="Century Gothic"/>
                <a:cs typeface="Century Gothic"/>
              </a:rPr>
              <a:t>Self-Awareness</a:t>
            </a:r>
          </a:p>
          <a:p>
            <a:r>
              <a:rPr lang="en-US" sz="4000" dirty="0">
                <a:solidFill>
                  <a:schemeClr val="bg1"/>
                </a:solidFill>
                <a:latin typeface="Century Gothic"/>
                <a:cs typeface="Century Gothic"/>
              </a:rPr>
              <a:t>Stress Tolerance</a:t>
            </a:r>
          </a:p>
          <a:p>
            <a:r>
              <a:rPr lang="en-US" sz="4000" dirty="0">
                <a:solidFill>
                  <a:schemeClr val="bg1"/>
                </a:solidFill>
                <a:latin typeface="Century Gothic"/>
                <a:cs typeface="Century Gothic"/>
              </a:rPr>
              <a:t>Problem Solving</a:t>
            </a:r>
          </a:p>
          <a:p>
            <a:r>
              <a:rPr lang="en-US" sz="4000" dirty="0">
                <a:solidFill>
                  <a:schemeClr val="bg1"/>
                </a:solidFill>
                <a:latin typeface="Century Gothic"/>
                <a:cs typeface="Century Gothic"/>
              </a:rPr>
              <a:t>Relationship Skills</a:t>
            </a:r>
          </a:p>
        </p:txBody>
      </p:sp>
      <p:pic>
        <p:nvPicPr>
          <p:cNvPr id="6" name="Picture 5">
            <a:extLst>
              <a:ext uri="{FF2B5EF4-FFF2-40B4-BE49-F238E27FC236}">
                <a16:creationId xmlns:a16="http://schemas.microsoft.com/office/drawing/2014/main" id="{1D4EEBCC-47C5-4961-BC7A-FD95908A238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35615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15</a:t>
            </a:fld>
            <a:endParaRPr lang="en-CA" dirty="0"/>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304171" y="988516"/>
            <a:ext cx="4738394" cy="5632311"/>
          </a:xfrm>
          <a:prstGeom prst="rect">
            <a:avLst/>
          </a:prstGeom>
          <a:noFill/>
        </p:spPr>
        <p:txBody>
          <a:bodyPr wrap="square" rtlCol="0">
            <a:spAutoFit/>
          </a:bodyPr>
          <a:lstStyle/>
          <a:p>
            <a:r>
              <a:rPr lang="en-US" sz="4000" dirty="0">
                <a:solidFill>
                  <a:schemeClr val="bg1"/>
                </a:solidFill>
                <a:latin typeface="Century Gothic"/>
                <a:cs typeface="Century Gothic"/>
              </a:rPr>
              <a:t>Flexibility</a:t>
            </a:r>
          </a:p>
          <a:p>
            <a:r>
              <a:rPr lang="en-US" sz="4000" dirty="0">
                <a:solidFill>
                  <a:schemeClr val="bg1"/>
                </a:solidFill>
                <a:latin typeface="Century Gothic"/>
                <a:cs typeface="Century Gothic"/>
              </a:rPr>
              <a:t>Empathy</a:t>
            </a:r>
          </a:p>
          <a:p>
            <a:r>
              <a:rPr lang="en-US" sz="4000" dirty="0">
                <a:solidFill>
                  <a:schemeClr val="bg1"/>
                </a:solidFill>
                <a:latin typeface="Century Gothic"/>
                <a:cs typeface="Century Gothic"/>
              </a:rPr>
              <a:t>Optimism</a:t>
            </a:r>
          </a:p>
          <a:p>
            <a:r>
              <a:rPr lang="en-US" sz="4000" dirty="0">
                <a:solidFill>
                  <a:schemeClr val="bg1"/>
                </a:solidFill>
                <a:latin typeface="Century Gothic"/>
                <a:cs typeface="Century Gothic"/>
              </a:rPr>
              <a:t>Confidence</a:t>
            </a:r>
          </a:p>
          <a:p>
            <a:r>
              <a:rPr lang="en-US" sz="4000" dirty="0">
                <a:solidFill>
                  <a:schemeClr val="bg1"/>
                </a:solidFill>
                <a:latin typeface="Century Gothic"/>
                <a:cs typeface="Century Gothic"/>
              </a:rPr>
              <a:t>Assertiveness</a:t>
            </a:r>
          </a:p>
          <a:p>
            <a:r>
              <a:rPr lang="en-US" sz="4000" dirty="0">
                <a:solidFill>
                  <a:schemeClr val="bg1"/>
                </a:solidFill>
                <a:latin typeface="Century Gothic"/>
                <a:cs typeface="Century Gothic"/>
              </a:rPr>
              <a:t>Self-Awareness</a:t>
            </a:r>
          </a:p>
          <a:p>
            <a:r>
              <a:rPr lang="en-US" sz="4000" dirty="0">
                <a:solidFill>
                  <a:srgbClr val="5EC1AA"/>
                </a:solidFill>
                <a:latin typeface="Century Gothic"/>
                <a:cs typeface="Century Gothic"/>
              </a:rPr>
              <a:t>Stress Tolerance</a:t>
            </a:r>
          </a:p>
          <a:p>
            <a:r>
              <a:rPr lang="en-US" sz="4000" dirty="0">
                <a:solidFill>
                  <a:schemeClr val="bg1"/>
                </a:solidFill>
                <a:latin typeface="Century Gothic"/>
                <a:cs typeface="Century Gothic"/>
              </a:rPr>
              <a:t>Problem Solving</a:t>
            </a:r>
          </a:p>
          <a:p>
            <a:r>
              <a:rPr lang="en-US" sz="4000" dirty="0">
                <a:solidFill>
                  <a:schemeClr val="bg1"/>
                </a:solidFill>
                <a:latin typeface="Century Gothic"/>
                <a:cs typeface="Century Gothic"/>
              </a:rPr>
              <a:t>Relationship Skills</a:t>
            </a:r>
          </a:p>
        </p:txBody>
      </p:sp>
      <p:pic>
        <p:nvPicPr>
          <p:cNvPr id="6" name="Picture 5">
            <a:extLst>
              <a:ext uri="{FF2B5EF4-FFF2-40B4-BE49-F238E27FC236}">
                <a16:creationId xmlns:a16="http://schemas.microsoft.com/office/drawing/2014/main" id="{1D4EEBCC-47C5-4961-BC7A-FD95908A238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601032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16</a:t>
            </a:fld>
            <a:endParaRPr lang="en-CA" dirty="0"/>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256066" y="2363100"/>
            <a:ext cx="11679867" cy="1323439"/>
          </a:xfrm>
          <a:prstGeom prst="rect">
            <a:avLst/>
          </a:prstGeom>
          <a:noFill/>
        </p:spPr>
        <p:txBody>
          <a:bodyPr wrap="square" rtlCol="0">
            <a:spAutoFit/>
          </a:bodyPr>
          <a:lstStyle/>
          <a:p>
            <a:r>
              <a:rPr lang="en-US" sz="4000" dirty="0">
                <a:solidFill>
                  <a:schemeClr val="bg1"/>
                </a:solidFill>
                <a:latin typeface="Century Gothic"/>
                <a:cs typeface="Century Gothic"/>
              </a:rPr>
              <a:t>How does </a:t>
            </a:r>
            <a:r>
              <a:rPr lang="en-US" sz="4000" dirty="0">
                <a:solidFill>
                  <a:srgbClr val="5EC1AA"/>
                </a:solidFill>
                <a:latin typeface="Century Gothic"/>
                <a:cs typeface="Century Gothic"/>
              </a:rPr>
              <a:t>resilience</a:t>
            </a:r>
            <a:r>
              <a:rPr lang="en-US" sz="4000" dirty="0">
                <a:solidFill>
                  <a:schemeClr val="bg1"/>
                </a:solidFill>
                <a:latin typeface="Century Gothic"/>
                <a:cs typeface="Century Gothic"/>
              </a:rPr>
              <a:t> apply to </a:t>
            </a:r>
          </a:p>
          <a:p>
            <a:r>
              <a:rPr lang="en-US" sz="4000" dirty="0">
                <a:solidFill>
                  <a:schemeClr val="bg1"/>
                </a:solidFill>
                <a:latin typeface="Century Gothic"/>
                <a:cs typeface="Century Gothic"/>
              </a:rPr>
              <a:t>our current environment?</a:t>
            </a:r>
          </a:p>
        </p:txBody>
      </p:sp>
      <p:pic>
        <p:nvPicPr>
          <p:cNvPr id="6" name="Picture 5">
            <a:extLst>
              <a:ext uri="{FF2B5EF4-FFF2-40B4-BE49-F238E27FC236}">
                <a16:creationId xmlns:a16="http://schemas.microsoft.com/office/drawing/2014/main" id="{5C06FD08-33C6-48B9-8ACF-50F5C4122BD1}"/>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888529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5EDCD7-0307-4187-928C-945C59C20977}"/>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17</a:t>
            </a:fld>
            <a:endParaRPr lang="en-CA" dirty="0"/>
          </a:p>
        </p:txBody>
      </p:sp>
      <p:pic>
        <p:nvPicPr>
          <p:cNvPr id="3" name="Picture 2" descr="iStock-861122560.jpg">
            <a:extLst>
              <a:ext uri="{FF2B5EF4-FFF2-40B4-BE49-F238E27FC236}">
                <a16:creationId xmlns:a16="http://schemas.microsoft.com/office/drawing/2014/main" id="{2294E0A6-AFCD-42AC-8101-D426161F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316"/>
            <a:ext cx="12192000" cy="4192026"/>
          </a:xfrm>
          <a:prstGeom prst="rect">
            <a:avLst/>
          </a:prstGeom>
        </p:spPr>
      </p:pic>
      <p:sp>
        <p:nvSpPr>
          <p:cNvPr id="4" name="Rectangle 3">
            <a:extLst>
              <a:ext uri="{FF2B5EF4-FFF2-40B4-BE49-F238E27FC236}">
                <a16:creationId xmlns:a16="http://schemas.microsoft.com/office/drawing/2014/main" id="{53DE29C6-1512-411A-B313-83C6DA9EFC56}"/>
              </a:ext>
            </a:extLst>
          </p:cNvPr>
          <p:cNvSpPr/>
          <p:nvPr/>
        </p:nvSpPr>
        <p:spPr>
          <a:xfrm>
            <a:off x="0" y="855524"/>
            <a:ext cx="12192000" cy="4192027"/>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C7281-0FEA-4A30-9409-DAE728C1E232}"/>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DE7A61A-081A-414E-AE31-4BDE70CB2EDB}"/>
              </a:ext>
            </a:extLst>
          </p:cNvPr>
          <p:cNvSpPr txBox="1">
            <a:spLocks/>
          </p:cNvSpPr>
          <p:nvPr/>
        </p:nvSpPr>
        <p:spPr>
          <a:xfrm>
            <a:off x="67492" y="5635894"/>
            <a:ext cx="11665703" cy="620526"/>
          </a:xfrm>
          <a:prstGeom prst="rect">
            <a:avLst/>
          </a:prstGeom>
        </p:spPr>
        <p:txBody>
          <a:bodyPr/>
          <a:lstStyle>
            <a:lvl1pPr algn="l" defTabSz="914400" rtl="0" eaLnBrk="1" latinLnBrk="0" hangingPunct="1">
              <a:lnSpc>
                <a:spcPct val="90000"/>
              </a:lnSpc>
              <a:spcBef>
                <a:spcPct val="0"/>
              </a:spcBef>
              <a:buNone/>
              <a:defRPr sz="3600" b="1" kern="1200" baseline="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solidFill>
                  <a:srgbClr val="5EC1AA"/>
                </a:solidFill>
              </a:rPr>
              <a:t>PART 2</a:t>
            </a:r>
            <a:r>
              <a:rPr lang="en-US" dirty="0">
                <a:solidFill>
                  <a:schemeClr val="bg1"/>
                </a:solidFill>
              </a:rPr>
              <a:t> </a:t>
            </a:r>
            <a:r>
              <a:rPr lang="en-US" dirty="0"/>
              <a:t> </a:t>
            </a:r>
            <a:r>
              <a:rPr lang="en-US" dirty="0">
                <a:solidFill>
                  <a:schemeClr val="bg1"/>
                </a:solidFill>
              </a:rPr>
              <a:t>Understanding Our Current State</a:t>
            </a:r>
          </a:p>
        </p:txBody>
      </p:sp>
      <p:pic>
        <p:nvPicPr>
          <p:cNvPr id="7" name="Picture 6">
            <a:extLst>
              <a:ext uri="{FF2B5EF4-FFF2-40B4-BE49-F238E27FC236}">
                <a16:creationId xmlns:a16="http://schemas.microsoft.com/office/drawing/2014/main" id="{41A9CB36-356D-4CD2-889F-2F1D1B844C1E}"/>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79247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18</a:t>
            </a:fld>
            <a:endParaRPr lang="en-CA" dirty="0"/>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7398"/>
            <a:ext cx="12192000" cy="6020602"/>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837398"/>
            <a:ext cx="12192000" cy="6020602"/>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FA9A08-FE01-419B-8238-58136349054F}"/>
              </a:ext>
            </a:extLst>
          </p:cNvPr>
          <p:cNvSpPr txBox="1"/>
          <p:nvPr/>
        </p:nvSpPr>
        <p:spPr>
          <a:xfrm>
            <a:off x="691116" y="2841626"/>
            <a:ext cx="11100391" cy="1077218"/>
          </a:xfrm>
          <a:prstGeom prst="rect">
            <a:avLst/>
          </a:prstGeom>
          <a:noFill/>
        </p:spPr>
        <p:txBody>
          <a:bodyPr wrap="square" rtlCol="0">
            <a:spAutoFit/>
          </a:bodyPr>
          <a:lstStyle/>
          <a:p>
            <a:r>
              <a:rPr lang="en-CA" sz="4400" dirty="0">
                <a:solidFill>
                  <a:schemeClr val="bg1"/>
                </a:solidFill>
                <a:latin typeface="Century Gothic"/>
                <a:cs typeface="Century Gothic"/>
              </a:rPr>
              <a:t>The </a:t>
            </a:r>
            <a:r>
              <a:rPr lang="en-CA" sz="4400" dirty="0">
                <a:solidFill>
                  <a:srgbClr val="5EC1AA"/>
                </a:solidFill>
                <a:latin typeface="Century Gothic"/>
                <a:cs typeface="Century Gothic"/>
              </a:rPr>
              <a:t>Modern</a:t>
            </a:r>
            <a:r>
              <a:rPr lang="en-CA" sz="4400" dirty="0">
                <a:solidFill>
                  <a:schemeClr val="bg1"/>
                </a:solidFill>
                <a:latin typeface="Century Gothic"/>
                <a:cs typeface="Century Gothic"/>
              </a:rPr>
              <a:t> World</a:t>
            </a:r>
            <a:endParaRPr lang="en-CA" sz="4400" i="1" dirty="0">
              <a:solidFill>
                <a:schemeClr val="bg1"/>
              </a:solidFill>
              <a:latin typeface="Century Gothic"/>
              <a:cs typeface="Century Gothic"/>
            </a:endParaRPr>
          </a:p>
          <a:p>
            <a:endParaRPr lang="en-CA" sz="2000" i="1" dirty="0">
              <a:solidFill>
                <a:schemeClr val="bg1"/>
              </a:solidFill>
              <a:latin typeface="Century Gothic"/>
              <a:cs typeface="Century Gothic"/>
            </a:endParaRPr>
          </a:p>
        </p:txBody>
      </p:sp>
      <p:pic>
        <p:nvPicPr>
          <p:cNvPr id="9" name="Picture 8">
            <a:extLst>
              <a:ext uri="{FF2B5EF4-FFF2-40B4-BE49-F238E27FC236}">
                <a16:creationId xmlns:a16="http://schemas.microsoft.com/office/drawing/2014/main" id="{7C17B652-1D1A-43DC-BD6D-BAC09AEE5995}"/>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46092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19</a:t>
            </a:fld>
            <a:endParaRPr lang="en-CA" dirty="0"/>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7398"/>
            <a:ext cx="12192000" cy="6020602"/>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837398"/>
            <a:ext cx="12192000" cy="6020602"/>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FA9A08-FE01-419B-8238-58136349054F}"/>
              </a:ext>
            </a:extLst>
          </p:cNvPr>
          <p:cNvSpPr txBox="1"/>
          <p:nvPr/>
        </p:nvSpPr>
        <p:spPr>
          <a:xfrm>
            <a:off x="691116" y="2841626"/>
            <a:ext cx="11100391" cy="1754326"/>
          </a:xfrm>
          <a:prstGeom prst="rect">
            <a:avLst/>
          </a:prstGeom>
          <a:noFill/>
        </p:spPr>
        <p:txBody>
          <a:bodyPr wrap="square" rtlCol="0">
            <a:spAutoFit/>
          </a:bodyPr>
          <a:lstStyle/>
          <a:p>
            <a:r>
              <a:rPr lang="en-CA" sz="4400" dirty="0">
                <a:solidFill>
                  <a:schemeClr val="bg1"/>
                </a:solidFill>
                <a:latin typeface="Century Gothic"/>
                <a:cs typeface="Century Gothic"/>
              </a:rPr>
              <a:t>What is the current reality of how we experience </a:t>
            </a:r>
            <a:r>
              <a:rPr lang="en-CA" sz="4400" dirty="0">
                <a:solidFill>
                  <a:srgbClr val="5EC1AA"/>
                </a:solidFill>
                <a:latin typeface="Century Gothic"/>
                <a:cs typeface="Century Gothic"/>
              </a:rPr>
              <a:t>stress</a:t>
            </a:r>
            <a:r>
              <a:rPr lang="en-CA" sz="4400" dirty="0">
                <a:solidFill>
                  <a:schemeClr val="bg1"/>
                </a:solidFill>
                <a:latin typeface="Century Gothic"/>
                <a:cs typeface="Century Gothic"/>
              </a:rPr>
              <a:t> today?</a:t>
            </a:r>
            <a:endParaRPr lang="en-CA" sz="4400" i="1" dirty="0">
              <a:solidFill>
                <a:schemeClr val="bg1"/>
              </a:solidFill>
              <a:latin typeface="Century Gothic"/>
              <a:cs typeface="Century Gothic"/>
            </a:endParaRPr>
          </a:p>
          <a:p>
            <a:endParaRPr lang="en-CA" sz="2000" i="1" dirty="0">
              <a:solidFill>
                <a:schemeClr val="bg1"/>
              </a:solidFill>
              <a:latin typeface="Century Gothic"/>
              <a:cs typeface="Century Gothic"/>
            </a:endParaRPr>
          </a:p>
        </p:txBody>
      </p:sp>
      <p:pic>
        <p:nvPicPr>
          <p:cNvPr id="9" name="Picture 8">
            <a:extLst>
              <a:ext uri="{FF2B5EF4-FFF2-40B4-BE49-F238E27FC236}">
                <a16:creationId xmlns:a16="http://schemas.microsoft.com/office/drawing/2014/main" id="{E6E478FB-6FE9-4464-B1AC-CE34DCFB5092}"/>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9264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a:t>
            </a:fld>
            <a:endParaRPr lang="en-CA" dirty="0"/>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833492"/>
            <a:ext cx="12192000" cy="4214060"/>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4B3E2-8D50-4B06-9BB3-F1139706D35A}"/>
              </a:ext>
            </a:extLst>
          </p:cNvPr>
          <p:cNvSpPr txBox="1"/>
          <p:nvPr/>
        </p:nvSpPr>
        <p:spPr>
          <a:xfrm>
            <a:off x="602476" y="1570730"/>
            <a:ext cx="11381914" cy="3539430"/>
          </a:xfrm>
          <a:prstGeom prst="rect">
            <a:avLst/>
          </a:prstGeom>
          <a:noFill/>
        </p:spPr>
        <p:txBody>
          <a:bodyPr wrap="square" rtlCol="0">
            <a:spAutoFit/>
          </a:bodyPr>
          <a:lstStyle/>
          <a:p>
            <a:r>
              <a:rPr lang="en-US" sz="3200" dirty="0">
                <a:solidFill>
                  <a:schemeClr val="bg1"/>
                </a:solidFill>
                <a:latin typeface="Century Gothic"/>
                <a:cs typeface="Century Gothic"/>
              </a:rPr>
              <a:t>Agenda</a:t>
            </a:r>
          </a:p>
          <a:p>
            <a:endParaRPr lang="en-US" sz="3200" dirty="0">
              <a:solidFill>
                <a:schemeClr val="bg1"/>
              </a:solidFill>
              <a:latin typeface="Century Gothic"/>
              <a:cs typeface="Century Gothic"/>
            </a:endParaRPr>
          </a:p>
          <a:p>
            <a:r>
              <a:rPr lang="en-US" sz="3200" dirty="0">
                <a:solidFill>
                  <a:srgbClr val="5EC1AA"/>
                </a:solidFill>
                <a:latin typeface="Century Gothic"/>
                <a:cs typeface="Century Gothic"/>
              </a:rPr>
              <a:t>PART 1</a:t>
            </a:r>
            <a:r>
              <a:rPr lang="en-US" sz="3200" dirty="0">
                <a:solidFill>
                  <a:schemeClr val="bg1"/>
                </a:solidFill>
                <a:latin typeface="Century Gothic"/>
                <a:cs typeface="Century Gothic"/>
              </a:rPr>
              <a:t>  An Introduction to Emotional Intelligence</a:t>
            </a:r>
          </a:p>
          <a:p>
            <a:r>
              <a:rPr lang="en-US" sz="3200" dirty="0">
                <a:solidFill>
                  <a:srgbClr val="5EC1AA"/>
                </a:solidFill>
                <a:latin typeface="Century Gothic"/>
                <a:cs typeface="Century Gothic"/>
              </a:rPr>
              <a:t>PART 2</a:t>
            </a:r>
            <a:r>
              <a:rPr lang="en-US" sz="3200" dirty="0">
                <a:solidFill>
                  <a:schemeClr val="bg1"/>
                </a:solidFill>
                <a:latin typeface="Century Gothic"/>
                <a:cs typeface="Century Gothic"/>
              </a:rPr>
              <a:t>  Understand Our Current Environment</a:t>
            </a:r>
          </a:p>
          <a:p>
            <a:r>
              <a:rPr lang="en-US" sz="3200" dirty="0">
                <a:solidFill>
                  <a:srgbClr val="5EC1AA"/>
                </a:solidFill>
                <a:latin typeface="Century Gothic"/>
                <a:cs typeface="Century Gothic"/>
              </a:rPr>
              <a:t>PART 3</a:t>
            </a:r>
            <a:r>
              <a:rPr lang="en-US" sz="3200" dirty="0">
                <a:solidFill>
                  <a:schemeClr val="bg1"/>
                </a:solidFill>
                <a:latin typeface="Century Gothic"/>
                <a:cs typeface="Century Gothic"/>
              </a:rPr>
              <a:t>  An Introduction to Emotional Resilience</a:t>
            </a:r>
          </a:p>
          <a:p>
            <a:r>
              <a:rPr lang="en-US" sz="3200" dirty="0">
                <a:solidFill>
                  <a:srgbClr val="5EC1AA"/>
                </a:solidFill>
                <a:latin typeface="Century Gothic"/>
                <a:cs typeface="Century Gothic"/>
              </a:rPr>
              <a:t>PART 4</a:t>
            </a:r>
            <a:r>
              <a:rPr lang="en-US" sz="3200" dirty="0">
                <a:solidFill>
                  <a:schemeClr val="bg1"/>
                </a:solidFill>
                <a:latin typeface="Century Gothic"/>
                <a:cs typeface="Century Gothic"/>
              </a:rPr>
              <a:t>  Strategies for Enhancing Emotional Intelligence</a:t>
            </a:r>
          </a:p>
          <a:p>
            <a:endParaRPr lang="en-US" sz="3200" dirty="0">
              <a:solidFill>
                <a:schemeClr val="bg1"/>
              </a:solidFill>
              <a:latin typeface="Century Gothic"/>
              <a:cs typeface="Century Gothic"/>
            </a:endParaRPr>
          </a:p>
        </p:txBody>
      </p:sp>
      <p:pic>
        <p:nvPicPr>
          <p:cNvPr id="7" name="Picture 6">
            <a:extLst>
              <a:ext uri="{FF2B5EF4-FFF2-40B4-BE49-F238E27FC236}">
                <a16:creationId xmlns:a16="http://schemas.microsoft.com/office/drawing/2014/main" id="{7E929AB3-B7B8-4541-9509-F58FD938E087}"/>
              </a:ext>
            </a:extLst>
          </p:cNvPr>
          <p:cNvPicPr>
            <a:picLocks noChangeAspect="1"/>
          </p:cNvPicPr>
          <p:nvPr/>
        </p:nvPicPr>
        <p:blipFill>
          <a:blip r:embed="rId3"/>
          <a:stretch>
            <a:fillRect/>
          </a:stretch>
        </p:blipFill>
        <p:spPr>
          <a:xfrm>
            <a:off x="161925" y="91380"/>
            <a:ext cx="12030075" cy="666750"/>
          </a:xfrm>
          <a:prstGeom prst="rect">
            <a:avLst/>
          </a:prstGeom>
        </p:spPr>
      </p:pic>
      <p:pic>
        <p:nvPicPr>
          <p:cNvPr id="8" name="Picture 7">
            <a:extLst>
              <a:ext uri="{FF2B5EF4-FFF2-40B4-BE49-F238E27FC236}">
                <a16:creationId xmlns:a16="http://schemas.microsoft.com/office/drawing/2014/main" id="{1406D5BE-9D48-40B6-A61A-03575C000095}"/>
              </a:ext>
            </a:extLst>
          </p:cNvPr>
          <p:cNvPicPr>
            <a:picLocks noChangeAspect="1"/>
          </p:cNvPicPr>
          <p:nvPr/>
        </p:nvPicPr>
        <p:blipFill>
          <a:blip r:embed="rId3"/>
          <a:stretch>
            <a:fillRect/>
          </a:stretch>
        </p:blipFill>
        <p:spPr>
          <a:xfrm>
            <a:off x="0" y="5047549"/>
            <a:ext cx="12192000" cy="1810452"/>
          </a:xfrm>
          <a:prstGeom prst="rect">
            <a:avLst/>
          </a:prstGeom>
        </p:spPr>
      </p:pic>
    </p:spTree>
    <p:extLst>
      <p:ext uri="{BB962C8B-B14F-4D97-AF65-F5344CB8AC3E}">
        <p14:creationId xmlns:p14="http://schemas.microsoft.com/office/powerpoint/2010/main" val="300911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20</a:t>
            </a:fld>
            <a:endParaRPr lang="en-CA" dirty="0"/>
          </a:p>
        </p:txBody>
      </p:sp>
      <p:pic>
        <p:nvPicPr>
          <p:cNvPr id="6" name="Picture 5" descr="chuttersnap-T5H17wB55VY-unsplash.jpg">
            <a:extLst>
              <a:ext uri="{FF2B5EF4-FFF2-40B4-BE49-F238E27FC236}">
                <a16:creationId xmlns:a16="http://schemas.microsoft.com/office/drawing/2014/main" id="{84393391-7790-4CF3-A063-50DBED9DB1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47023"/>
            <a:ext cx="12192000" cy="6010977"/>
          </a:xfrm>
          <a:prstGeom prst="rect">
            <a:avLst/>
          </a:prstGeom>
        </p:spPr>
      </p:pic>
      <p:sp>
        <p:nvSpPr>
          <p:cNvPr id="7" name="Rectangle 6">
            <a:extLst>
              <a:ext uri="{FF2B5EF4-FFF2-40B4-BE49-F238E27FC236}">
                <a16:creationId xmlns:a16="http://schemas.microsoft.com/office/drawing/2014/main" id="{A48A72D7-3359-4B98-BB50-E3BEBEBCAD6B}"/>
              </a:ext>
            </a:extLst>
          </p:cNvPr>
          <p:cNvSpPr/>
          <p:nvPr/>
        </p:nvSpPr>
        <p:spPr>
          <a:xfrm>
            <a:off x="0" y="847023"/>
            <a:ext cx="12192000" cy="6010977"/>
          </a:xfrm>
          <a:prstGeom prst="rect">
            <a:avLst/>
          </a:prstGeom>
          <a:solidFill>
            <a:srgbClr val="00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B7FCCC-0772-4D0B-A971-066B288A3DBF}"/>
              </a:ext>
            </a:extLst>
          </p:cNvPr>
          <p:cNvSpPr txBox="1"/>
          <p:nvPr/>
        </p:nvSpPr>
        <p:spPr>
          <a:xfrm>
            <a:off x="527081" y="1241777"/>
            <a:ext cx="11096010" cy="5693866"/>
          </a:xfrm>
          <a:prstGeom prst="rect">
            <a:avLst/>
          </a:prstGeom>
          <a:noFill/>
        </p:spPr>
        <p:txBody>
          <a:bodyPr wrap="square" rtlCol="0">
            <a:spAutoFit/>
          </a:bodyPr>
          <a:lstStyle/>
          <a:p>
            <a:r>
              <a:rPr lang="en-US" sz="4000" dirty="0">
                <a:solidFill>
                  <a:srgbClr val="5EC1AA"/>
                </a:solidFill>
                <a:latin typeface="Century Gothic"/>
                <a:cs typeface="Century Gothic"/>
              </a:rPr>
              <a:t>52% </a:t>
            </a:r>
            <a:r>
              <a:rPr lang="en-US" sz="4000" dirty="0">
                <a:solidFill>
                  <a:schemeClr val="bg1"/>
                </a:solidFill>
                <a:latin typeface="Century Gothic"/>
                <a:cs typeface="Century Gothic"/>
              </a:rPr>
              <a:t>of workers say they are stressed at work on a daily basis</a:t>
            </a:r>
          </a:p>
          <a:p>
            <a:endParaRPr lang="en-US" sz="4000" dirty="0">
              <a:solidFill>
                <a:srgbClr val="FFFF00"/>
              </a:solidFill>
              <a:latin typeface="Century Gothic"/>
              <a:cs typeface="Century Gothic"/>
            </a:endParaRPr>
          </a:p>
          <a:p>
            <a:r>
              <a:rPr lang="en-US" sz="4000" dirty="0">
                <a:solidFill>
                  <a:srgbClr val="5EC1AA"/>
                </a:solidFill>
                <a:latin typeface="Century Gothic"/>
                <a:cs typeface="Century Gothic"/>
              </a:rPr>
              <a:t>60% </a:t>
            </a:r>
            <a:r>
              <a:rPr lang="en-US" sz="4000" dirty="0">
                <a:solidFill>
                  <a:schemeClr val="bg1"/>
                </a:solidFill>
                <a:latin typeface="Century Gothic"/>
                <a:cs typeface="Century Gothic"/>
              </a:rPr>
              <a:t>say that work related pressure has increased in the last 5 years</a:t>
            </a:r>
          </a:p>
          <a:p>
            <a:endParaRPr lang="en-US" sz="4000" dirty="0">
              <a:solidFill>
                <a:srgbClr val="FFFF00"/>
              </a:solidFill>
              <a:latin typeface="Century Gothic"/>
              <a:cs typeface="Century Gothic"/>
            </a:endParaRPr>
          </a:p>
          <a:p>
            <a:r>
              <a:rPr lang="en-US" sz="4000" dirty="0">
                <a:solidFill>
                  <a:srgbClr val="5EC1AA"/>
                </a:solidFill>
                <a:latin typeface="Century Gothic"/>
                <a:cs typeface="Century Gothic"/>
              </a:rPr>
              <a:t>46% </a:t>
            </a:r>
            <a:r>
              <a:rPr lang="en-US" sz="4000" dirty="0">
                <a:solidFill>
                  <a:schemeClr val="bg1"/>
                </a:solidFill>
                <a:latin typeface="Century Gothic"/>
                <a:cs typeface="Century Gothic"/>
              </a:rPr>
              <a:t>of HR leaders say burnout is responsible for up to half of turnover</a:t>
            </a:r>
          </a:p>
          <a:p>
            <a:r>
              <a:rPr lang="en-US" sz="4400" dirty="0">
                <a:solidFill>
                  <a:schemeClr val="bg1"/>
                </a:solidFill>
                <a:latin typeface="Century Gothic"/>
                <a:cs typeface="Century Gothic"/>
              </a:rPr>
              <a:t> </a:t>
            </a:r>
          </a:p>
        </p:txBody>
      </p:sp>
      <p:pic>
        <p:nvPicPr>
          <p:cNvPr id="9" name="Picture 8">
            <a:extLst>
              <a:ext uri="{FF2B5EF4-FFF2-40B4-BE49-F238E27FC236}">
                <a16:creationId xmlns:a16="http://schemas.microsoft.com/office/drawing/2014/main" id="{20CF38C9-4E49-484C-BCD2-76C2CA067BF5}"/>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920700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21</a:t>
            </a:fld>
            <a:endParaRPr lang="en-CA" dirty="0"/>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0"/>
            <a:ext cx="12192000"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E074C744-64EF-462B-AD2B-626E63C4D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36304" y="850007"/>
            <a:ext cx="7959357" cy="4622987"/>
          </a:xfrm>
          <a:prstGeom prst="rect">
            <a:avLst/>
          </a:prstGeom>
          <a:ln>
            <a:noFill/>
          </a:ln>
          <a:effectLst>
            <a:softEdge rad="112500"/>
          </a:effectLst>
        </p:spPr>
      </p:pic>
      <p:sp>
        <p:nvSpPr>
          <p:cNvPr id="11" name="TextBox 10">
            <a:extLst>
              <a:ext uri="{FF2B5EF4-FFF2-40B4-BE49-F238E27FC236}">
                <a16:creationId xmlns:a16="http://schemas.microsoft.com/office/drawing/2014/main" id="{41625048-132B-46A9-B790-768C8EECCCA2}"/>
              </a:ext>
            </a:extLst>
          </p:cNvPr>
          <p:cNvSpPr txBox="1"/>
          <p:nvPr/>
        </p:nvSpPr>
        <p:spPr>
          <a:xfrm>
            <a:off x="4850812" y="5745767"/>
            <a:ext cx="2335179" cy="1384995"/>
          </a:xfrm>
          <a:prstGeom prst="rect">
            <a:avLst/>
          </a:prstGeom>
          <a:noFill/>
        </p:spPr>
        <p:txBody>
          <a:bodyPr wrap="square" rtlCol="0">
            <a:spAutoFit/>
          </a:bodyPr>
          <a:lstStyle/>
          <a:p>
            <a:r>
              <a:rPr lang="en-US" sz="4000" dirty="0">
                <a:solidFill>
                  <a:schemeClr val="bg1"/>
                </a:solidFill>
                <a:latin typeface="Century Gothic"/>
                <a:cs typeface="Century Gothic"/>
              </a:rPr>
              <a:t>Pressure</a:t>
            </a:r>
          </a:p>
          <a:p>
            <a:r>
              <a:rPr lang="en-US" sz="4400" dirty="0">
                <a:solidFill>
                  <a:schemeClr val="bg1"/>
                </a:solidFill>
                <a:latin typeface="Century Gothic"/>
                <a:cs typeface="Century Gothic"/>
              </a:rPr>
              <a:t> </a:t>
            </a:r>
          </a:p>
        </p:txBody>
      </p:sp>
      <p:sp>
        <p:nvSpPr>
          <p:cNvPr id="12" name="TextBox 11">
            <a:extLst>
              <a:ext uri="{FF2B5EF4-FFF2-40B4-BE49-F238E27FC236}">
                <a16:creationId xmlns:a16="http://schemas.microsoft.com/office/drawing/2014/main" id="{83B62C4E-F06E-4D72-A4CE-68BCDC8250A4}"/>
              </a:ext>
            </a:extLst>
          </p:cNvPr>
          <p:cNvSpPr txBox="1"/>
          <p:nvPr/>
        </p:nvSpPr>
        <p:spPr>
          <a:xfrm rot="16200000">
            <a:off x="-503966" y="2829711"/>
            <a:ext cx="3901572" cy="1384995"/>
          </a:xfrm>
          <a:prstGeom prst="rect">
            <a:avLst/>
          </a:prstGeom>
          <a:noFill/>
        </p:spPr>
        <p:txBody>
          <a:bodyPr wrap="square" rtlCol="0">
            <a:spAutoFit/>
          </a:bodyPr>
          <a:lstStyle/>
          <a:p>
            <a:r>
              <a:rPr lang="en-US" sz="4000" dirty="0">
                <a:solidFill>
                  <a:schemeClr val="bg1"/>
                </a:solidFill>
                <a:latin typeface="Century Gothic"/>
                <a:cs typeface="Century Gothic"/>
              </a:rPr>
              <a:t>Performance</a:t>
            </a:r>
          </a:p>
          <a:p>
            <a:r>
              <a:rPr lang="en-US" sz="4400" dirty="0">
                <a:solidFill>
                  <a:schemeClr val="bg1"/>
                </a:solidFill>
                <a:latin typeface="Century Gothic"/>
                <a:cs typeface="Century Gothic"/>
              </a:rPr>
              <a:t> </a:t>
            </a:r>
          </a:p>
        </p:txBody>
      </p:sp>
      <p:cxnSp>
        <p:nvCxnSpPr>
          <p:cNvPr id="13" name="Straight Arrow Connector 12">
            <a:extLst>
              <a:ext uri="{FF2B5EF4-FFF2-40B4-BE49-F238E27FC236}">
                <a16:creationId xmlns:a16="http://schemas.microsoft.com/office/drawing/2014/main" id="{6ACC18A7-92F3-4230-B5B4-F2FDCB42D2EB}"/>
              </a:ext>
            </a:extLst>
          </p:cNvPr>
          <p:cNvCxnSpPr/>
          <p:nvPr/>
        </p:nvCxnSpPr>
        <p:spPr>
          <a:xfrm flipV="1">
            <a:off x="2325757" y="626165"/>
            <a:ext cx="0" cy="4671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9BFD76-7515-4CC0-AAD1-B870C6F18140}"/>
              </a:ext>
            </a:extLst>
          </p:cNvPr>
          <p:cNvCxnSpPr>
            <a:cxnSpLocks/>
          </p:cNvCxnSpPr>
          <p:nvPr/>
        </p:nvCxnSpPr>
        <p:spPr>
          <a:xfrm>
            <a:off x="2305879" y="5276099"/>
            <a:ext cx="8216347" cy="230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10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22</a:t>
            </a:fld>
            <a:endParaRPr lang="en-CA" dirty="0"/>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0"/>
            <a:ext cx="12192000"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E074C744-64EF-462B-AD2B-626E63C4D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36304" y="850007"/>
            <a:ext cx="7959357" cy="4622987"/>
          </a:xfrm>
          <a:prstGeom prst="rect">
            <a:avLst/>
          </a:prstGeom>
          <a:ln>
            <a:noFill/>
          </a:ln>
          <a:effectLst>
            <a:softEdge rad="112500"/>
          </a:effectLst>
        </p:spPr>
      </p:pic>
      <p:sp>
        <p:nvSpPr>
          <p:cNvPr id="11" name="TextBox 10">
            <a:extLst>
              <a:ext uri="{FF2B5EF4-FFF2-40B4-BE49-F238E27FC236}">
                <a16:creationId xmlns:a16="http://schemas.microsoft.com/office/drawing/2014/main" id="{41625048-132B-46A9-B790-768C8EECCCA2}"/>
              </a:ext>
            </a:extLst>
          </p:cNvPr>
          <p:cNvSpPr txBox="1"/>
          <p:nvPr/>
        </p:nvSpPr>
        <p:spPr>
          <a:xfrm>
            <a:off x="4850812" y="5745767"/>
            <a:ext cx="2335179" cy="1384995"/>
          </a:xfrm>
          <a:prstGeom prst="rect">
            <a:avLst/>
          </a:prstGeom>
          <a:noFill/>
        </p:spPr>
        <p:txBody>
          <a:bodyPr wrap="square" rtlCol="0">
            <a:spAutoFit/>
          </a:bodyPr>
          <a:lstStyle/>
          <a:p>
            <a:r>
              <a:rPr lang="en-US" sz="4000" dirty="0">
                <a:solidFill>
                  <a:schemeClr val="bg1"/>
                </a:solidFill>
                <a:latin typeface="Century Gothic"/>
                <a:cs typeface="Century Gothic"/>
              </a:rPr>
              <a:t>Pressure</a:t>
            </a:r>
          </a:p>
          <a:p>
            <a:r>
              <a:rPr lang="en-US" sz="4400" dirty="0">
                <a:solidFill>
                  <a:schemeClr val="bg1"/>
                </a:solidFill>
                <a:latin typeface="Century Gothic"/>
                <a:cs typeface="Century Gothic"/>
              </a:rPr>
              <a:t> </a:t>
            </a:r>
          </a:p>
        </p:txBody>
      </p:sp>
      <p:sp>
        <p:nvSpPr>
          <p:cNvPr id="12" name="TextBox 11">
            <a:extLst>
              <a:ext uri="{FF2B5EF4-FFF2-40B4-BE49-F238E27FC236}">
                <a16:creationId xmlns:a16="http://schemas.microsoft.com/office/drawing/2014/main" id="{83B62C4E-F06E-4D72-A4CE-68BCDC8250A4}"/>
              </a:ext>
            </a:extLst>
          </p:cNvPr>
          <p:cNvSpPr txBox="1"/>
          <p:nvPr/>
        </p:nvSpPr>
        <p:spPr>
          <a:xfrm rot="16200000">
            <a:off x="-503966" y="2829711"/>
            <a:ext cx="3901572" cy="1384995"/>
          </a:xfrm>
          <a:prstGeom prst="rect">
            <a:avLst/>
          </a:prstGeom>
          <a:noFill/>
        </p:spPr>
        <p:txBody>
          <a:bodyPr wrap="square" rtlCol="0">
            <a:spAutoFit/>
          </a:bodyPr>
          <a:lstStyle/>
          <a:p>
            <a:r>
              <a:rPr lang="en-US" sz="4000" dirty="0">
                <a:solidFill>
                  <a:schemeClr val="bg1"/>
                </a:solidFill>
                <a:latin typeface="Century Gothic"/>
                <a:cs typeface="Century Gothic"/>
              </a:rPr>
              <a:t>Performance</a:t>
            </a:r>
          </a:p>
          <a:p>
            <a:r>
              <a:rPr lang="en-US" sz="4400" dirty="0">
                <a:solidFill>
                  <a:schemeClr val="bg1"/>
                </a:solidFill>
                <a:latin typeface="Century Gothic"/>
                <a:cs typeface="Century Gothic"/>
              </a:rPr>
              <a:t> </a:t>
            </a:r>
          </a:p>
        </p:txBody>
      </p:sp>
      <p:cxnSp>
        <p:nvCxnSpPr>
          <p:cNvPr id="13" name="Straight Arrow Connector 12">
            <a:extLst>
              <a:ext uri="{FF2B5EF4-FFF2-40B4-BE49-F238E27FC236}">
                <a16:creationId xmlns:a16="http://schemas.microsoft.com/office/drawing/2014/main" id="{6ACC18A7-92F3-4230-B5B4-F2FDCB42D2EB}"/>
              </a:ext>
            </a:extLst>
          </p:cNvPr>
          <p:cNvCxnSpPr/>
          <p:nvPr/>
        </p:nvCxnSpPr>
        <p:spPr>
          <a:xfrm flipV="1">
            <a:off x="2325757" y="626165"/>
            <a:ext cx="0" cy="4671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9BFD76-7515-4CC0-AAD1-B870C6F18140}"/>
              </a:ext>
            </a:extLst>
          </p:cNvPr>
          <p:cNvCxnSpPr>
            <a:cxnSpLocks/>
          </p:cNvCxnSpPr>
          <p:nvPr/>
        </p:nvCxnSpPr>
        <p:spPr>
          <a:xfrm>
            <a:off x="2305879" y="5276099"/>
            <a:ext cx="8216347" cy="230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Arrow: Left 2">
            <a:extLst>
              <a:ext uri="{FF2B5EF4-FFF2-40B4-BE49-F238E27FC236}">
                <a16:creationId xmlns:a16="http://schemas.microsoft.com/office/drawing/2014/main" id="{B800BDE4-EB8A-4AEB-9478-B6866DF492FC}"/>
              </a:ext>
            </a:extLst>
          </p:cNvPr>
          <p:cNvSpPr/>
          <p:nvPr/>
        </p:nvSpPr>
        <p:spPr>
          <a:xfrm rot="18049123">
            <a:off x="7832037" y="3110945"/>
            <a:ext cx="1073425" cy="636105"/>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1B57C4E2-7BB3-4137-A121-B1A9F55F418A}"/>
              </a:ext>
            </a:extLst>
          </p:cNvPr>
          <p:cNvSpPr txBox="1"/>
          <p:nvPr/>
        </p:nvSpPr>
        <p:spPr>
          <a:xfrm>
            <a:off x="7991067" y="2037885"/>
            <a:ext cx="1457733" cy="1200329"/>
          </a:xfrm>
          <a:prstGeom prst="rect">
            <a:avLst/>
          </a:prstGeom>
          <a:noFill/>
        </p:spPr>
        <p:txBody>
          <a:bodyPr wrap="square" rtlCol="0">
            <a:spAutoFit/>
          </a:bodyPr>
          <a:lstStyle/>
          <a:p>
            <a:pPr algn="ctr"/>
            <a:r>
              <a:rPr lang="en-US" sz="2400" dirty="0">
                <a:solidFill>
                  <a:schemeClr val="accent2"/>
                </a:solidFill>
                <a:latin typeface="Century Gothic"/>
                <a:cs typeface="Century Gothic"/>
              </a:rPr>
              <a:t>You Are </a:t>
            </a:r>
          </a:p>
          <a:p>
            <a:pPr algn="ctr"/>
            <a:r>
              <a:rPr lang="en-US" sz="2400" dirty="0">
                <a:solidFill>
                  <a:schemeClr val="accent2"/>
                </a:solidFill>
                <a:latin typeface="Century Gothic"/>
                <a:cs typeface="Century Gothic"/>
              </a:rPr>
              <a:t>Here</a:t>
            </a:r>
          </a:p>
          <a:p>
            <a:pPr algn="ctr"/>
            <a:r>
              <a:rPr lang="en-US" sz="2400" dirty="0">
                <a:solidFill>
                  <a:schemeClr val="bg1"/>
                </a:solidFill>
                <a:latin typeface="Century Gothic"/>
                <a:cs typeface="Century Gothic"/>
              </a:rPr>
              <a:t> </a:t>
            </a:r>
          </a:p>
        </p:txBody>
      </p:sp>
    </p:spTree>
    <p:extLst>
      <p:ext uri="{BB962C8B-B14F-4D97-AF65-F5344CB8AC3E}">
        <p14:creationId xmlns:p14="http://schemas.microsoft.com/office/powerpoint/2010/main" val="108758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23</a:t>
            </a:fld>
            <a:endParaRPr lang="en-CA" dirty="0"/>
          </a:p>
        </p:txBody>
      </p:sp>
      <p:pic>
        <p:nvPicPr>
          <p:cNvPr id="14" name="Picture 13" descr="nikko-macaspac-6SNbWyFwuhk-unsplash.jpg">
            <a:extLst>
              <a:ext uri="{FF2B5EF4-FFF2-40B4-BE49-F238E27FC236}">
                <a16:creationId xmlns:a16="http://schemas.microsoft.com/office/drawing/2014/main" id="{77CD7EBF-BFB6-424F-99DA-7BF078B527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837397"/>
            <a:ext cx="12192000" cy="6020603"/>
          </a:xfrm>
          <a:prstGeom prst="rect">
            <a:avLst/>
          </a:prstGeom>
        </p:spPr>
      </p:pic>
      <p:sp>
        <p:nvSpPr>
          <p:cNvPr id="15" name="Rectangle 14">
            <a:extLst>
              <a:ext uri="{FF2B5EF4-FFF2-40B4-BE49-F238E27FC236}">
                <a16:creationId xmlns:a16="http://schemas.microsoft.com/office/drawing/2014/main" id="{44D25D4F-251F-48F2-B9E7-C01CBE0CDF60}"/>
              </a:ext>
            </a:extLst>
          </p:cNvPr>
          <p:cNvSpPr/>
          <p:nvPr/>
        </p:nvSpPr>
        <p:spPr>
          <a:xfrm>
            <a:off x="0" y="837397"/>
            <a:ext cx="12191998" cy="6020602"/>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7C2DD9-FA82-4B21-9D5A-1BD002782C41}"/>
              </a:ext>
            </a:extLst>
          </p:cNvPr>
          <p:cNvSpPr txBox="1"/>
          <p:nvPr/>
        </p:nvSpPr>
        <p:spPr>
          <a:xfrm>
            <a:off x="642988" y="1741784"/>
            <a:ext cx="11100391" cy="2800767"/>
          </a:xfrm>
          <a:prstGeom prst="rect">
            <a:avLst/>
          </a:prstGeom>
          <a:noFill/>
        </p:spPr>
        <p:txBody>
          <a:bodyPr wrap="square" rtlCol="0">
            <a:spAutoFit/>
          </a:bodyPr>
          <a:lstStyle/>
          <a:p>
            <a:r>
              <a:rPr lang="en-CA" sz="4400" dirty="0">
                <a:solidFill>
                  <a:schemeClr val="bg1"/>
                </a:solidFill>
                <a:latin typeface="Century Gothic"/>
                <a:cs typeface="Century Gothic"/>
              </a:rPr>
              <a:t>For the first time ever, </a:t>
            </a:r>
            <a:r>
              <a:rPr lang="en-CA" sz="4400" dirty="0">
                <a:solidFill>
                  <a:srgbClr val="5EC1AA"/>
                </a:solidFill>
                <a:latin typeface="Century Gothic"/>
                <a:cs typeface="Century Gothic"/>
              </a:rPr>
              <a:t>burnout</a:t>
            </a:r>
            <a:r>
              <a:rPr lang="en-CA" sz="4400" dirty="0">
                <a:solidFill>
                  <a:srgbClr val="FFFF00"/>
                </a:solidFill>
                <a:latin typeface="Century Gothic"/>
                <a:cs typeface="Century Gothic"/>
              </a:rPr>
              <a:t> </a:t>
            </a:r>
            <a:r>
              <a:rPr lang="en-CA" sz="4400" dirty="0">
                <a:solidFill>
                  <a:schemeClr val="bg1"/>
                </a:solidFill>
                <a:latin typeface="Century Gothic"/>
                <a:cs typeface="Century Gothic"/>
              </a:rPr>
              <a:t>has been recognized as an official medical diagnosis by The World Health Organization. (As of May 2019)</a:t>
            </a:r>
            <a:endParaRPr lang="en-CA" sz="4400" i="1" dirty="0">
              <a:solidFill>
                <a:schemeClr val="bg1"/>
              </a:solidFill>
              <a:latin typeface="Century Gothic"/>
              <a:cs typeface="Century Gothic"/>
            </a:endParaRPr>
          </a:p>
        </p:txBody>
      </p:sp>
      <p:pic>
        <p:nvPicPr>
          <p:cNvPr id="17" name="Picture 16" descr="WHO logo.png">
            <a:extLst>
              <a:ext uri="{FF2B5EF4-FFF2-40B4-BE49-F238E27FC236}">
                <a16:creationId xmlns:a16="http://schemas.microsoft.com/office/drawing/2014/main" id="{415AC7CB-1A78-42F5-86D0-B51CB6250710}"/>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160894" y="5460185"/>
            <a:ext cx="3798824" cy="1120836"/>
          </a:xfrm>
          <a:prstGeom prst="rect">
            <a:avLst/>
          </a:prstGeom>
        </p:spPr>
      </p:pic>
      <p:pic>
        <p:nvPicPr>
          <p:cNvPr id="7" name="Picture 6">
            <a:extLst>
              <a:ext uri="{FF2B5EF4-FFF2-40B4-BE49-F238E27FC236}">
                <a16:creationId xmlns:a16="http://schemas.microsoft.com/office/drawing/2014/main" id="{CC2C6E6C-4174-485C-B916-37D23A8E6049}"/>
              </a:ext>
            </a:extLst>
          </p:cNvPr>
          <p:cNvPicPr>
            <a:picLocks noChangeAspect="1"/>
          </p:cNvPicPr>
          <p:nvPr/>
        </p:nvPicPr>
        <p:blipFill>
          <a:blip r:embed="rId4"/>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236179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ird, coral, water, sitting&#10;&#10;Description automatically generated">
            <a:extLst>
              <a:ext uri="{FF2B5EF4-FFF2-40B4-BE49-F238E27FC236}">
                <a16:creationId xmlns:a16="http://schemas.microsoft.com/office/drawing/2014/main" id="{A249EEBC-6061-4AC5-95DB-B397BA43E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7" y="2393177"/>
            <a:ext cx="9862324" cy="769441"/>
          </a:xfrm>
          <a:prstGeom prst="rect">
            <a:avLst/>
          </a:prstGeom>
          <a:noFill/>
        </p:spPr>
        <p:txBody>
          <a:bodyPr wrap="square" rtlCol="0">
            <a:spAutoFit/>
          </a:bodyPr>
          <a:lstStyle/>
          <a:p>
            <a:r>
              <a:rPr lang="en-CA" sz="4400" dirty="0">
                <a:solidFill>
                  <a:schemeClr val="bg1"/>
                </a:solidFill>
                <a:latin typeface="Century Gothic"/>
                <a:cs typeface="Century Gothic"/>
              </a:rPr>
              <a:t>Your brain on </a:t>
            </a:r>
            <a:r>
              <a:rPr lang="en-CA" sz="4400" dirty="0">
                <a:solidFill>
                  <a:srgbClr val="5EC1AA"/>
                </a:solidFill>
                <a:latin typeface="Century Gothic"/>
                <a:cs typeface="Century Gothic"/>
              </a:rPr>
              <a:t>stress</a:t>
            </a:r>
            <a:r>
              <a:rPr lang="en-CA" sz="4400" dirty="0">
                <a:solidFill>
                  <a:schemeClr val="bg1"/>
                </a:solidFill>
                <a:latin typeface="Century Gothic"/>
                <a:cs typeface="Century Gothic"/>
              </a:rPr>
              <a:t>…</a:t>
            </a:r>
            <a:endParaRPr lang="en-US" sz="4400" dirty="0">
              <a:solidFill>
                <a:schemeClr val="bg1"/>
              </a:solidFill>
              <a:latin typeface="Century Gothic"/>
              <a:cs typeface="Century Gothic"/>
            </a:endParaRPr>
          </a:p>
        </p:txBody>
      </p:sp>
    </p:spTree>
    <p:extLst>
      <p:ext uri="{BB962C8B-B14F-4D97-AF65-F5344CB8AC3E}">
        <p14:creationId xmlns:p14="http://schemas.microsoft.com/office/powerpoint/2010/main" val="107177652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25</a:t>
            </a:fld>
            <a:endParaRPr lang="en-CA" dirty="0"/>
          </a:p>
        </p:txBody>
      </p:sp>
      <p:pic>
        <p:nvPicPr>
          <p:cNvPr id="7" name="Picture 6" descr="A picture containing bird, coral, water, sitting&#10;&#10;Description automatically generated">
            <a:extLst>
              <a:ext uri="{FF2B5EF4-FFF2-40B4-BE49-F238E27FC236}">
                <a16:creationId xmlns:a16="http://schemas.microsoft.com/office/drawing/2014/main" id="{0063E4D9-BBB6-46EA-BC11-AD2F51D85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6649"/>
            <a:ext cx="12192000" cy="6858000"/>
          </a:xfrm>
          <a:prstGeom prst="rect">
            <a:avLst/>
          </a:prstGeom>
        </p:spPr>
      </p:pic>
      <p:sp>
        <p:nvSpPr>
          <p:cNvPr id="8" name="Rectangle 7">
            <a:extLst>
              <a:ext uri="{FF2B5EF4-FFF2-40B4-BE49-F238E27FC236}">
                <a16:creationId xmlns:a16="http://schemas.microsoft.com/office/drawing/2014/main" id="{9667D2F5-2752-417D-B117-934B1B0D716E}"/>
              </a:ext>
            </a:extLst>
          </p:cNvPr>
          <p:cNvSpPr/>
          <p:nvPr/>
        </p:nvSpPr>
        <p:spPr>
          <a:xfrm>
            <a:off x="0" y="856649"/>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3E88FA-3141-4A06-AAB7-8FE3CE57F21C}"/>
              </a:ext>
            </a:extLst>
          </p:cNvPr>
          <p:cNvSpPr txBox="1"/>
          <p:nvPr/>
        </p:nvSpPr>
        <p:spPr>
          <a:xfrm>
            <a:off x="301238" y="986441"/>
            <a:ext cx="11426474" cy="6924973"/>
          </a:xfrm>
          <a:prstGeom prst="rect">
            <a:avLst/>
          </a:prstGeom>
          <a:noFill/>
        </p:spPr>
        <p:txBody>
          <a:bodyPr wrap="square" rtlCol="0">
            <a:spAutoFit/>
          </a:bodyPr>
          <a:lstStyle/>
          <a:p>
            <a:r>
              <a:rPr lang="en-CA" sz="4000" dirty="0">
                <a:solidFill>
                  <a:schemeClr val="bg1"/>
                </a:solidFill>
                <a:latin typeface="Century Gothic"/>
                <a:cs typeface="Century Gothic"/>
              </a:rPr>
              <a:t>Sympathetic </a:t>
            </a:r>
          </a:p>
          <a:p>
            <a:r>
              <a:rPr lang="en-CA" sz="4000" dirty="0">
                <a:solidFill>
                  <a:schemeClr val="bg1"/>
                </a:solidFill>
                <a:latin typeface="Century Gothic"/>
                <a:cs typeface="Century Gothic"/>
              </a:rPr>
              <a:t>Nervous System </a:t>
            </a:r>
            <a:r>
              <a:rPr lang="en-CA" sz="4000" dirty="0">
                <a:solidFill>
                  <a:srgbClr val="5EC1AA"/>
                </a:solidFill>
                <a:latin typeface="Century Gothic"/>
                <a:cs typeface="Century Gothic"/>
              </a:rPr>
              <a:t>(SNS)</a:t>
            </a:r>
            <a:endParaRPr lang="is-IS" sz="4000" dirty="0">
              <a:solidFill>
                <a:srgbClr val="5EC1AA"/>
              </a:solidFill>
              <a:latin typeface="Century Gothic"/>
              <a:cs typeface="Century Gothic"/>
            </a:endParaRPr>
          </a:p>
          <a:p>
            <a:pPr marL="514350" indent="-514350">
              <a:buFont typeface="Arial" panose="020B0604020202020204" pitchFamily="34" charset="0"/>
              <a:buChar char="•"/>
            </a:pPr>
            <a:endParaRPr lang="en-CA" sz="3200" i="1" dirty="0">
              <a:solidFill>
                <a:schemeClr val="bg1"/>
              </a:solidFill>
              <a:latin typeface="Century Gothic"/>
              <a:cs typeface="Century Gothic"/>
            </a:endParaRPr>
          </a:p>
          <a:p>
            <a:pPr marL="514350" indent="-514350">
              <a:buFont typeface="Arial" panose="020B0604020202020204" pitchFamily="34" charset="0"/>
              <a:buChar char="•"/>
            </a:pPr>
            <a:r>
              <a:rPr lang="en-CA" sz="3200" i="1" dirty="0">
                <a:solidFill>
                  <a:schemeClr val="bg1"/>
                </a:solidFill>
                <a:latin typeface="Century Gothic"/>
                <a:cs typeface="Century Gothic"/>
              </a:rPr>
              <a:t>Adrenaline secretion</a:t>
            </a:r>
          </a:p>
          <a:p>
            <a:pPr marL="514350" indent="-514350">
              <a:buFont typeface="Arial" panose="020B0604020202020204" pitchFamily="34" charset="0"/>
              <a:buChar char="•"/>
            </a:pPr>
            <a:r>
              <a:rPr lang="en-CA" sz="3200" i="1" dirty="0">
                <a:solidFill>
                  <a:schemeClr val="bg1"/>
                </a:solidFill>
                <a:latin typeface="Century Gothic"/>
                <a:cs typeface="Century Gothic"/>
              </a:rPr>
              <a:t>Sends blood to large muscles (survival)</a:t>
            </a:r>
          </a:p>
          <a:p>
            <a:pPr marL="514350" indent="-514350">
              <a:buFont typeface="Arial" panose="020B0604020202020204" pitchFamily="34" charset="0"/>
              <a:buChar char="•"/>
            </a:pPr>
            <a:r>
              <a:rPr lang="en-CA" sz="3200" i="1" dirty="0">
                <a:solidFill>
                  <a:schemeClr val="bg1"/>
                </a:solidFill>
                <a:latin typeface="Century Gothic"/>
                <a:cs typeface="Century Gothic"/>
              </a:rPr>
              <a:t>Pulse rate and blood pressure increase</a:t>
            </a:r>
          </a:p>
          <a:p>
            <a:pPr marL="514350" indent="-514350">
              <a:buFont typeface="Arial" panose="020B0604020202020204" pitchFamily="34" charset="0"/>
              <a:buChar char="•"/>
            </a:pPr>
            <a:r>
              <a:rPr lang="en-CA" sz="3200" i="1" dirty="0">
                <a:solidFill>
                  <a:schemeClr val="bg1"/>
                </a:solidFill>
                <a:latin typeface="Century Gothic"/>
                <a:cs typeface="Century Gothic"/>
              </a:rPr>
              <a:t>Breathing becomes faster and shallower</a:t>
            </a:r>
          </a:p>
          <a:p>
            <a:pPr marL="514350" indent="-514350">
              <a:buFont typeface="Arial" panose="020B0604020202020204" pitchFamily="34" charset="0"/>
              <a:buChar char="•"/>
            </a:pPr>
            <a:r>
              <a:rPr lang="en-CA" sz="3200" i="1" dirty="0">
                <a:solidFill>
                  <a:schemeClr val="bg1"/>
                </a:solidFill>
                <a:latin typeface="Century Gothic"/>
                <a:cs typeface="Century Gothic"/>
              </a:rPr>
              <a:t>Cortisol enters the blood stream</a:t>
            </a:r>
          </a:p>
          <a:p>
            <a:pPr marL="514350" indent="-514350">
              <a:buFont typeface="Arial" panose="020B0604020202020204" pitchFamily="34" charset="0"/>
              <a:buChar char="•"/>
            </a:pPr>
            <a:r>
              <a:rPr lang="en-CA" sz="3200" i="1" dirty="0">
                <a:solidFill>
                  <a:schemeClr val="bg1"/>
                </a:solidFill>
                <a:latin typeface="Century Gothic"/>
                <a:cs typeface="Century Gothic"/>
              </a:rPr>
              <a:t>Cortisol: Diminishes the immune system</a:t>
            </a:r>
          </a:p>
          <a:p>
            <a:pPr marL="514350" indent="-514350">
              <a:buFont typeface="Arial" panose="020B0604020202020204" pitchFamily="34" charset="0"/>
              <a:buChar char="•"/>
            </a:pPr>
            <a:r>
              <a:rPr lang="en-CA" sz="3200" i="1" dirty="0">
                <a:solidFill>
                  <a:schemeClr val="bg1"/>
                </a:solidFill>
                <a:latin typeface="Century Gothic"/>
                <a:cs typeface="Century Gothic"/>
              </a:rPr>
              <a:t>Cortisol: Inhibits neurogenesis</a:t>
            </a:r>
          </a:p>
          <a:p>
            <a:pPr marL="514350" indent="-514350">
              <a:buFont typeface="Arial" panose="020B0604020202020204" pitchFamily="34" charset="0"/>
              <a:buChar char="•"/>
            </a:pPr>
            <a:r>
              <a:rPr lang="en-CA" sz="3200" i="1" dirty="0">
                <a:solidFill>
                  <a:schemeClr val="bg1"/>
                </a:solidFill>
                <a:latin typeface="Century Gothic"/>
                <a:cs typeface="Century Gothic"/>
              </a:rPr>
              <a:t>Cognitive, perceptual and emotional impairment</a:t>
            </a:r>
          </a:p>
          <a:p>
            <a:pPr marL="514350" indent="-514350">
              <a:buFont typeface="Arial" panose="020B0604020202020204" pitchFamily="34" charset="0"/>
              <a:buChar char="•"/>
            </a:pPr>
            <a:endParaRPr lang="en-CA" sz="3200" i="1" dirty="0">
              <a:solidFill>
                <a:schemeClr val="bg1"/>
              </a:solidFill>
              <a:latin typeface="Century Gothic"/>
              <a:cs typeface="Century Gothic"/>
            </a:endParaRPr>
          </a:p>
          <a:p>
            <a:pPr marL="514350" indent="-514350">
              <a:buFont typeface="Arial" panose="020B0604020202020204" pitchFamily="34" charset="0"/>
              <a:buChar char="•"/>
            </a:pPr>
            <a:endParaRPr lang="en-US" sz="4400" dirty="0">
              <a:solidFill>
                <a:schemeClr val="bg1"/>
              </a:solidFill>
              <a:latin typeface="Century Gothic"/>
              <a:cs typeface="Century Gothic"/>
            </a:endParaRPr>
          </a:p>
        </p:txBody>
      </p:sp>
      <p:pic>
        <p:nvPicPr>
          <p:cNvPr id="6" name="Picture 5">
            <a:extLst>
              <a:ext uri="{FF2B5EF4-FFF2-40B4-BE49-F238E27FC236}">
                <a16:creationId xmlns:a16="http://schemas.microsoft.com/office/drawing/2014/main" id="{043B7B55-979E-4831-8E44-F73DD21AB073}"/>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696809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text&#10;&#10;Description automatically generated">
            <a:extLst>
              <a:ext uri="{FF2B5EF4-FFF2-40B4-BE49-F238E27FC236}">
                <a16:creationId xmlns:a16="http://schemas.microsoft.com/office/drawing/2014/main" id="{C9BA59FE-F5D7-4978-A03F-7EE444E4B0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952943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27</a:t>
            </a:fld>
            <a:endParaRPr lang="en-CA" dirty="0"/>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0"/>
            <a:ext cx="12192000"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E074C744-64EF-462B-AD2B-626E63C4D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36304" y="850007"/>
            <a:ext cx="7959357" cy="4622987"/>
          </a:xfrm>
          <a:prstGeom prst="rect">
            <a:avLst/>
          </a:prstGeom>
          <a:ln>
            <a:noFill/>
          </a:ln>
          <a:effectLst>
            <a:softEdge rad="112500"/>
          </a:effectLst>
        </p:spPr>
      </p:pic>
      <p:sp>
        <p:nvSpPr>
          <p:cNvPr id="11" name="TextBox 10">
            <a:extLst>
              <a:ext uri="{FF2B5EF4-FFF2-40B4-BE49-F238E27FC236}">
                <a16:creationId xmlns:a16="http://schemas.microsoft.com/office/drawing/2014/main" id="{41625048-132B-46A9-B790-768C8EECCCA2}"/>
              </a:ext>
            </a:extLst>
          </p:cNvPr>
          <p:cNvSpPr txBox="1"/>
          <p:nvPr/>
        </p:nvSpPr>
        <p:spPr>
          <a:xfrm>
            <a:off x="4850812" y="5745767"/>
            <a:ext cx="2335179" cy="1384995"/>
          </a:xfrm>
          <a:prstGeom prst="rect">
            <a:avLst/>
          </a:prstGeom>
          <a:noFill/>
        </p:spPr>
        <p:txBody>
          <a:bodyPr wrap="square" rtlCol="0">
            <a:spAutoFit/>
          </a:bodyPr>
          <a:lstStyle/>
          <a:p>
            <a:r>
              <a:rPr lang="en-US" sz="4000" dirty="0">
                <a:solidFill>
                  <a:schemeClr val="bg1"/>
                </a:solidFill>
                <a:latin typeface="Century Gothic"/>
                <a:cs typeface="Century Gothic"/>
              </a:rPr>
              <a:t>Pressure</a:t>
            </a:r>
          </a:p>
          <a:p>
            <a:r>
              <a:rPr lang="en-US" sz="4400" dirty="0">
                <a:solidFill>
                  <a:schemeClr val="bg1"/>
                </a:solidFill>
                <a:latin typeface="Century Gothic"/>
                <a:cs typeface="Century Gothic"/>
              </a:rPr>
              <a:t> </a:t>
            </a:r>
          </a:p>
        </p:txBody>
      </p:sp>
      <p:sp>
        <p:nvSpPr>
          <p:cNvPr id="12" name="TextBox 11">
            <a:extLst>
              <a:ext uri="{FF2B5EF4-FFF2-40B4-BE49-F238E27FC236}">
                <a16:creationId xmlns:a16="http://schemas.microsoft.com/office/drawing/2014/main" id="{83B62C4E-F06E-4D72-A4CE-68BCDC8250A4}"/>
              </a:ext>
            </a:extLst>
          </p:cNvPr>
          <p:cNvSpPr txBox="1"/>
          <p:nvPr/>
        </p:nvSpPr>
        <p:spPr>
          <a:xfrm rot="16200000">
            <a:off x="-503966" y="2829711"/>
            <a:ext cx="3901572" cy="1384995"/>
          </a:xfrm>
          <a:prstGeom prst="rect">
            <a:avLst/>
          </a:prstGeom>
          <a:noFill/>
        </p:spPr>
        <p:txBody>
          <a:bodyPr wrap="square" rtlCol="0">
            <a:spAutoFit/>
          </a:bodyPr>
          <a:lstStyle/>
          <a:p>
            <a:r>
              <a:rPr lang="en-US" sz="4000" dirty="0">
                <a:solidFill>
                  <a:schemeClr val="bg1"/>
                </a:solidFill>
                <a:latin typeface="Century Gothic"/>
                <a:cs typeface="Century Gothic"/>
              </a:rPr>
              <a:t>Performance</a:t>
            </a:r>
          </a:p>
          <a:p>
            <a:r>
              <a:rPr lang="en-US" sz="4400" dirty="0">
                <a:solidFill>
                  <a:schemeClr val="bg1"/>
                </a:solidFill>
                <a:latin typeface="Century Gothic"/>
                <a:cs typeface="Century Gothic"/>
              </a:rPr>
              <a:t> </a:t>
            </a:r>
          </a:p>
        </p:txBody>
      </p:sp>
      <p:cxnSp>
        <p:nvCxnSpPr>
          <p:cNvPr id="13" name="Straight Arrow Connector 12">
            <a:extLst>
              <a:ext uri="{FF2B5EF4-FFF2-40B4-BE49-F238E27FC236}">
                <a16:creationId xmlns:a16="http://schemas.microsoft.com/office/drawing/2014/main" id="{6ACC18A7-92F3-4230-B5B4-F2FDCB42D2EB}"/>
              </a:ext>
            </a:extLst>
          </p:cNvPr>
          <p:cNvCxnSpPr/>
          <p:nvPr/>
        </p:nvCxnSpPr>
        <p:spPr>
          <a:xfrm flipV="1">
            <a:off x="2325757" y="626165"/>
            <a:ext cx="0" cy="4671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9BFD76-7515-4CC0-AAD1-B870C6F18140}"/>
              </a:ext>
            </a:extLst>
          </p:cNvPr>
          <p:cNvCxnSpPr>
            <a:cxnSpLocks/>
          </p:cNvCxnSpPr>
          <p:nvPr/>
        </p:nvCxnSpPr>
        <p:spPr>
          <a:xfrm>
            <a:off x="2305879" y="5276099"/>
            <a:ext cx="8216347" cy="230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Arrow: Left 2">
            <a:extLst>
              <a:ext uri="{FF2B5EF4-FFF2-40B4-BE49-F238E27FC236}">
                <a16:creationId xmlns:a16="http://schemas.microsoft.com/office/drawing/2014/main" id="{B800BDE4-EB8A-4AEB-9478-B6866DF492FC}"/>
              </a:ext>
            </a:extLst>
          </p:cNvPr>
          <p:cNvSpPr/>
          <p:nvPr/>
        </p:nvSpPr>
        <p:spPr>
          <a:xfrm rot="19673530">
            <a:off x="6963467" y="1820478"/>
            <a:ext cx="1073425" cy="636105"/>
          </a:xfrm>
          <a:prstGeom prst="leftArrow">
            <a:avLst/>
          </a:prstGeom>
          <a:solidFill>
            <a:srgbClr val="E6A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1B57C4E2-7BB3-4137-A121-B1A9F55F418A}"/>
              </a:ext>
            </a:extLst>
          </p:cNvPr>
          <p:cNvSpPr txBox="1"/>
          <p:nvPr/>
        </p:nvSpPr>
        <p:spPr>
          <a:xfrm>
            <a:off x="7931712" y="1128858"/>
            <a:ext cx="1457733" cy="1569660"/>
          </a:xfrm>
          <a:prstGeom prst="rect">
            <a:avLst/>
          </a:prstGeom>
          <a:noFill/>
        </p:spPr>
        <p:txBody>
          <a:bodyPr wrap="square" rtlCol="0">
            <a:spAutoFit/>
          </a:bodyPr>
          <a:lstStyle/>
          <a:p>
            <a:pPr algn="ctr"/>
            <a:r>
              <a:rPr lang="en-US" sz="2400" dirty="0">
                <a:solidFill>
                  <a:srgbClr val="E6AF00"/>
                </a:solidFill>
                <a:latin typeface="Century Gothic"/>
                <a:cs typeface="Century Gothic"/>
              </a:rPr>
              <a:t>What if you’re here?</a:t>
            </a:r>
          </a:p>
          <a:p>
            <a:pPr algn="ctr"/>
            <a:r>
              <a:rPr lang="en-US" sz="2400" dirty="0">
                <a:solidFill>
                  <a:schemeClr val="bg1"/>
                </a:solidFill>
                <a:latin typeface="Century Gothic"/>
                <a:cs typeface="Century Gothic"/>
              </a:rPr>
              <a:t> </a:t>
            </a:r>
          </a:p>
        </p:txBody>
      </p:sp>
    </p:spTree>
    <p:extLst>
      <p:ext uri="{BB962C8B-B14F-4D97-AF65-F5344CB8AC3E}">
        <p14:creationId xmlns:p14="http://schemas.microsoft.com/office/powerpoint/2010/main" val="107785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2F85EFE-7F33-4684-921E-DAE5C891BD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399"/>
            <a:ext cx="12192000" cy="6020601"/>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28</a:t>
            </a:fld>
            <a:endParaRPr lang="en-CA" dirty="0"/>
          </a:p>
        </p:txBody>
      </p:sp>
      <p:sp>
        <p:nvSpPr>
          <p:cNvPr id="8" name="Rectangle 7">
            <a:extLst>
              <a:ext uri="{FF2B5EF4-FFF2-40B4-BE49-F238E27FC236}">
                <a16:creationId xmlns:a16="http://schemas.microsoft.com/office/drawing/2014/main" id="{9667D2F5-2752-417D-B117-934B1B0D716E}"/>
              </a:ext>
            </a:extLst>
          </p:cNvPr>
          <p:cNvSpPr/>
          <p:nvPr/>
        </p:nvSpPr>
        <p:spPr>
          <a:xfrm>
            <a:off x="0" y="837399"/>
            <a:ext cx="12192000" cy="6020601"/>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84FFCD-B7E1-409F-84BD-A67852B36125}"/>
              </a:ext>
            </a:extLst>
          </p:cNvPr>
          <p:cNvSpPr txBox="1"/>
          <p:nvPr/>
        </p:nvSpPr>
        <p:spPr>
          <a:xfrm>
            <a:off x="602476" y="2578544"/>
            <a:ext cx="11050807" cy="1446550"/>
          </a:xfrm>
          <a:prstGeom prst="rect">
            <a:avLst/>
          </a:prstGeom>
          <a:noFill/>
        </p:spPr>
        <p:txBody>
          <a:bodyPr wrap="square" rtlCol="0">
            <a:spAutoFit/>
          </a:bodyPr>
          <a:lstStyle/>
          <a:p>
            <a:pPr algn="ctr"/>
            <a:r>
              <a:rPr lang="en-CA" sz="4400" dirty="0">
                <a:solidFill>
                  <a:schemeClr val="bg1"/>
                </a:solidFill>
                <a:latin typeface="Century Gothic"/>
                <a:cs typeface="Century Gothic"/>
              </a:rPr>
              <a:t>We </a:t>
            </a:r>
            <a:r>
              <a:rPr lang="en-CA" sz="4400" dirty="0">
                <a:solidFill>
                  <a:srgbClr val="5EC1AA"/>
                </a:solidFill>
                <a:latin typeface="Century Gothic"/>
                <a:cs typeface="Century Gothic"/>
              </a:rPr>
              <a:t>need</a:t>
            </a:r>
            <a:r>
              <a:rPr lang="en-CA" sz="4400" dirty="0">
                <a:solidFill>
                  <a:schemeClr val="bg1"/>
                </a:solidFill>
                <a:latin typeface="Century Gothic"/>
                <a:cs typeface="Century Gothic"/>
              </a:rPr>
              <a:t> emotionally resilient </a:t>
            </a:r>
          </a:p>
          <a:p>
            <a:pPr algn="ctr"/>
            <a:r>
              <a:rPr lang="en-CA" sz="4400" dirty="0">
                <a:solidFill>
                  <a:schemeClr val="bg1"/>
                </a:solidFill>
                <a:latin typeface="Century Gothic"/>
                <a:cs typeface="Century Gothic"/>
              </a:rPr>
              <a:t>leaders more than ever.</a:t>
            </a:r>
            <a:endParaRPr lang="en-US" sz="4400" dirty="0">
              <a:solidFill>
                <a:schemeClr val="bg1"/>
              </a:solidFill>
              <a:latin typeface="Century Gothic"/>
              <a:cs typeface="Century Gothic"/>
            </a:endParaRPr>
          </a:p>
        </p:txBody>
      </p:sp>
      <p:pic>
        <p:nvPicPr>
          <p:cNvPr id="7" name="Picture 6">
            <a:extLst>
              <a:ext uri="{FF2B5EF4-FFF2-40B4-BE49-F238E27FC236}">
                <a16:creationId xmlns:a16="http://schemas.microsoft.com/office/drawing/2014/main" id="{9370CA01-CA76-4CBF-9D69-C01ADE174AE0}"/>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32520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0E8A5C-7101-4FF0-8431-10BF33685B6F}"/>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29</a:t>
            </a:fld>
            <a:endParaRPr lang="en-CA" dirty="0"/>
          </a:p>
        </p:txBody>
      </p:sp>
      <p:pic>
        <p:nvPicPr>
          <p:cNvPr id="3" name="Picture 2" descr="iStock-861122560.jpg">
            <a:extLst>
              <a:ext uri="{FF2B5EF4-FFF2-40B4-BE49-F238E27FC236}">
                <a16:creationId xmlns:a16="http://schemas.microsoft.com/office/drawing/2014/main" id="{2294E0A6-AFCD-42AC-8101-D426161F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316"/>
            <a:ext cx="12192000" cy="4192026"/>
          </a:xfrm>
          <a:prstGeom prst="rect">
            <a:avLst/>
          </a:prstGeom>
        </p:spPr>
      </p:pic>
      <p:sp>
        <p:nvSpPr>
          <p:cNvPr id="4" name="Rectangle 3">
            <a:extLst>
              <a:ext uri="{FF2B5EF4-FFF2-40B4-BE49-F238E27FC236}">
                <a16:creationId xmlns:a16="http://schemas.microsoft.com/office/drawing/2014/main" id="{53DE29C6-1512-411A-B313-83C6DA9EFC56}"/>
              </a:ext>
            </a:extLst>
          </p:cNvPr>
          <p:cNvSpPr/>
          <p:nvPr/>
        </p:nvSpPr>
        <p:spPr>
          <a:xfrm>
            <a:off x="0" y="855524"/>
            <a:ext cx="12192000" cy="4192027"/>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C7281-0FEA-4A30-9409-DAE728C1E232}"/>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DE7A61A-081A-414E-AE31-4BDE70CB2EDB}"/>
              </a:ext>
            </a:extLst>
          </p:cNvPr>
          <p:cNvSpPr txBox="1">
            <a:spLocks/>
          </p:cNvSpPr>
          <p:nvPr/>
        </p:nvSpPr>
        <p:spPr>
          <a:xfrm>
            <a:off x="67492" y="5635894"/>
            <a:ext cx="11665703" cy="620526"/>
          </a:xfrm>
          <a:prstGeom prst="rect">
            <a:avLst/>
          </a:prstGeom>
        </p:spPr>
        <p:txBody>
          <a:bodyPr/>
          <a:lstStyle>
            <a:lvl1pPr algn="l" defTabSz="914400" rtl="0" eaLnBrk="1" latinLnBrk="0" hangingPunct="1">
              <a:lnSpc>
                <a:spcPct val="90000"/>
              </a:lnSpc>
              <a:spcBef>
                <a:spcPct val="0"/>
              </a:spcBef>
              <a:buNone/>
              <a:defRPr sz="3600" b="1" kern="1200" baseline="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solidFill>
                  <a:srgbClr val="5EC1AA"/>
                </a:solidFill>
              </a:rPr>
              <a:t>PART 3</a:t>
            </a:r>
            <a:r>
              <a:rPr lang="en-US" dirty="0">
                <a:solidFill>
                  <a:schemeClr val="bg1"/>
                </a:solidFill>
              </a:rPr>
              <a:t> </a:t>
            </a:r>
            <a:r>
              <a:rPr lang="en-US" dirty="0"/>
              <a:t> </a:t>
            </a:r>
            <a:r>
              <a:rPr lang="en-US" dirty="0">
                <a:solidFill>
                  <a:schemeClr val="bg1"/>
                </a:solidFill>
              </a:rPr>
              <a:t>Defining Emotional Resilience</a:t>
            </a:r>
          </a:p>
        </p:txBody>
      </p:sp>
      <p:pic>
        <p:nvPicPr>
          <p:cNvPr id="7" name="Picture 6">
            <a:extLst>
              <a:ext uri="{FF2B5EF4-FFF2-40B4-BE49-F238E27FC236}">
                <a16:creationId xmlns:a16="http://schemas.microsoft.com/office/drawing/2014/main" id="{E1D83F73-70D7-4AF0-A553-C43CB4800B25}"/>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27942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3</a:t>
            </a:fld>
            <a:endParaRPr lang="en-CA" dirty="0"/>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833492"/>
            <a:ext cx="12192000" cy="4214060"/>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4B3E2-8D50-4B06-9BB3-F1139706D35A}"/>
              </a:ext>
            </a:extLst>
          </p:cNvPr>
          <p:cNvSpPr txBox="1"/>
          <p:nvPr/>
        </p:nvSpPr>
        <p:spPr>
          <a:xfrm>
            <a:off x="602476" y="1570730"/>
            <a:ext cx="11381914" cy="2554545"/>
          </a:xfrm>
          <a:prstGeom prst="rect">
            <a:avLst/>
          </a:prstGeom>
          <a:noFill/>
        </p:spPr>
        <p:txBody>
          <a:bodyPr wrap="square" rtlCol="0">
            <a:spAutoFit/>
          </a:bodyPr>
          <a:lstStyle/>
          <a:p>
            <a:r>
              <a:rPr lang="en-US" sz="3200" dirty="0">
                <a:solidFill>
                  <a:schemeClr val="bg1"/>
                </a:solidFill>
                <a:latin typeface="Century Gothic"/>
                <a:cs typeface="Century Gothic"/>
              </a:rPr>
              <a:t>Learning Objectives</a:t>
            </a:r>
          </a:p>
          <a:p>
            <a:endParaRPr lang="en-US" sz="3200" dirty="0">
              <a:solidFill>
                <a:schemeClr val="bg1"/>
              </a:solidFill>
              <a:latin typeface="Century Gothic"/>
              <a:cs typeface="Century Gothic"/>
            </a:endParaRPr>
          </a:p>
          <a:p>
            <a:pPr marL="514350" indent="-514350">
              <a:buFont typeface="+mj-lt"/>
              <a:buAutoNum type="arabicPeriod"/>
            </a:pPr>
            <a:r>
              <a:rPr lang="en-US" sz="3200" dirty="0">
                <a:solidFill>
                  <a:srgbClr val="5EC1AA"/>
                </a:solidFill>
                <a:latin typeface="Century Gothic"/>
                <a:cs typeface="Century Gothic"/>
              </a:rPr>
              <a:t>Define</a:t>
            </a:r>
            <a:r>
              <a:rPr lang="en-US" sz="3200" dirty="0">
                <a:solidFill>
                  <a:schemeClr val="bg1"/>
                </a:solidFill>
                <a:latin typeface="Century Gothic"/>
                <a:cs typeface="Century Gothic"/>
              </a:rPr>
              <a:t> emotional intelligence (EI) &amp; resilience</a:t>
            </a:r>
          </a:p>
          <a:p>
            <a:pPr marL="514350" indent="-514350">
              <a:buFont typeface="+mj-lt"/>
              <a:buAutoNum type="arabicPeriod"/>
            </a:pPr>
            <a:r>
              <a:rPr lang="en-US" sz="3200" dirty="0">
                <a:solidFill>
                  <a:srgbClr val="5EC1AA"/>
                </a:solidFill>
                <a:latin typeface="Century Gothic"/>
                <a:cs typeface="Century Gothic"/>
              </a:rPr>
              <a:t>Describe</a:t>
            </a:r>
            <a:r>
              <a:rPr lang="en-US" sz="3200" dirty="0">
                <a:solidFill>
                  <a:schemeClr val="bg1"/>
                </a:solidFill>
                <a:latin typeface="Century Gothic"/>
                <a:cs typeface="Century Gothic"/>
              </a:rPr>
              <a:t> the connection between EI and leadership</a:t>
            </a:r>
          </a:p>
          <a:p>
            <a:pPr marL="514350" indent="-514350">
              <a:buFont typeface="+mj-lt"/>
              <a:buAutoNum type="arabicPeriod"/>
            </a:pPr>
            <a:r>
              <a:rPr lang="en-US" sz="3200" dirty="0">
                <a:solidFill>
                  <a:srgbClr val="5EC1AA"/>
                </a:solidFill>
                <a:latin typeface="Century Gothic"/>
                <a:cs typeface="Century Gothic"/>
              </a:rPr>
              <a:t>Apply</a:t>
            </a:r>
            <a:r>
              <a:rPr lang="en-US" sz="3200" dirty="0">
                <a:solidFill>
                  <a:schemeClr val="bg1"/>
                </a:solidFill>
                <a:latin typeface="Century Gothic"/>
                <a:cs typeface="Century Gothic"/>
              </a:rPr>
              <a:t> 2-3 strategies for enhancing EI &amp; resilience</a:t>
            </a:r>
          </a:p>
        </p:txBody>
      </p:sp>
      <p:pic>
        <p:nvPicPr>
          <p:cNvPr id="7" name="Picture 6">
            <a:extLst>
              <a:ext uri="{FF2B5EF4-FFF2-40B4-BE49-F238E27FC236}">
                <a16:creationId xmlns:a16="http://schemas.microsoft.com/office/drawing/2014/main" id="{687D0E1E-A4B6-441C-AA30-997ED48BB8F0}"/>
              </a:ext>
            </a:extLst>
          </p:cNvPr>
          <p:cNvPicPr>
            <a:picLocks noChangeAspect="1"/>
          </p:cNvPicPr>
          <p:nvPr/>
        </p:nvPicPr>
        <p:blipFill>
          <a:blip r:embed="rId3"/>
          <a:stretch>
            <a:fillRect/>
          </a:stretch>
        </p:blipFill>
        <p:spPr>
          <a:xfrm>
            <a:off x="161925" y="91380"/>
            <a:ext cx="12030075" cy="666750"/>
          </a:xfrm>
          <a:prstGeom prst="rect">
            <a:avLst/>
          </a:prstGeom>
        </p:spPr>
      </p:pic>
      <p:pic>
        <p:nvPicPr>
          <p:cNvPr id="8" name="Picture 7">
            <a:extLst>
              <a:ext uri="{FF2B5EF4-FFF2-40B4-BE49-F238E27FC236}">
                <a16:creationId xmlns:a16="http://schemas.microsoft.com/office/drawing/2014/main" id="{29C244FD-AA90-46F8-B432-F41EE6E17D51}"/>
              </a:ext>
            </a:extLst>
          </p:cNvPr>
          <p:cNvPicPr>
            <a:picLocks noChangeAspect="1"/>
          </p:cNvPicPr>
          <p:nvPr/>
        </p:nvPicPr>
        <p:blipFill>
          <a:blip r:embed="rId3"/>
          <a:stretch>
            <a:fillRect/>
          </a:stretch>
        </p:blipFill>
        <p:spPr>
          <a:xfrm>
            <a:off x="0" y="5047549"/>
            <a:ext cx="12192000" cy="1810452"/>
          </a:xfrm>
          <a:prstGeom prst="rect">
            <a:avLst/>
          </a:prstGeom>
        </p:spPr>
      </p:pic>
    </p:spTree>
    <p:extLst>
      <p:ext uri="{BB962C8B-B14F-4D97-AF65-F5344CB8AC3E}">
        <p14:creationId xmlns:p14="http://schemas.microsoft.com/office/powerpoint/2010/main" val="1032885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30</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7" name="Picture 6" descr="A person standing in front of a sunset&#10;&#10;Description automatically generated">
            <a:extLst>
              <a:ext uri="{FF2B5EF4-FFF2-40B4-BE49-F238E27FC236}">
                <a16:creationId xmlns:a16="http://schemas.microsoft.com/office/drawing/2014/main" id="{E691856B-28B2-447E-B78D-88F2CAF4B9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42480"/>
            <a:ext cx="12192000" cy="6015520"/>
          </a:xfrm>
          <a:prstGeom prst="rect">
            <a:avLst/>
          </a:prstGeom>
        </p:spPr>
      </p:pic>
      <p:sp>
        <p:nvSpPr>
          <p:cNvPr id="8" name="Rectangle 7">
            <a:extLst>
              <a:ext uri="{FF2B5EF4-FFF2-40B4-BE49-F238E27FC236}">
                <a16:creationId xmlns:a16="http://schemas.microsoft.com/office/drawing/2014/main" id="{CE74C344-CBD9-44E8-AF66-9798B3F3BF3F}"/>
              </a:ext>
            </a:extLst>
          </p:cNvPr>
          <p:cNvSpPr/>
          <p:nvPr/>
        </p:nvSpPr>
        <p:spPr>
          <a:xfrm>
            <a:off x="0" y="842480"/>
            <a:ext cx="12192000" cy="601552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848757-155B-479D-A69C-46DA8BF5D08A}"/>
              </a:ext>
            </a:extLst>
          </p:cNvPr>
          <p:cNvSpPr txBox="1"/>
          <p:nvPr/>
        </p:nvSpPr>
        <p:spPr>
          <a:xfrm>
            <a:off x="602476" y="2578544"/>
            <a:ext cx="11050807" cy="2123658"/>
          </a:xfrm>
          <a:prstGeom prst="rect">
            <a:avLst/>
          </a:prstGeom>
          <a:noFill/>
        </p:spPr>
        <p:txBody>
          <a:bodyPr wrap="square" rtlCol="0">
            <a:spAutoFit/>
          </a:bodyPr>
          <a:lstStyle/>
          <a:p>
            <a:pPr algn="ctr"/>
            <a:r>
              <a:rPr lang="en-US" sz="4400" dirty="0">
                <a:solidFill>
                  <a:srgbClr val="5EC1AA"/>
                </a:solidFill>
                <a:latin typeface="Century Gothic"/>
                <a:cs typeface="Century Gothic"/>
              </a:rPr>
              <a:t>Resilience</a:t>
            </a:r>
            <a:r>
              <a:rPr lang="en-US" sz="4400" dirty="0">
                <a:solidFill>
                  <a:schemeClr val="bg1"/>
                </a:solidFill>
                <a:latin typeface="Century Gothic"/>
                <a:cs typeface="Century Gothic"/>
              </a:rPr>
              <a:t> is the ability to endure, recover from, and find balance, </a:t>
            </a:r>
          </a:p>
          <a:p>
            <a:pPr algn="ctr"/>
            <a:r>
              <a:rPr lang="en-US" sz="4400" dirty="0">
                <a:solidFill>
                  <a:schemeClr val="bg1"/>
                </a:solidFill>
                <a:latin typeface="Century Gothic"/>
                <a:cs typeface="Century Gothic"/>
              </a:rPr>
              <a:t>in the midst of adverse situations</a:t>
            </a:r>
            <a:r>
              <a:rPr lang="is-IS" sz="4400" dirty="0">
                <a:solidFill>
                  <a:schemeClr val="bg1"/>
                </a:solidFill>
                <a:latin typeface="Century Gothic"/>
                <a:cs typeface="Century Gothic"/>
              </a:rPr>
              <a:t>.</a:t>
            </a:r>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725EB166-BD47-431D-AB4E-726342178181}"/>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87904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31</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iStock-871259758.jpg">
            <a:extLst>
              <a:ext uri="{FF2B5EF4-FFF2-40B4-BE49-F238E27FC236}">
                <a16:creationId xmlns:a16="http://schemas.microsoft.com/office/drawing/2014/main" id="{5CF269C7-0CE9-4DDE-B841-AE06D587A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2207"/>
            <a:ext cx="12192000" cy="6858000"/>
          </a:xfrm>
          <a:prstGeom prst="rect">
            <a:avLst/>
          </a:prstGeom>
        </p:spPr>
      </p:pic>
      <p:sp>
        <p:nvSpPr>
          <p:cNvPr id="11" name="Rectangle 10">
            <a:extLst>
              <a:ext uri="{FF2B5EF4-FFF2-40B4-BE49-F238E27FC236}">
                <a16:creationId xmlns:a16="http://schemas.microsoft.com/office/drawing/2014/main" id="{25B3D7B6-10DC-42BA-89FB-6B75FA9056A8}"/>
              </a:ext>
            </a:extLst>
          </p:cNvPr>
          <p:cNvSpPr/>
          <p:nvPr/>
        </p:nvSpPr>
        <p:spPr>
          <a:xfrm>
            <a:off x="0" y="832207"/>
            <a:ext cx="12192000" cy="6858000"/>
          </a:xfrm>
          <a:prstGeom prst="rect">
            <a:avLst/>
          </a:prstGeom>
          <a:solidFill>
            <a:srgbClr val="0000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D34E2E-2FC6-491D-990F-E29C1B96B7A1}"/>
              </a:ext>
            </a:extLst>
          </p:cNvPr>
          <p:cNvSpPr txBox="1"/>
          <p:nvPr/>
        </p:nvSpPr>
        <p:spPr>
          <a:xfrm>
            <a:off x="247650" y="1804282"/>
            <a:ext cx="11868150" cy="3477875"/>
          </a:xfrm>
          <a:prstGeom prst="rect">
            <a:avLst/>
          </a:prstGeom>
          <a:noFill/>
        </p:spPr>
        <p:txBody>
          <a:bodyPr wrap="square" rtlCol="0">
            <a:spAutoFit/>
          </a:bodyPr>
          <a:lstStyle/>
          <a:p>
            <a:r>
              <a:rPr lang="en-US" sz="4400" dirty="0">
                <a:solidFill>
                  <a:schemeClr val="bg1"/>
                </a:solidFill>
                <a:latin typeface="Century Gothic"/>
                <a:cs typeface="Century Gothic"/>
              </a:rPr>
              <a:t>According to leading research, there are three mindset qualities that predict how resilient a person will be in difficult times…</a:t>
            </a:r>
          </a:p>
          <a:p>
            <a:endParaRPr lang="en-US" sz="4400" dirty="0">
              <a:solidFill>
                <a:schemeClr val="bg1"/>
              </a:solidFill>
              <a:latin typeface="Century Gothic"/>
              <a:cs typeface="Century Gothic"/>
            </a:endParaRPr>
          </a:p>
          <a:p>
            <a:r>
              <a:rPr lang="en-US" sz="4400" dirty="0">
                <a:solidFill>
                  <a:srgbClr val="5EC1AA"/>
                </a:solidFill>
                <a:latin typeface="Century Gothic"/>
                <a:cs typeface="Century Gothic"/>
              </a:rPr>
              <a:t>Challenge</a:t>
            </a:r>
            <a:r>
              <a:rPr lang="en-US" sz="4400" dirty="0">
                <a:solidFill>
                  <a:schemeClr val="bg1"/>
                </a:solidFill>
                <a:latin typeface="Century Gothic"/>
                <a:cs typeface="Century Gothic"/>
              </a:rPr>
              <a:t>, </a:t>
            </a:r>
            <a:r>
              <a:rPr lang="en-US" sz="4400" dirty="0">
                <a:solidFill>
                  <a:srgbClr val="5EC1AA"/>
                </a:solidFill>
                <a:latin typeface="Century Gothic"/>
                <a:cs typeface="Century Gothic"/>
              </a:rPr>
              <a:t>Control</a:t>
            </a:r>
            <a:r>
              <a:rPr lang="en-US" sz="4400" dirty="0">
                <a:solidFill>
                  <a:schemeClr val="bg1"/>
                </a:solidFill>
                <a:latin typeface="Century Gothic"/>
                <a:cs typeface="Century Gothic"/>
              </a:rPr>
              <a:t> &amp; </a:t>
            </a:r>
            <a:r>
              <a:rPr lang="en-US" sz="4400" dirty="0">
                <a:solidFill>
                  <a:srgbClr val="5EC1AA"/>
                </a:solidFill>
                <a:latin typeface="Century Gothic"/>
                <a:cs typeface="Century Gothic"/>
              </a:rPr>
              <a:t>Commitment </a:t>
            </a:r>
          </a:p>
        </p:txBody>
      </p:sp>
      <p:pic>
        <p:nvPicPr>
          <p:cNvPr id="8" name="Picture 7">
            <a:extLst>
              <a:ext uri="{FF2B5EF4-FFF2-40B4-BE49-F238E27FC236}">
                <a16:creationId xmlns:a16="http://schemas.microsoft.com/office/drawing/2014/main" id="{6B0A5327-3727-4ECE-9DA4-2CD996C6E632}"/>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591477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32</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neonbrand-dGCUivMSQc0-unsplash.jpg">
            <a:extLst>
              <a:ext uri="{FF2B5EF4-FFF2-40B4-BE49-F238E27FC236}">
                <a16:creationId xmlns:a16="http://schemas.microsoft.com/office/drawing/2014/main" id="{54819EA9-A6FC-4122-B3BE-A89E8AF4F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99"/>
          <a:stretch/>
        </p:blipFill>
        <p:spPr>
          <a:xfrm>
            <a:off x="0" y="847023"/>
            <a:ext cx="12192000" cy="7440329"/>
          </a:xfrm>
          <a:prstGeom prst="rect">
            <a:avLst/>
          </a:prstGeom>
        </p:spPr>
      </p:pic>
      <p:sp>
        <p:nvSpPr>
          <p:cNvPr id="9" name="Rectangle 8">
            <a:extLst>
              <a:ext uri="{FF2B5EF4-FFF2-40B4-BE49-F238E27FC236}">
                <a16:creationId xmlns:a16="http://schemas.microsoft.com/office/drawing/2014/main" id="{5E5942BF-C7A7-4E60-A7D2-89F8ABFB03C5}"/>
              </a:ext>
            </a:extLst>
          </p:cNvPr>
          <p:cNvSpPr/>
          <p:nvPr/>
        </p:nvSpPr>
        <p:spPr>
          <a:xfrm>
            <a:off x="0" y="847022"/>
            <a:ext cx="12192000" cy="6010977"/>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C3D660-9622-4DE6-8CE2-178E7E63C97E}"/>
              </a:ext>
            </a:extLst>
          </p:cNvPr>
          <p:cNvSpPr txBox="1"/>
          <p:nvPr/>
        </p:nvSpPr>
        <p:spPr>
          <a:xfrm>
            <a:off x="247500" y="806995"/>
            <a:ext cx="11589524" cy="3847207"/>
          </a:xfrm>
          <a:prstGeom prst="rect">
            <a:avLst/>
          </a:prstGeom>
          <a:noFill/>
        </p:spPr>
        <p:txBody>
          <a:bodyPr wrap="square" rtlCol="0">
            <a:spAutoFit/>
          </a:bodyPr>
          <a:lstStyle/>
          <a:p>
            <a:r>
              <a:rPr lang="en-CA" sz="6000" dirty="0">
                <a:solidFill>
                  <a:srgbClr val="5EC1AA"/>
                </a:solidFill>
                <a:latin typeface="Century Gothic"/>
                <a:cs typeface="Century Gothic"/>
              </a:rPr>
              <a:t>Challenge</a:t>
            </a:r>
            <a:endParaRPr lang="en-US" sz="3200" i="1" dirty="0">
              <a:solidFill>
                <a:schemeClr val="bg1"/>
              </a:solidFill>
              <a:latin typeface="Century Gothic"/>
              <a:cs typeface="Century Gothic"/>
            </a:endParaRPr>
          </a:p>
          <a:p>
            <a:endParaRPr lang="en-US" sz="3200" i="1" dirty="0">
              <a:solidFill>
                <a:schemeClr val="bg1"/>
              </a:solidFill>
              <a:latin typeface="Century Gothic"/>
              <a:cs typeface="Century Gothic"/>
            </a:endParaRPr>
          </a:p>
          <a:p>
            <a:r>
              <a:rPr lang="en-US" sz="3200" i="1" dirty="0">
                <a:solidFill>
                  <a:schemeClr val="bg1"/>
                </a:solidFill>
                <a:latin typeface="Century Gothic"/>
                <a:cs typeface="Century Gothic"/>
              </a:rPr>
              <a:t>S</a:t>
            </a:r>
            <a:r>
              <a:rPr lang="is-IS" sz="3200" i="1" dirty="0">
                <a:solidFill>
                  <a:schemeClr val="bg1"/>
                </a:solidFill>
                <a:latin typeface="Century Gothic"/>
                <a:cs typeface="Century Gothic"/>
              </a:rPr>
              <a:t>eeing change and new experiences as exciting opportunities to learn and develop  </a:t>
            </a:r>
          </a:p>
          <a:p>
            <a:endParaRPr lang="is-IS" sz="4400"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354954F6-8453-4B43-BA44-DA46824E6C7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792231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33</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neonbrand-dGCUivMSQc0-unsplash.jpg">
            <a:extLst>
              <a:ext uri="{FF2B5EF4-FFF2-40B4-BE49-F238E27FC236}">
                <a16:creationId xmlns:a16="http://schemas.microsoft.com/office/drawing/2014/main" id="{54819EA9-A6FC-4122-B3BE-A89E8AF4F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99"/>
          <a:stretch/>
        </p:blipFill>
        <p:spPr>
          <a:xfrm>
            <a:off x="0" y="847023"/>
            <a:ext cx="12192000" cy="7440329"/>
          </a:xfrm>
          <a:prstGeom prst="rect">
            <a:avLst/>
          </a:prstGeom>
        </p:spPr>
      </p:pic>
      <p:sp>
        <p:nvSpPr>
          <p:cNvPr id="9" name="Rectangle 8">
            <a:extLst>
              <a:ext uri="{FF2B5EF4-FFF2-40B4-BE49-F238E27FC236}">
                <a16:creationId xmlns:a16="http://schemas.microsoft.com/office/drawing/2014/main" id="{5E5942BF-C7A7-4E60-A7D2-89F8ABFB03C5}"/>
              </a:ext>
            </a:extLst>
          </p:cNvPr>
          <p:cNvSpPr/>
          <p:nvPr/>
        </p:nvSpPr>
        <p:spPr>
          <a:xfrm>
            <a:off x="0" y="847022"/>
            <a:ext cx="12192000" cy="6010977"/>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C3D660-9622-4DE6-8CE2-178E7E63C97E}"/>
              </a:ext>
            </a:extLst>
          </p:cNvPr>
          <p:cNvSpPr txBox="1"/>
          <p:nvPr/>
        </p:nvSpPr>
        <p:spPr>
          <a:xfrm>
            <a:off x="247500" y="806995"/>
            <a:ext cx="11589524" cy="5816977"/>
          </a:xfrm>
          <a:prstGeom prst="rect">
            <a:avLst/>
          </a:prstGeom>
          <a:noFill/>
        </p:spPr>
        <p:txBody>
          <a:bodyPr wrap="square" rtlCol="0">
            <a:spAutoFit/>
          </a:bodyPr>
          <a:lstStyle/>
          <a:p>
            <a:r>
              <a:rPr lang="en-CA" sz="6000" dirty="0">
                <a:solidFill>
                  <a:srgbClr val="5EC1AA"/>
                </a:solidFill>
                <a:latin typeface="Century Gothic"/>
                <a:cs typeface="Century Gothic"/>
              </a:rPr>
              <a:t>Challenge</a:t>
            </a:r>
            <a:endParaRPr lang="en-US" sz="3200" i="1" dirty="0">
              <a:solidFill>
                <a:schemeClr val="bg1"/>
              </a:solidFill>
              <a:latin typeface="Century Gothic"/>
              <a:cs typeface="Century Gothic"/>
            </a:endParaRPr>
          </a:p>
          <a:p>
            <a:endParaRPr lang="en-US" sz="3200" i="1" dirty="0">
              <a:solidFill>
                <a:schemeClr val="bg1"/>
              </a:solidFill>
              <a:latin typeface="Century Gothic"/>
              <a:cs typeface="Century Gothic"/>
            </a:endParaRPr>
          </a:p>
          <a:p>
            <a:r>
              <a:rPr lang="en-US" sz="3200" i="1" dirty="0">
                <a:solidFill>
                  <a:schemeClr val="bg1"/>
                </a:solidFill>
                <a:latin typeface="Century Gothic"/>
                <a:cs typeface="Century Gothic"/>
              </a:rPr>
              <a:t>S</a:t>
            </a:r>
            <a:r>
              <a:rPr lang="is-IS" sz="3200" i="1" dirty="0">
                <a:solidFill>
                  <a:schemeClr val="bg1"/>
                </a:solidFill>
                <a:latin typeface="Century Gothic"/>
                <a:cs typeface="Century Gothic"/>
              </a:rPr>
              <a:t>eeing change and new experiences as exciting opportunities to learn and develop  </a:t>
            </a:r>
          </a:p>
          <a:p>
            <a:endParaRPr lang="is-IS" sz="3200" i="1" dirty="0">
              <a:solidFill>
                <a:schemeClr val="bg1"/>
              </a:solidFill>
              <a:latin typeface="Century Gothic"/>
              <a:cs typeface="Century Gothic"/>
            </a:endParaRPr>
          </a:p>
          <a:p>
            <a:pPr marL="457200" indent="-457200">
              <a:buFont typeface="Arial" panose="020B0604020202020204" pitchFamily="34" charset="0"/>
              <a:buChar char="•"/>
            </a:pPr>
            <a:r>
              <a:rPr lang="is-IS" sz="3200" i="1" dirty="0">
                <a:solidFill>
                  <a:schemeClr val="bg1"/>
                </a:solidFill>
                <a:latin typeface="Century Gothic"/>
                <a:cs typeface="Century Gothic"/>
              </a:rPr>
              <a:t>What is this situation teaching me?</a:t>
            </a:r>
          </a:p>
          <a:p>
            <a:pPr marL="457200" indent="-457200">
              <a:buFont typeface="Arial" panose="020B0604020202020204" pitchFamily="34" charset="0"/>
              <a:buChar char="•"/>
            </a:pPr>
            <a:r>
              <a:rPr lang="is-IS" sz="3200" i="1" dirty="0">
                <a:solidFill>
                  <a:schemeClr val="bg1"/>
                </a:solidFill>
                <a:latin typeface="Century Gothic"/>
                <a:cs typeface="Century Gothic"/>
              </a:rPr>
              <a:t>What skills can I learn that would be helpful?</a:t>
            </a:r>
          </a:p>
          <a:p>
            <a:pPr marL="457200" indent="-457200">
              <a:buFont typeface="Arial" panose="020B0604020202020204" pitchFamily="34" charset="0"/>
              <a:buChar char="•"/>
            </a:pPr>
            <a:r>
              <a:rPr lang="is-IS" sz="3200" i="1" dirty="0">
                <a:solidFill>
                  <a:schemeClr val="bg1"/>
                </a:solidFill>
                <a:latin typeface="Century Gothic"/>
                <a:cs typeface="Century Gothic"/>
              </a:rPr>
              <a:t>How can I use this situation to my/our advantage?</a:t>
            </a:r>
          </a:p>
          <a:p>
            <a:endParaRPr lang="is-IS" sz="4400"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354954F6-8453-4B43-BA44-DA46824E6C7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44345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34</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nikita-kachanovsky-FJFPuE1MAOM-unsplash.jpg">
            <a:extLst>
              <a:ext uri="{FF2B5EF4-FFF2-40B4-BE49-F238E27FC236}">
                <a16:creationId xmlns:a16="http://schemas.microsoft.com/office/drawing/2014/main" id="{7B2D7EEE-339E-4746-AF73-4E1AA675A3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081917" y="-2252082"/>
            <a:ext cx="6028165" cy="12192000"/>
          </a:xfrm>
          <a:prstGeom prst="rect">
            <a:avLst/>
          </a:prstGeom>
        </p:spPr>
      </p:pic>
      <p:sp>
        <p:nvSpPr>
          <p:cNvPr id="11" name="Rectangle 10">
            <a:extLst>
              <a:ext uri="{FF2B5EF4-FFF2-40B4-BE49-F238E27FC236}">
                <a16:creationId xmlns:a16="http://schemas.microsoft.com/office/drawing/2014/main" id="{3C8203C6-1428-4F51-BBDE-0F7A031A67B1}"/>
              </a:ext>
            </a:extLst>
          </p:cNvPr>
          <p:cNvSpPr/>
          <p:nvPr/>
        </p:nvSpPr>
        <p:spPr>
          <a:xfrm>
            <a:off x="0" y="829834"/>
            <a:ext cx="12192000" cy="6028165"/>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E1F7869-3764-48CB-8BD7-258CD3E73435}"/>
              </a:ext>
            </a:extLst>
          </p:cNvPr>
          <p:cNvSpPr txBox="1"/>
          <p:nvPr/>
        </p:nvSpPr>
        <p:spPr>
          <a:xfrm>
            <a:off x="247500" y="784493"/>
            <a:ext cx="11589524" cy="2923877"/>
          </a:xfrm>
          <a:prstGeom prst="rect">
            <a:avLst/>
          </a:prstGeom>
          <a:noFill/>
        </p:spPr>
        <p:txBody>
          <a:bodyPr wrap="square" rtlCol="0">
            <a:spAutoFit/>
          </a:bodyPr>
          <a:lstStyle/>
          <a:p>
            <a:r>
              <a:rPr lang="en-CA" sz="6000" dirty="0">
                <a:solidFill>
                  <a:srgbClr val="5EC1AA"/>
                </a:solidFill>
                <a:latin typeface="Century Gothic"/>
                <a:cs typeface="Century Gothic"/>
              </a:rPr>
              <a:t>Control</a:t>
            </a:r>
          </a:p>
          <a:p>
            <a:endParaRPr lang="en-CA" sz="6000" dirty="0">
              <a:solidFill>
                <a:srgbClr val="FFFF00"/>
              </a:solidFill>
              <a:latin typeface="Century Gothic"/>
              <a:cs typeface="Century Gothic"/>
            </a:endParaRPr>
          </a:p>
          <a:p>
            <a:r>
              <a:rPr lang="en-CA" sz="3200" i="1" dirty="0">
                <a:solidFill>
                  <a:schemeClr val="bg1"/>
                </a:solidFill>
                <a:latin typeface="Century Gothic"/>
                <a:cs typeface="Century Gothic"/>
              </a:rPr>
              <a:t>Beliefs in one’s ability to control or influence outcomes</a:t>
            </a:r>
          </a:p>
          <a:p>
            <a:endParaRPr lang="en-CA" sz="3200" i="1"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7987B874-A36E-482D-BD84-E10211791E5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548065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35</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nikita-kachanovsky-FJFPuE1MAOM-unsplash.jpg">
            <a:extLst>
              <a:ext uri="{FF2B5EF4-FFF2-40B4-BE49-F238E27FC236}">
                <a16:creationId xmlns:a16="http://schemas.microsoft.com/office/drawing/2014/main" id="{7B2D7EEE-339E-4746-AF73-4E1AA675A3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081917" y="-2252082"/>
            <a:ext cx="6028165" cy="12192000"/>
          </a:xfrm>
          <a:prstGeom prst="rect">
            <a:avLst/>
          </a:prstGeom>
        </p:spPr>
      </p:pic>
      <p:sp>
        <p:nvSpPr>
          <p:cNvPr id="11" name="Rectangle 10">
            <a:extLst>
              <a:ext uri="{FF2B5EF4-FFF2-40B4-BE49-F238E27FC236}">
                <a16:creationId xmlns:a16="http://schemas.microsoft.com/office/drawing/2014/main" id="{3C8203C6-1428-4F51-BBDE-0F7A031A67B1}"/>
              </a:ext>
            </a:extLst>
          </p:cNvPr>
          <p:cNvSpPr/>
          <p:nvPr/>
        </p:nvSpPr>
        <p:spPr>
          <a:xfrm>
            <a:off x="0" y="829834"/>
            <a:ext cx="12192000" cy="6028165"/>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E1F7869-3764-48CB-8BD7-258CD3E73435}"/>
              </a:ext>
            </a:extLst>
          </p:cNvPr>
          <p:cNvSpPr txBox="1"/>
          <p:nvPr/>
        </p:nvSpPr>
        <p:spPr>
          <a:xfrm>
            <a:off x="247500" y="784493"/>
            <a:ext cx="11589524" cy="4893647"/>
          </a:xfrm>
          <a:prstGeom prst="rect">
            <a:avLst/>
          </a:prstGeom>
          <a:noFill/>
        </p:spPr>
        <p:txBody>
          <a:bodyPr wrap="square" rtlCol="0">
            <a:spAutoFit/>
          </a:bodyPr>
          <a:lstStyle/>
          <a:p>
            <a:r>
              <a:rPr lang="en-CA" sz="6000" dirty="0">
                <a:solidFill>
                  <a:srgbClr val="5EC1AA"/>
                </a:solidFill>
                <a:latin typeface="Century Gothic"/>
                <a:cs typeface="Century Gothic"/>
              </a:rPr>
              <a:t>Control</a:t>
            </a:r>
          </a:p>
          <a:p>
            <a:endParaRPr lang="en-CA" sz="6000" dirty="0">
              <a:solidFill>
                <a:srgbClr val="FFFF00"/>
              </a:solidFill>
              <a:latin typeface="Century Gothic"/>
              <a:cs typeface="Century Gothic"/>
            </a:endParaRPr>
          </a:p>
          <a:p>
            <a:r>
              <a:rPr lang="en-CA" sz="3200" i="1" dirty="0">
                <a:solidFill>
                  <a:schemeClr val="bg1"/>
                </a:solidFill>
                <a:latin typeface="Century Gothic"/>
                <a:cs typeface="Century Gothic"/>
              </a:rPr>
              <a:t>Beliefs in one’s ability to control or influence outcomes</a:t>
            </a:r>
          </a:p>
          <a:p>
            <a:endParaRPr lang="en-CA" sz="3200" i="1" dirty="0">
              <a:solidFill>
                <a:schemeClr val="bg1"/>
              </a:solidFill>
              <a:latin typeface="Century Gothic"/>
              <a:cs typeface="Century Gothic"/>
            </a:endParaRPr>
          </a:p>
          <a:p>
            <a:pPr marL="457200" indent="-457200">
              <a:buFont typeface="Arial" panose="020B0604020202020204" pitchFamily="34" charset="0"/>
              <a:buChar char="•"/>
            </a:pPr>
            <a:r>
              <a:rPr lang="en-CA" sz="3200" i="1" dirty="0">
                <a:solidFill>
                  <a:schemeClr val="bg1"/>
                </a:solidFill>
                <a:latin typeface="Century Gothic"/>
                <a:cs typeface="Century Gothic"/>
              </a:rPr>
              <a:t>What is within my control?</a:t>
            </a:r>
          </a:p>
          <a:p>
            <a:pPr marL="457200" indent="-457200">
              <a:buFont typeface="Arial" panose="020B0604020202020204" pitchFamily="34" charset="0"/>
              <a:buChar char="•"/>
            </a:pPr>
            <a:r>
              <a:rPr lang="en-CA" sz="3200" i="1" dirty="0">
                <a:solidFill>
                  <a:schemeClr val="bg1"/>
                </a:solidFill>
                <a:latin typeface="Century Gothic"/>
                <a:cs typeface="Century Gothic"/>
              </a:rPr>
              <a:t>What is outside of my control?</a:t>
            </a:r>
          </a:p>
          <a:p>
            <a:pPr marL="457200" indent="-457200">
              <a:buFont typeface="Arial" panose="020B0604020202020204" pitchFamily="34" charset="0"/>
              <a:buChar char="•"/>
            </a:pPr>
            <a:r>
              <a:rPr lang="en-CA" sz="3200" i="1" dirty="0">
                <a:solidFill>
                  <a:schemeClr val="bg1"/>
                </a:solidFill>
                <a:latin typeface="Century Gothic"/>
                <a:cs typeface="Century Gothic"/>
              </a:rPr>
              <a:t>How can I limit my focus of what I can’t control?</a:t>
            </a:r>
          </a:p>
          <a:p>
            <a:pPr marL="457200" indent="-457200">
              <a:buFont typeface="Arial" panose="020B0604020202020204" pitchFamily="34" charset="0"/>
              <a:buChar char="•"/>
            </a:pPr>
            <a:r>
              <a:rPr lang="en-CA" sz="3200" i="1" dirty="0">
                <a:solidFill>
                  <a:schemeClr val="bg1"/>
                </a:solidFill>
                <a:latin typeface="Century Gothic"/>
                <a:cs typeface="Century Gothic"/>
              </a:rPr>
              <a:t>How can I enhance my focus of what I can control? </a:t>
            </a:r>
            <a:endParaRPr lang="is-IS" sz="60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7987B874-A36E-482D-BD84-E10211791E5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15923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36</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hu-chen-FZ0qzjVF_-c-unsplash.jpg">
            <a:extLst>
              <a:ext uri="{FF2B5EF4-FFF2-40B4-BE49-F238E27FC236}">
                <a16:creationId xmlns:a16="http://schemas.microsoft.com/office/drawing/2014/main" id="{9C1564C1-C8CF-4AB9-A12B-2819D3E17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9" name="Rectangle 8">
            <a:extLst>
              <a:ext uri="{FF2B5EF4-FFF2-40B4-BE49-F238E27FC236}">
                <a16:creationId xmlns:a16="http://schemas.microsoft.com/office/drawing/2014/main" id="{DB6DDCFE-7A4B-4D4E-94C0-00F457918E7E}"/>
              </a:ext>
            </a:extLst>
          </p:cNvPr>
          <p:cNvSpPr/>
          <p:nvPr/>
        </p:nvSpPr>
        <p:spPr>
          <a:xfrm>
            <a:off x="0"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4ADE3F-205F-4F91-B514-41D6AF29F74F}"/>
              </a:ext>
            </a:extLst>
          </p:cNvPr>
          <p:cNvSpPr txBox="1"/>
          <p:nvPr/>
        </p:nvSpPr>
        <p:spPr>
          <a:xfrm>
            <a:off x="247500" y="793824"/>
            <a:ext cx="11589524" cy="3354765"/>
          </a:xfrm>
          <a:prstGeom prst="rect">
            <a:avLst/>
          </a:prstGeom>
          <a:noFill/>
        </p:spPr>
        <p:txBody>
          <a:bodyPr wrap="square" rtlCol="0">
            <a:spAutoFit/>
          </a:bodyPr>
          <a:lstStyle/>
          <a:p>
            <a:r>
              <a:rPr lang="en-CA" sz="6000" dirty="0">
                <a:solidFill>
                  <a:srgbClr val="5EC1AA"/>
                </a:solidFill>
                <a:latin typeface="Century Gothic"/>
                <a:cs typeface="Century Gothic"/>
              </a:rPr>
              <a:t>Commitment</a:t>
            </a:r>
            <a:endParaRPr lang="is-IS" sz="6000" dirty="0">
              <a:solidFill>
                <a:srgbClr val="5EC1AA"/>
              </a:solidFill>
              <a:latin typeface="Century Gothic"/>
              <a:cs typeface="Century Gothic"/>
            </a:endParaRPr>
          </a:p>
          <a:p>
            <a:endParaRPr lang="en-US" sz="4400" dirty="0">
              <a:solidFill>
                <a:schemeClr val="bg1"/>
              </a:solidFill>
              <a:latin typeface="Century Gothic"/>
              <a:cs typeface="Century Gothic"/>
            </a:endParaRPr>
          </a:p>
          <a:p>
            <a:r>
              <a:rPr lang="en-CA" sz="3200" i="1" dirty="0">
                <a:solidFill>
                  <a:schemeClr val="bg1"/>
                </a:solidFill>
                <a:latin typeface="Century Gothic"/>
                <a:cs typeface="Century Gothic"/>
              </a:rPr>
              <a:t>A tendency to see the world and day-to-day activities as interesting, meaningful and having purpose</a:t>
            </a:r>
            <a:endParaRPr lang="is-IS" sz="3200" i="1"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FF5FECAA-CCFA-45DC-A1CA-2E9306142C7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634465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37</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hu-chen-FZ0qzjVF_-c-unsplash.jpg">
            <a:extLst>
              <a:ext uri="{FF2B5EF4-FFF2-40B4-BE49-F238E27FC236}">
                <a16:creationId xmlns:a16="http://schemas.microsoft.com/office/drawing/2014/main" id="{9C1564C1-C8CF-4AB9-A12B-2819D3E17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9" name="Rectangle 8">
            <a:extLst>
              <a:ext uri="{FF2B5EF4-FFF2-40B4-BE49-F238E27FC236}">
                <a16:creationId xmlns:a16="http://schemas.microsoft.com/office/drawing/2014/main" id="{DB6DDCFE-7A4B-4D4E-94C0-00F457918E7E}"/>
              </a:ext>
            </a:extLst>
          </p:cNvPr>
          <p:cNvSpPr/>
          <p:nvPr/>
        </p:nvSpPr>
        <p:spPr>
          <a:xfrm>
            <a:off x="0"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4ADE3F-205F-4F91-B514-41D6AF29F74F}"/>
              </a:ext>
            </a:extLst>
          </p:cNvPr>
          <p:cNvSpPr txBox="1"/>
          <p:nvPr/>
        </p:nvSpPr>
        <p:spPr>
          <a:xfrm>
            <a:off x="247500" y="793824"/>
            <a:ext cx="11589524" cy="5324535"/>
          </a:xfrm>
          <a:prstGeom prst="rect">
            <a:avLst/>
          </a:prstGeom>
          <a:noFill/>
        </p:spPr>
        <p:txBody>
          <a:bodyPr wrap="square" rtlCol="0">
            <a:spAutoFit/>
          </a:bodyPr>
          <a:lstStyle/>
          <a:p>
            <a:r>
              <a:rPr lang="en-CA" sz="6000" dirty="0">
                <a:solidFill>
                  <a:srgbClr val="5EC1AA"/>
                </a:solidFill>
                <a:latin typeface="Century Gothic"/>
                <a:cs typeface="Century Gothic"/>
              </a:rPr>
              <a:t>Commitment</a:t>
            </a:r>
            <a:endParaRPr lang="is-IS" sz="6000" dirty="0">
              <a:solidFill>
                <a:srgbClr val="5EC1AA"/>
              </a:solidFill>
              <a:latin typeface="Century Gothic"/>
              <a:cs typeface="Century Gothic"/>
            </a:endParaRPr>
          </a:p>
          <a:p>
            <a:endParaRPr lang="en-US" sz="4400" dirty="0">
              <a:solidFill>
                <a:schemeClr val="bg1"/>
              </a:solidFill>
              <a:latin typeface="Century Gothic"/>
              <a:cs typeface="Century Gothic"/>
            </a:endParaRPr>
          </a:p>
          <a:p>
            <a:r>
              <a:rPr lang="en-CA" sz="3200" i="1" dirty="0">
                <a:solidFill>
                  <a:schemeClr val="bg1"/>
                </a:solidFill>
                <a:latin typeface="Century Gothic"/>
                <a:cs typeface="Century Gothic"/>
              </a:rPr>
              <a:t>A tendency to see the world and day-to-day activities as interesting, meaningful and having purpose</a:t>
            </a:r>
          </a:p>
          <a:p>
            <a:endParaRPr lang="en-CA" sz="3200" i="1" dirty="0">
              <a:solidFill>
                <a:schemeClr val="bg1"/>
              </a:solidFill>
              <a:latin typeface="Century Gothic"/>
              <a:cs typeface="Century Gothic"/>
            </a:endParaRPr>
          </a:p>
          <a:p>
            <a:pPr marL="457200" indent="-457200">
              <a:buFont typeface="Arial" panose="020B0604020202020204" pitchFamily="34" charset="0"/>
              <a:buChar char="•"/>
            </a:pPr>
            <a:r>
              <a:rPr lang="en-CA" sz="3200" i="1" dirty="0">
                <a:solidFill>
                  <a:schemeClr val="bg1"/>
                </a:solidFill>
                <a:latin typeface="Century Gothic"/>
                <a:cs typeface="Century Gothic"/>
              </a:rPr>
              <a:t>What is my “Why”</a:t>
            </a:r>
          </a:p>
          <a:p>
            <a:pPr marL="457200" indent="-457200">
              <a:buFont typeface="Arial" panose="020B0604020202020204" pitchFamily="34" charset="0"/>
              <a:buChar char="•"/>
            </a:pPr>
            <a:r>
              <a:rPr lang="en-CA" sz="3200" i="1" dirty="0">
                <a:solidFill>
                  <a:schemeClr val="bg1"/>
                </a:solidFill>
                <a:latin typeface="Century Gothic"/>
                <a:cs typeface="Century Gothic"/>
              </a:rPr>
              <a:t>What is the vision here? Where are we going?</a:t>
            </a:r>
          </a:p>
          <a:p>
            <a:pPr marL="457200" indent="-457200">
              <a:buFont typeface="Arial" panose="020B0604020202020204" pitchFamily="34" charset="0"/>
              <a:buChar char="•"/>
            </a:pPr>
            <a:r>
              <a:rPr lang="en-CA" sz="3200" i="1" dirty="0">
                <a:solidFill>
                  <a:schemeClr val="bg1"/>
                </a:solidFill>
                <a:latin typeface="Century Gothic"/>
                <a:cs typeface="Century Gothic"/>
              </a:rPr>
              <a:t>What is the greater impact of the day-to-day?</a:t>
            </a: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FF5FECAA-CCFA-45DC-A1CA-2E9306142C7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510682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38</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4" name="Picture 13" descr="A cellphone on a table&#10;&#10;Description automatically generated">
            <a:extLst>
              <a:ext uri="{FF2B5EF4-FFF2-40B4-BE49-F238E27FC236}">
                <a16:creationId xmlns:a16="http://schemas.microsoft.com/office/drawing/2014/main" id="{52C604DB-7B3D-4899-87BD-5E9F4DB711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15" name="Rectangle 14">
            <a:extLst>
              <a:ext uri="{FF2B5EF4-FFF2-40B4-BE49-F238E27FC236}">
                <a16:creationId xmlns:a16="http://schemas.microsoft.com/office/drawing/2014/main" id="{D0C78894-1090-493C-9CA9-03271DD73764}"/>
              </a:ext>
            </a:extLst>
          </p:cNvPr>
          <p:cNvSpPr/>
          <p:nvPr/>
        </p:nvSpPr>
        <p:spPr>
          <a:xfrm>
            <a:off x="1"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9C626A-4CA4-4411-BDDD-A27A7731B4D0}"/>
              </a:ext>
            </a:extLst>
          </p:cNvPr>
          <p:cNvSpPr txBox="1"/>
          <p:nvPr/>
        </p:nvSpPr>
        <p:spPr>
          <a:xfrm>
            <a:off x="247500" y="791993"/>
            <a:ext cx="11589524" cy="3354765"/>
          </a:xfrm>
          <a:prstGeom prst="rect">
            <a:avLst/>
          </a:prstGeom>
          <a:noFill/>
        </p:spPr>
        <p:txBody>
          <a:bodyPr wrap="square" rtlCol="0">
            <a:spAutoFit/>
          </a:bodyPr>
          <a:lstStyle/>
          <a:p>
            <a:r>
              <a:rPr lang="en-CA" sz="6000" dirty="0">
                <a:solidFill>
                  <a:srgbClr val="5EC1AA"/>
                </a:solidFill>
                <a:latin typeface="Century Gothic"/>
                <a:cs typeface="Century Gothic"/>
              </a:rPr>
              <a:t>Recovery / Renewal</a:t>
            </a:r>
            <a:endParaRPr lang="is-IS" sz="6000" dirty="0">
              <a:solidFill>
                <a:srgbClr val="5EC1AA"/>
              </a:solidFill>
              <a:latin typeface="Century Gothic"/>
              <a:cs typeface="Century Gothic"/>
            </a:endParaRPr>
          </a:p>
          <a:p>
            <a:endParaRPr lang="en-US" sz="4400" dirty="0">
              <a:solidFill>
                <a:schemeClr val="bg1"/>
              </a:solidFill>
              <a:latin typeface="Century Gothic"/>
              <a:cs typeface="Century Gothic"/>
            </a:endParaRPr>
          </a:p>
          <a:p>
            <a:r>
              <a:rPr lang="en-CA" sz="3200" i="1" dirty="0">
                <a:solidFill>
                  <a:schemeClr val="bg1"/>
                </a:solidFill>
                <a:latin typeface="Century Gothic"/>
                <a:cs typeface="Century Gothic"/>
              </a:rPr>
              <a:t>New studies show that being resilient is not only about how you deal with challenges, but how you recover.</a:t>
            </a:r>
            <a:endParaRPr lang="is-IS" sz="3200" i="1"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BAC5DF05-265D-4D38-98CB-B54FD52FA228}"/>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22395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table, person, person&#10;&#10;Description automatically generated">
            <a:extLst>
              <a:ext uri="{FF2B5EF4-FFF2-40B4-BE49-F238E27FC236}">
                <a16:creationId xmlns:a16="http://schemas.microsoft.com/office/drawing/2014/main" id="{85C2EB70-32C2-4278-99F9-0DDB56C6E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68274"/>
          </a:xfrm>
          <a:prstGeom prst="rect">
            <a:avLst/>
          </a:prstGeom>
        </p:spPr>
      </p:pic>
      <p:sp>
        <p:nvSpPr>
          <p:cNvPr id="3" name="TextBox 2">
            <a:extLst>
              <a:ext uri="{FF2B5EF4-FFF2-40B4-BE49-F238E27FC236}">
                <a16:creationId xmlns:a16="http://schemas.microsoft.com/office/drawing/2014/main" id="{68136EC9-180F-4E1D-9FEE-12C876948F39}"/>
              </a:ext>
            </a:extLst>
          </p:cNvPr>
          <p:cNvSpPr txBox="1"/>
          <p:nvPr/>
        </p:nvSpPr>
        <p:spPr>
          <a:xfrm>
            <a:off x="-46655" y="6576375"/>
            <a:ext cx="1051249" cy="338554"/>
          </a:xfrm>
          <a:prstGeom prst="rect">
            <a:avLst/>
          </a:prstGeom>
          <a:noFill/>
        </p:spPr>
        <p:txBody>
          <a:bodyPr wrap="square" rtlCol="0">
            <a:spAutoFit/>
          </a:bodyPr>
          <a:lstStyle/>
          <a:p>
            <a:r>
              <a:rPr lang="en-CA" sz="1600" b="1" i="1" dirty="0">
                <a:solidFill>
                  <a:schemeClr val="bg1"/>
                </a:solidFill>
                <a:latin typeface="Century Gothic"/>
                <a:cs typeface="Century Gothic"/>
              </a:rPr>
              <a:t>PIT STOP</a:t>
            </a:r>
            <a:endParaRPr lang="is-IS" sz="1600" b="1" i="1" dirty="0">
              <a:solidFill>
                <a:schemeClr val="bg1"/>
              </a:solidFill>
              <a:latin typeface="Century Gothic"/>
              <a:cs typeface="Century Gothic"/>
            </a:endParaRPr>
          </a:p>
        </p:txBody>
      </p:sp>
    </p:spTree>
    <p:extLst>
      <p:ext uri="{BB962C8B-B14F-4D97-AF65-F5344CB8AC3E}">
        <p14:creationId xmlns:p14="http://schemas.microsoft.com/office/powerpoint/2010/main" val="61046794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BFDF17-FB02-4D1F-8326-2CAA2CD8A458}"/>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4</a:t>
            </a:fld>
            <a:endParaRPr lang="en-CA" dirty="0"/>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833492"/>
            <a:ext cx="12192000" cy="4214060"/>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37926"/>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8091249-4F8B-452D-AA2E-F5891586289A}"/>
              </a:ext>
            </a:extLst>
          </p:cNvPr>
          <p:cNvSpPr>
            <a:spLocks noGrp="1"/>
          </p:cNvSpPr>
          <p:nvPr>
            <p:ph type="title"/>
          </p:nvPr>
        </p:nvSpPr>
        <p:spPr>
          <a:xfrm>
            <a:off x="67492" y="5635894"/>
            <a:ext cx="11665703" cy="620526"/>
          </a:xfrm>
        </p:spPr>
        <p:txBody>
          <a:bodyPr/>
          <a:lstStyle/>
          <a:p>
            <a:r>
              <a:rPr lang="en-US" dirty="0">
                <a:solidFill>
                  <a:srgbClr val="5EC1AA"/>
                </a:solidFill>
              </a:rPr>
              <a:t>PART 1</a:t>
            </a:r>
            <a:r>
              <a:rPr lang="en-US" dirty="0">
                <a:solidFill>
                  <a:schemeClr val="bg1"/>
                </a:solidFill>
              </a:rPr>
              <a:t> </a:t>
            </a:r>
            <a:r>
              <a:rPr lang="en-US" dirty="0"/>
              <a:t> </a:t>
            </a:r>
            <a:r>
              <a:rPr lang="en-US" dirty="0">
                <a:solidFill>
                  <a:schemeClr val="bg1"/>
                </a:solidFill>
              </a:rPr>
              <a:t>An Introduction to Emotional Intelligence</a:t>
            </a:r>
          </a:p>
        </p:txBody>
      </p:sp>
      <p:pic>
        <p:nvPicPr>
          <p:cNvPr id="8" name="Picture 7">
            <a:extLst>
              <a:ext uri="{FF2B5EF4-FFF2-40B4-BE49-F238E27FC236}">
                <a16:creationId xmlns:a16="http://schemas.microsoft.com/office/drawing/2014/main" id="{73DF9553-053B-480A-9ADF-B7596D7E579E}"/>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864453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table, person, person&#10;&#10;Description automatically generated">
            <a:extLst>
              <a:ext uri="{FF2B5EF4-FFF2-40B4-BE49-F238E27FC236}">
                <a16:creationId xmlns:a16="http://schemas.microsoft.com/office/drawing/2014/main" id="{85C2EB70-32C2-4278-99F9-0DDB56C6E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68274"/>
          </a:xfrm>
          <a:prstGeom prst="rect">
            <a:avLst/>
          </a:prstGeom>
        </p:spPr>
      </p:pic>
      <p:sp>
        <p:nvSpPr>
          <p:cNvPr id="3" name="TextBox 2">
            <a:extLst>
              <a:ext uri="{FF2B5EF4-FFF2-40B4-BE49-F238E27FC236}">
                <a16:creationId xmlns:a16="http://schemas.microsoft.com/office/drawing/2014/main" id="{68136EC9-180F-4E1D-9FEE-12C876948F39}"/>
              </a:ext>
            </a:extLst>
          </p:cNvPr>
          <p:cNvSpPr txBox="1"/>
          <p:nvPr/>
        </p:nvSpPr>
        <p:spPr>
          <a:xfrm>
            <a:off x="-46655" y="6576375"/>
            <a:ext cx="1051249" cy="338554"/>
          </a:xfrm>
          <a:prstGeom prst="rect">
            <a:avLst/>
          </a:prstGeom>
          <a:noFill/>
        </p:spPr>
        <p:txBody>
          <a:bodyPr wrap="square" rtlCol="0">
            <a:spAutoFit/>
          </a:bodyPr>
          <a:lstStyle/>
          <a:p>
            <a:r>
              <a:rPr lang="en-CA" sz="1600" b="1" i="1" dirty="0">
                <a:solidFill>
                  <a:schemeClr val="bg1"/>
                </a:solidFill>
                <a:latin typeface="Century Gothic"/>
                <a:cs typeface="Century Gothic"/>
              </a:rPr>
              <a:t>PIT STOP</a:t>
            </a:r>
            <a:endParaRPr lang="is-IS" sz="1600" b="1" i="1" dirty="0">
              <a:solidFill>
                <a:schemeClr val="bg1"/>
              </a:solidFill>
              <a:latin typeface="Century Gothic"/>
              <a:cs typeface="Century Gothic"/>
            </a:endParaRPr>
          </a:p>
        </p:txBody>
      </p:sp>
      <p:sp>
        <p:nvSpPr>
          <p:cNvPr id="2" name="Rectangle 1">
            <a:extLst>
              <a:ext uri="{FF2B5EF4-FFF2-40B4-BE49-F238E27FC236}">
                <a16:creationId xmlns:a16="http://schemas.microsoft.com/office/drawing/2014/main" id="{1BB8ED46-6789-FA03-7947-E6228701F5EE}"/>
              </a:ext>
            </a:extLst>
          </p:cNvPr>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CAE452-932A-F16F-6C72-4C8C0A39B32E}"/>
              </a:ext>
            </a:extLst>
          </p:cNvPr>
          <p:cNvSpPr txBox="1"/>
          <p:nvPr/>
        </p:nvSpPr>
        <p:spPr>
          <a:xfrm>
            <a:off x="602477" y="2393177"/>
            <a:ext cx="9862324" cy="2123658"/>
          </a:xfrm>
          <a:prstGeom prst="rect">
            <a:avLst/>
          </a:prstGeom>
          <a:noFill/>
        </p:spPr>
        <p:txBody>
          <a:bodyPr wrap="square" rtlCol="0">
            <a:spAutoFit/>
          </a:bodyPr>
          <a:lstStyle/>
          <a:p>
            <a:pPr algn="ctr"/>
            <a:r>
              <a:rPr lang="en-CA" sz="4400" dirty="0">
                <a:solidFill>
                  <a:schemeClr val="bg1"/>
                </a:solidFill>
                <a:latin typeface="Century Gothic"/>
                <a:cs typeface="Century Gothic"/>
              </a:rPr>
              <a:t>Slow is smooth,</a:t>
            </a:r>
          </a:p>
          <a:p>
            <a:pPr algn="ctr"/>
            <a:endParaRPr lang="en-CA" sz="4400" dirty="0">
              <a:solidFill>
                <a:schemeClr val="bg1"/>
              </a:solidFill>
              <a:latin typeface="Century Gothic"/>
              <a:cs typeface="Century Gothic"/>
            </a:endParaRPr>
          </a:p>
          <a:p>
            <a:pPr algn="ctr"/>
            <a:r>
              <a:rPr lang="en-CA" sz="4400" dirty="0">
                <a:solidFill>
                  <a:schemeClr val="bg1"/>
                </a:solidFill>
                <a:latin typeface="Century Gothic"/>
                <a:cs typeface="Century Gothic"/>
              </a:rPr>
              <a:t>and smooth is </a:t>
            </a:r>
            <a:r>
              <a:rPr lang="en-CA" sz="4400" u="sng" dirty="0">
                <a:solidFill>
                  <a:schemeClr val="bg1"/>
                </a:solidFill>
                <a:latin typeface="Century Gothic"/>
                <a:cs typeface="Century Gothic"/>
              </a:rPr>
              <a:t>fast</a:t>
            </a:r>
            <a:r>
              <a:rPr lang="en-CA" sz="4400" dirty="0">
                <a:solidFill>
                  <a:schemeClr val="bg1"/>
                </a:solidFill>
                <a:latin typeface="Century Gothic"/>
                <a:cs typeface="Century Gothic"/>
              </a:rPr>
              <a:t>.</a:t>
            </a:r>
            <a:endParaRPr lang="en-US" sz="4400" dirty="0">
              <a:solidFill>
                <a:schemeClr val="bg1"/>
              </a:solidFill>
              <a:latin typeface="Century Gothic"/>
              <a:cs typeface="Century Gothic"/>
            </a:endParaRPr>
          </a:p>
        </p:txBody>
      </p:sp>
    </p:spTree>
    <p:extLst>
      <p:ext uri="{BB962C8B-B14F-4D97-AF65-F5344CB8AC3E}">
        <p14:creationId xmlns:p14="http://schemas.microsoft.com/office/powerpoint/2010/main" val="42492426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ird, coral, water, sitting&#10;&#10;Description automatically generated">
            <a:extLst>
              <a:ext uri="{FF2B5EF4-FFF2-40B4-BE49-F238E27FC236}">
                <a16:creationId xmlns:a16="http://schemas.microsoft.com/office/drawing/2014/main" id="{A249EEBC-6061-4AC5-95DB-B397BA43E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7" y="2393177"/>
            <a:ext cx="9862324" cy="769441"/>
          </a:xfrm>
          <a:prstGeom prst="rect">
            <a:avLst/>
          </a:prstGeom>
          <a:noFill/>
        </p:spPr>
        <p:txBody>
          <a:bodyPr wrap="square" rtlCol="0">
            <a:spAutoFit/>
          </a:bodyPr>
          <a:lstStyle/>
          <a:p>
            <a:r>
              <a:rPr lang="en-CA" sz="4400" dirty="0">
                <a:solidFill>
                  <a:schemeClr val="bg1"/>
                </a:solidFill>
                <a:latin typeface="Century Gothic"/>
                <a:cs typeface="Century Gothic"/>
              </a:rPr>
              <a:t>Your brain on </a:t>
            </a:r>
            <a:r>
              <a:rPr lang="en-CA" sz="4400" dirty="0">
                <a:solidFill>
                  <a:srgbClr val="5EC1AA"/>
                </a:solidFill>
                <a:latin typeface="Century Gothic"/>
                <a:cs typeface="Century Gothic"/>
              </a:rPr>
              <a:t>renewal</a:t>
            </a:r>
            <a:r>
              <a:rPr lang="en-CA" sz="4400" dirty="0">
                <a:solidFill>
                  <a:schemeClr val="bg1"/>
                </a:solidFill>
                <a:latin typeface="Century Gothic"/>
                <a:cs typeface="Century Gothic"/>
              </a:rPr>
              <a:t>…</a:t>
            </a:r>
            <a:endParaRPr lang="en-US" sz="4400" dirty="0">
              <a:solidFill>
                <a:schemeClr val="bg1"/>
              </a:solidFill>
              <a:latin typeface="Century Gothic"/>
              <a:cs typeface="Century Gothic"/>
            </a:endParaRPr>
          </a:p>
        </p:txBody>
      </p:sp>
    </p:spTree>
    <p:extLst>
      <p:ext uri="{BB962C8B-B14F-4D97-AF65-F5344CB8AC3E}">
        <p14:creationId xmlns:p14="http://schemas.microsoft.com/office/powerpoint/2010/main" val="272315119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42</a:t>
            </a:fld>
            <a:endParaRPr lang="en-CA" dirty="0"/>
          </a:p>
        </p:txBody>
      </p:sp>
      <p:pic>
        <p:nvPicPr>
          <p:cNvPr id="7" name="Picture 6" descr="A picture containing bird, coral, water, sitting&#10;&#10;Description automatically generated">
            <a:extLst>
              <a:ext uri="{FF2B5EF4-FFF2-40B4-BE49-F238E27FC236}">
                <a16:creationId xmlns:a16="http://schemas.microsoft.com/office/drawing/2014/main" id="{0063E4D9-BBB6-46EA-BC11-AD2F51D85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6649"/>
            <a:ext cx="12192000" cy="6858000"/>
          </a:xfrm>
          <a:prstGeom prst="rect">
            <a:avLst/>
          </a:prstGeom>
        </p:spPr>
      </p:pic>
      <p:sp>
        <p:nvSpPr>
          <p:cNvPr id="8" name="Rectangle 7">
            <a:extLst>
              <a:ext uri="{FF2B5EF4-FFF2-40B4-BE49-F238E27FC236}">
                <a16:creationId xmlns:a16="http://schemas.microsoft.com/office/drawing/2014/main" id="{9667D2F5-2752-417D-B117-934B1B0D716E}"/>
              </a:ext>
            </a:extLst>
          </p:cNvPr>
          <p:cNvSpPr/>
          <p:nvPr/>
        </p:nvSpPr>
        <p:spPr>
          <a:xfrm>
            <a:off x="0" y="856649"/>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3E88FA-3141-4A06-AAB7-8FE3CE57F21C}"/>
              </a:ext>
            </a:extLst>
          </p:cNvPr>
          <p:cNvSpPr txBox="1"/>
          <p:nvPr/>
        </p:nvSpPr>
        <p:spPr>
          <a:xfrm>
            <a:off x="301238" y="986441"/>
            <a:ext cx="11426474" cy="6432530"/>
          </a:xfrm>
          <a:prstGeom prst="rect">
            <a:avLst/>
          </a:prstGeom>
          <a:noFill/>
        </p:spPr>
        <p:txBody>
          <a:bodyPr wrap="square" rtlCol="0">
            <a:spAutoFit/>
          </a:bodyPr>
          <a:lstStyle/>
          <a:p>
            <a:r>
              <a:rPr lang="en-CA" sz="4000" dirty="0">
                <a:solidFill>
                  <a:schemeClr val="bg1"/>
                </a:solidFill>
                <a:latin typeface="Century Gothic"/>
                <a:cs typeface="Century Gothic"/>
              </a:rPr>
              <a:t>Parasympathetic </a:t>
            </a:r>
          </a:p>
          <a:p>
            <a:r>
              <a:rPr lang="en-CA" sz="4000" dirty="0">
                <a:solidFill>
                  <a:schemeClr val="bg1"/>
                </a:solidFill>
                <a:latin typeface="Century Gothic"/>
                <a:cs typeface="Century Gothic"/>
              </a:rPr>
              <a:t>Nervous System </a:t>
            </a:r>
            <a:r>
              <a:rPr lang="en-CA" sz="4000" dirty="0">
                <a:solidFill>
                  <a:srgbClr val="5EC1AA"/>
                </a:solidFill>
                <a:latin typeface="Century Gothic"/>
                <a:cs typeface="Century Gothic"/>
              </a:rPr>
              <a:t>(PNS)</a:t>
            </a:r>
            <a:endParaRPr lang="is-IS" sz="4000" dirty="0">
              <a:solidFill>
                <a:srgbClr val="5EC1AA"/>
              </a:solidFill>
              <a:latin typeface="Century Gothic"/>
              <a:cs typeface="Century Gothic"/>
            </a:endParaRPr>
          </a:p>
          <a:p>
            <a:pPr marL="514350" indent="-514350">
              <a:buFont typeface="Arial" panose="020B0604020202020204" pitchFamily="34" charset="0"/>
              <a:buChar char="•"/>
            </a:pPr>
            <a:endParaRPr lang="en-CA" sz="3200" i="1" dirty="0">
              <a:solidFill>
                <a:schemeClr val="bg1"/>
              </a:solidFill>
              <a:latin typeface="Century Gothic"/>
              <a:cs typeface="Century Gothic"/>
            </a:endParaRPr>
          </a:p>
          <a:p>
            <a:pPr marL="514350" indent="-514350">
              <a:buFont typeface="Arial" panose="020B0604020202020204" pitchFamily="34" charset="0"/>
              <a:buChar char="•"/>
            </a:pPr>
            <a:r>
              <a:rPr lang="en-CA" sz="3200" i="1" dirty="0">
                <a:solidFill>
                  <a:schemeClr val="bg1"/>
                </a:solidFill>
                <a:latin typeface="Century Gothic"/>
                <a:cs typeface="Century Gothic"/>
              </a:rPr>
              <a:t>Activates the renewal process: removes damaged cells, neutralizes toxins, destroys free radicals, reduces stress hormones, improves digestion, relaxes muscles</a:t>
            </a:r>
          </a:p>
          <a:p>
            <a:pPr marL="514350" indent="-514350">
              <a:buFont typeface="Arial" panose="020B0604020202020204" pitchFamily="34" charset="0"/>
              <a:buChar char="•"/>
            </a:pPr>
            <a:r>
              <a:rPr lang="en-CA" sz="3200" i="1" dirty="0">
                <a:solidFill>
                  <a:schemeClr val="bg1"/>
                </a:solidFill>
                <a:latin typeface="Century Gothic"/>
                <a:cs typeface="Century Gothic"/>
              </a:rPr>
              <a:t>Releases oxytocin and vasopressin, opens blood flow</a:t>
            </a:r>
          </a:p>
          <a:p>
            <a:pPr marL="514350" indent="-514350">
              <a:buFont typeface="Arial" panose="020B0604020202020204" pitchFamily="34" charset="0"/>
              <a:buChar char="•"/>
            </a:pPr>
            <a:r>
              <a:rPr lang="en-CA" sz="3200" i="1" dirty="0">
                <a:solidFill>
                  <a:schemeClr val="bg1"/>
                </a:solidFill>
                <a:latin typeface="Century Gothic"/>
                <a:cs typeface="Century Gothic"/>
              </a:rPr>
              <a:t>Bloor pressure and blood rate drop</a:t>
            </a:r>
          </a:p>
          <a:p>
            <a:pPr marL="514350" indent="-514350">
              <a:buFont typeface="Arial" panose="020B0604020202020204" pitchFamily="34" charset="0"/>
              <a:buChar char="•"/>
            </a:pPr>
            <a:r>
              <a:rPr lang="en-CA" sz="3200" i="1" dirty="0">
                <a:solidFill>
                  <a:schemeClr val="bg1"/>
                </a:solidFill>
                <a:latin typeface="Century Gothic"/>
                <a:cs typeface="Century Gothic"/>
              </a:rPr>
              <a:t>Breathing slows and gets deeper</a:t>
            </a:r>
          </a:p>
          <a:p>
            <a:pPr marL="514350" indent="-514350">
              <a:buFont typeface="Arial" panose="020B0604020202020204" pitchFamily="34" charset="0"/>
              <a:buChar char="•"/>
            </a:pPr>
            <a:r>
              <a:rPr lang="en-CA" sz="3200" i="1" dirty="0">
                <a:solidFill>
                  <a:schemeClr val="bg1"/>
                </a:solidFill>
                <a:latin typeface="Century Gothic"/>
                <a:cs typeface="Century Gothic"/>
              </a:rPr>
              <a:t>Engages your immune system to its fullest capability</a:t>
            </a:r>
          </a:p>
          <a:p>
            <a:pPr marL="514350" indent="-514350">
              <a:buFont typeface="Arial" panose="020B0604020202020204" pitchFamily="34" charset="0"/>
              <a:buChar char="•"/>
            </a:pPr>
            <a:endParaRPr lang="en-CA" sz="3200" i="1" dirty="0">
              <a:solidFill>
                <a:schemeClr val="bg1"/>
              </a:solidFill>
              <a:latin typeface="Century Gothic"/>
              <a:cs typeface="Century Gothic"/>
            </a:endParaRPr>
          </a:p>
          <a:p>
            <a:pPr marL="514350" indent="-514350">
              <a:buFont typeface="Arial" panose="020B0604020202020204" pitchFamily="34" charset="0"/>
              <a:buChar char="•"/>
            </a:pPr>
            <a:endParaRPr lang="en-US" sz="4400" dirty="0">
              <a:solidFill>
                <a:schemeClr val="bg1"/>
              </a:solidFill>
              <a:latin typeface="Century Gothic"/>
              <a:cs typeface="Century Gothic"/>
            </a:endParaRPr>
          </a:p>
        </p:txBody>
      </p:sp>
      <p:pic>
        <p:nvPicPr>
          <p:cNvPr id="6" name="Picture 5">
            <a:extLst>
              <a:ext uri="{FF2B5EF4-FFF2-40B4-BE49-F238E27FC236}">
                <a16:creationId xmlns:a16="http://schemas.microsoft.com/office/drawing/2014/main" id="{569BC3BC-C7F0-4FCD-9EFB-859A24DAE66E}"/>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184797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ird, coral, water, sitting&#10;&#10;Description automatically generated">
            <a:extLst>
              <a:ext uri="{FF2B5EF4-FFF2-40B4-BE49-F238E27FC236}">
                <a16:creationId xmlns:a16="http://schemas.microsoft.com/office/drawing/2014/main" id="{A249EEBC-6061-4AC5-95DB-B397BA43E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4BF50204-EF1C-443D-9C5C-D50E8825FFA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2524423" y="2119220"/>
            <a:ext cx="6604388" cy="3696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Rectangle 30">
            <a:extLst>
              <a:ext uri="{FF2B5EF4-FFF2-40B4-BE49-F238E27FC236}">
                <a16:creationId xmlns:a16="http://schemas.microsoft.com/office/drawing/2014/main" id="{0D79BB71-3023-42F6-A09A-4CA5E27284D2}"/>
              </a:ext>
            </a:extLst>
          </p:cNvPr>
          <p:cNvSpPr/>
          <p:nvPr/>
        </p:nvSpPr>
        <p:spPr>
          <a:xfrm>
            <a:off x="-1" y="615817"/>
            <a:ext cx="12191999" cy="783771"/>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Diagram&#10;&#10;Description automatically generated">
            <a:extLst>
              <a:ext uri="{FF2B5EF4-FFF2-40B4-BE49-F238E27FC236}">
                <a16:creationId xmlns:a16="http://schemas.microsoft.com/office/drawing/2014/main" id="{49EFA40F-3F42-4365-8BBD-A0C13F0D52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3199922" y="934447"/>
            <a:ext cx="5402902" cy="146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a:extLst>
              <a:ext uri="{FF2B5EF4-FFF2-40B4-BE49-F238E27FC236}">
                <a16:creationId xmlns:a16="http://schemas.microsoft.com/office/drawing/2014/main" id="{6D4615E7-F219-435C-ADCD-A181F876CEA7}"/>
              </a:ext>
            </a:extLst>
          </p:cNvPr>
          <p:cNvSpPr txBox="1"/>
          <p:nvPr/>
        </p:nvSpPr>
        <p:spPr>
          <a:xfrm>
            <a:off x="1124339" y="721487"/>
            <a:ext cx="11996056" cy="523220"/>
          </a:xfrm>
          <a:prstGeom prst="rect">
            <a:avLst/>
          </a:prstGeom>
          <a:noFill/>
        </p:spPr>
        <p:txBody>
          <a:bodyPr wrap="square" rtlCol="0">
            <a:spAutoFit/>
          </a:bodyPr>
          <a:lstStyle/>
          <a:p>
            <a:r>
              <a:rPr lang="en-CA" sz="2800" dirty="0">
                <a:solidFill>
                  <a:schemeClr val="bg1"/>
                </a:solidFill>
                <a:latin typeface="Century Gothic"/>
                <a:cs typeface="Century Gothic"/>
              </a:rPr>
              <a:t>Less Stress                                                             More Stress</a:t>
            </a: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16915677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44</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4" name="Picture 13" descr="A cellphone on a table&#10;&#10;Description automatically generated">
            <a:extLst>
              <a:ext uri="{FF2B5EF4-FFF2-40B4-BE49-F238E27FC236}">
                <a16:creationId xmlns:a16="http://schemas.microsoft.com/office/drawing/2014/main" id="{52C604DB-7B3D-4899-87BD-5E9F4DB711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15" name="Rectangle 14">
            <a:extLst>
              <a:ext uri="{FF2B5EF4-FFF2-40B4-BE49-F238E27FC236}">
                <a16:creationId xmlns:a16="http://schemas.microsoft.com/office/drawing/2014/main" id="{D0C78894-1090-493C-9CA9-03271DD73764}"/>
              </a:ext>
            </a:extLst>
          </p:cNvPr>
          <p:cNvSpPr/>
          <p:nvPr/>
        </p:nvSpPr>
        <p:spPr>
          <a:xfrm>
            <a:off x="1"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9C626A-4CA4-4411-BDDD-A27A7731B4D0}"/>
              </a:ext>
            </a:extLst>
          </p:cNvPr>
          <p:cNvSpPr txBox="1"/>
          <p:nvPr/>
        </p:nvSpPr>
        <p:spPr>
          <a:xfrm>
            <a:off x="247500" y="791993"/>
            <a:ext cx="11589524" cy="4832092"/>
          </a:xfrm>
          <a:prstGeom prst="rect">
            <a:avLst/>
          </a:prstGeom>
          <a:noFill/>
        </p:spPr>
        <p:txBody>
          <a:bodyPr wrap="square" rtlCol="0">
            <a:spAutoFit/>
          </a:bodyPr>
          <a:lstStyle/>
          <a:p>
            <a:r>
              <a:rPr lang="en-CA" sz="6000" dirty="0">
                <a:solidFill>
                  <a:srgbClr val="5EC1AA"/>
                </a:solidFill>
                <a:latin typeface="Century Gothic"/>
                <a:cs typeface="Century Gothic"/>
              </a:rPr>
              <a:t>Recovery / Renewal</a:t>
            </a:r>
            <a:endParaRPr lang="is-IS" sz="6000" dirty="0">
              <a:solidFill>
                <a:srgbClr val="5EC1AA"/>
              </a:solidFill>
              <a:latin typeface="Century Gothic"/>
              <a:cs typeface="Century Gothic"/>
            </a:endParaRPr>
          </a:p>
          <a:p>
            <a:endParaRPr lang="en-US" sz="4400" dirty="0">
              <a:solidFill>
                <a:schemeClr val="bg1"/>
              </a:solidFill>
              <a:latin typeface="Century Gothic"/>
              <a:cs typeface="Century Gothic"/>
            </a:endParaRPr>
          </a:p>
          <a:p>
            <a:r>
              <a:rPr lang="en-CA" sz="3200" i="1" dirty="0">
                <a:solidFill>
                  <a:schemeClr val="bg1"/>
                </a:solidFill>
                <a:latin typeface="Century Gothic"/>
                <a:cs typeface="Century Gothic"/>
              </a:rPr>
              <a:t>Do you recover well?</a:t>
            </a:r>
          </a:p>
          <a:p>
            <a:endParaRPr lang="en-CA" sz="3200" i="1" dirty="0">
              <a:solidFill>
                <a:schemeClr val="bg1"/>
              </a:solidFill>
              <a:latin typeface="Century Gothic"/>
              <a:cs typeface="Century Gothic"/>
            </a:endParaRPr>
          </a:p>
          <a:p>
            <a:pPr marL="457200" indent="-457200">
              <a:buFont typeface="Arial" panose="020B0604020202020204" pitchFamily="34" charset="0"/>
              <a:buChar char="•"/>
            </a:pPr>
            <a:r>
              <a:rPr lang="en-CA" sz="3200" i="1" dirty="0">
                <a:solidFill>
                  <a:schemeClr val="bg1"/>
                </a:solidFill>
                <a:latin typeface="Century Gothic"/>
                <a:cs typeface="Century Gothic"/>
              </a:rPr>
              <a:t>What is my renewal strategy – do I even have one?</a:t>
            </a:r>
          </a:p>
          <a:p>
            <a:pPr marL="457200" indent="-457200">
              <a:buFont typeface="Arial" panose="020B0604020202020204" pitchFamily="34" charset="0"/>
              <a:buChar char="•"/>
            </a:pPr>
            <a:r>
              <a:rPr lang="en-CA" sz="3200" i="1" dirty="0">
                <a:solidFill>
                  <a:schemeClr val="bg1"/>
                </a:solidFill>
                <a:latin typeface="Century Gothic"/>
                <a:cs typeface="Century Gothic"/>
              </a:rPr>
              <a:t>How many hours did I commit to renewal this week?</a:t>
            </a:r>
          </a:p>
          <a:p>
            <a:pPr marL="457200" indent="-457200">
              <a:buFont typeface="Arial" panose="020B0604020202020204" pitchFamily="34" charset="0"/>
              <a:buChar char="•"/>
            </a:pPr>
            <a:r>
              <a:rPr lang="en-CA" sz="3200" i="1" dirty="0">
                <a:solidFill>
                  <a:schemeClr val="bg1"/>
                </a:solidFill>
                <a:latin typeface="Century Gothic"/>
                <a:cs typeface="Century Gothic"/>
              </a:rPr>
              <a:t>Check-in: What is my mood – do I need to manage it?</a:t>
            </a:r>
            <a:endParaRPr lang="is-IS" sz="3200" i="1"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BAC5DF05-265D-4D38-98CB-B54FD52FA228}"/>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622742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253F03-BF3E-4A52-8A5E-3297482756F1}"/>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45</a:t>
            </a:fld>
            <a:endParaRPr lang="en-CA" dirty="0"/>
          </a:p>
        </p:txBody>
      </p:sp>
      <p:pic>
        <p:nvPicPr>
          <p:cNvPr id="3" name="Picture 2" descr="iStock-861122560.jpg">
            <a:extLst>
              <a:ext uri="{FF2B5EF4-FFF2-40B4-BE49-F238E27FC236}">
                <a16:creationId xmlns:a16="http://schemas.microsoft.com/office/drawing/2014/main" id="{2294E0A6-AFCD-42AC-8101-D426161F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316"/>
            <a:ext cx="12192000" cy="4192026"/>
          </a:xfrm>
          <a:prstGeom prst="rect">
            <a:avLst/>
          </a:prstGeom>
        </p:spPr>
      </p:pic>
      <p:sp>
        <p:nvSpPr>
          <p:cNvPr id="4" name="Rectangle 3">
            <a:extLst>
              <a:ext uri="{FF2B5EF4-FFF2-40B4-BE49-F238E27FC236}">
                <a16:creationId xmlns:a16="http://schemas.microsoft.com/office/drawing/2014/main" id="{53DE29C6-1512-411A-B313-83C6DA9EFC56}"/>
              </a:ext>
            </a:extLst>
          </p:cNvPr>
          <p:cNvSpPr/>
          <p:nvPr/>
        </p:nvSpPr>
        <p:spPr>
          <a:xfrm>
            <a:off x="0" y="855524"/>
            <a:ext cx="12192000" cy="4192027"/>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C7281-0FEA-4A30-9409-DAE728C1E232}"/>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DE7A61A-081A-414E-AE31-4BDE70CB2EDB}"/>
              </a:ext>
            </a:extLst>
          </p:cNvPr>
          <p:cNvSpPr txBox="1">
            <a:spLocks/>
          </p:cNvSpPr>
          <p:nvPr/>
        </p:nvSpPr>
        <p:spPr>
          <a:xfrm>
            <a:off x="67492" y="5635894"/>
            <a:ext cx="11665703" cy="620526"/>
          </a:xfrm>
          <a:prstGeom prst="rect">
            <a:avLst/>
          </a:prstGeom>
        </p:spPr>
        <p:txBody>
          <a:bodyPr/>
          <a:lstStyle>
            <a:lvl1pPr algn="l" defTabSz="914400" rtl="0" eaLnBrk="1" latinLnBrk="0" hangingPunct="1">
              <a:lnSpc>
                <a:spcPct val="90000"/>
              </a:lnSpc>
              <a:spcBef>
                <a:spcPct val="0"/>
              </a:spcBef>
              <a:buNone/>
              <a:defRPr sz="3600" b="1" kern="1200" baseline="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solidFill>
                  <a:srgbClr val="5EC1AA"/>
                </a:solidFill>
              </a:rPr>
              <a:t>PART 4</a:t>
            </a:r>
            <a:r>
              <a:rPr lang="en-US" dirty="0">
                <a:solidFill>
                  <a:schemeClr val="bg1"/>
                </a:solidFill>
              </a:rPr>
              <a:t> </a:t>
            </a:r>
            <a:r>
              <a:rPr lang="en-US" dirty="0"/>
              <a:t> </a:t>
            </a:r>
            <a:r>
              <a:rPr lang="en-US" dirty="0">
                <a:solidFill>
                  <a:schemeClr val="bg1"/>
                </a:solidFill>
              </a:rPr>
              <a:t>Emotional Intelligence Strategies</a:t>
            </a:r>
          </a:p>
        </p:txBody>
      </p:sp>
      <p:pic>
        <p:nvPicPr>
          <p:cNvPr id="7" name="Picture 6">
            <a:extLst>
              <a:ext uri="{FF2B5EF4-FFF2-40B4-BE49-F238E27FC236}">
                <a16:creationId xmlns:a16="http://schemas.microsoft.com/office/drawing/2014/main" id="{6E565A4C-08B4-4642-BCE3-2A883EC2F92C}"/>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194982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46</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iStock-871259758.jpg">
            <a:extLst>
              <a:ext uri="{FF2B5EF4-FFF2-40B4-BE49-F238E27FC236}">
                <a16:creationId xmlns:a16="http://schemas.microsoft.com/office/drawing/2014/main" id="{5CF269C7-0CE9-4DDE-B841-AE06D587A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2207"/>
            <a:ext cx="12192000" cy="6858000"/>
          </a:xfrm>
          <a:prstGeom prst="rect">
            <a:avLst/>
          </a:prstGeom>
        </p:spPr>
      </p:pic>
      <p:sp>
        <p:nvSpPr>
          <p:cNvPr id="11" name="Rectangle 10">
            <a:extLst>
              <a:ext uri="{FF2B5EF4-FFF2-40B4-BE49-F238E27FC236}">
                <a16:creationId xmlns:a16="http://schemas.microsoft.com/office/drawing/2014/main" id="{25B3D7B6-10DC-42BA-89FB-6B75FA9056A8}"/>
              </a:ext>
            </a:extLst>
          </p:cNvPr>
          <p:cNvSpPr/>
          <p:nvPr/>
        </p:nvSpPr>
        <p:spPr>
          <a:xfrm>
            <a:off x="0" y="644528"/>
            <a:ext cx="12192000" cy="6858000"/>
          </a:xfrm>
          <a:prstGeom prst="rect">
            <a:avLst/>
          </a:prstGeom>
          <a:solidFill>
            <a:srgbClr val="0000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D34E2E-2FC6-491D-990F-E29C1B96B7A1}"/>
              </a:ext>
            </a:extLst>
          </p:cNvPr>
          <p:cNvSpPr txBox="1"/>
          <p:nvPr/>
        </p:nvSpPr>
        <p:spPr>
          <a:xfrm>
            <a:off x="247650" y="2573407"/>
            <a:ext cx="11868150" cy="2123658"/>
          </a:xfrm>
          <a:prstGeom prst="rect">
            <a:avLst/>
          </a:prstGeom>
          <a:noFill/>
        </p:spPr>
        <p:txBody>
          <a:bodyPr wrap="square" rtlCol="0">
            <a:spAutoFit/>
          </a:bodyPr>
          <a:lstStyle/>
          <a:p>
            <a:r>
              <a:rPr lang="en-US" sz="4400" dirty="0">
                <a:solidFill>
                  <a:schemeClr val="bg1"/>
                </a:solidFill>
                <a:latin typeface="Century Gothic"/>
                <a:cs typeface="Century Gothic"/>
              </a:rPr>
              <a:t>Can emotional intelligence be </a:t>
            </a:r>
            <a:r>
              <a:rPr lang="en-US" sz="4400" dirty="0">
                <a:solidFill>
                  <a:srgbClr val="5EC1AA"/>
                </a:solidFill>
                <a:latin typeface="Century Gothic"/>
                <a:cs typeface="Century Gothic"/>
              </a:rPr>
              <a:t>learned</a:t>
            </a:r>
            <a:r>
              <a:rPr lang="en-US" sz="4400" dirty="0">
                <a:solidFill>
                  <a:schemeClr val="bg1"/>
                </a:solidFill>
                <a:latin typeface="Century Gothic"/>
                <a:cs typeface="Century Gothic"/>
              </a:rPr>
              <a:t>, or is it something that you are born with?</a:t>
            </a:r>
          </a:p>
          <a:p>
            <a:endParaRPr lang="en-US" sz="44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C0D48700-A6C6-4A4D-8440-7A675BE3345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826086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47</a:t>
            </a:fld>
            <a:endParaRPr lang="en-CA" dirty="0"/>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iStock-871259758.jpg">
            <a:extLst>
              <a:ext uri="{FF2B5EF4-FFF2-40B4-BE49-F238E27FC236}">
                <a16:creationId xmlns:a16="http://schemas.microsoft.com/office/drawing/2014/main" id="{5CF269C7-0CE9-4DDE-B841-AE06D587A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2207"/>
            <a:ext cx="12192000" cy="6858000"/>
          </a:xfrm>
          <a:prstGeom prst="rect">
            <a:avLst/>
          </a:prstGeom>
        </p:spPr>
      </p:pic>
      <p:sp>
        <p:nvSpPr>
          <p:cNvPr id="11" name="Rectangle 10">
            <a:extLst>
              <a:ext uri="{FF2B5EF4-FFF2-40B4-BE49-F238E27FC236}">
                <a16:creationId xmlns:a16="http://schemas.microsoft.com/office/drawing/2014/main" id="{25B3D7B6-10DC-42BA-89FB-6B75FA9056A8}"/>
              </a:ext>
            </a:extLst>
          </p:cNvPr>
          <p:cNvSpPr/>
          <p:nvPr/>
        </p:nvSpPr>
        <p:spPr>
          <a:xfrm>
            <a:off x="0" y="832206"/>
            <a:ext cx="12192000" cy="6670321"/>
          </a:xfrm>
          <a:prstGeom prst="rect">
            <a:avLst/>
          </a:prstGeom>
          <a:solidFill>
            <a:srgbClr val="0000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CCE1FB58-A501-4DC3-984A-839A373D0690}"/>
              </a:ext>
            </a:extLst>
          </p:cNvPr>
          <p:cNvGraphicFramePr/>
          <p:nvPr>
            <p:extLst>
              <p:ext uri="{D42A27DB-BD31-4B8C-83A1-F6EECF244321}">
                <p14:modId xmlns:p14="http://schemas.microsoft.com/office/powerpoint/2010/main" val="146889382"/>
              </p:ext>
            </p:extLst>
          </p:nvPr>
        </p:nvGraphicFramePr>
        <p:xfrm>
          <a:off x="1584278" y="12938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blue&#10;&#10;Description automatically generated">
            <a:extLst>
              <a:ext uri="{FF2B5EF4-FFF2-40B4-BE49-F238E27FC236}">
                <a16:creationId xmlns:a16="http://schemas.microsoft.com/office/drawing/2014/main" id="{5E68498C-E7EB-486F-B3C6-B9E97DF60C43}"/>
              </a:ext>
            </a:extLst>
          </p:cNvPr>
          <p:cNvPicPr>
            <a:picLocks noChangeAspect="1"/>
          </p:cNvPicPr>
          <p:nvPr/>
        </p:nvPicPr>
        <p:blipFill>
          <a:blip r:embed="rId8" cstate="screen">
            <a:alphaModFix amt="70000"/>
            <a:extLst>
              <a:ext uri="{28A0092B-C50C-407E-A947-70E740481C1C}">
                <a14:useLocalDpi xmlns:a14="http://schemas.microsoft.com/office/drawing/2010/main"/>
              </a:ext>
            </a:extLst>
          </a:blip>
          <a:stretch>
            <a:fillRect/>
          </a:stretch>
        </p:blipFill>
        <p:spPr>
          <a:xfrm>
            <a:off x="4213558" y="2597096"/>
            <a:ext cx="2878623" cy="2878623"/>
          </a:xfrm>
          <a:prstGeom prst="rect">
            <a:avLst/>
          </a:prstGeom>
        </p:spPr>
      </p:pic>
      <p:sp>
        <p:nvSpPr>
          <p:cNvPr id="13" name="TextBox 12">
            <a:extLst>
              <a:ext uri="{FF2B5EF4-FFF2-40B4-BE49-F238E27FC236}">
                <a16:creationId xmlns:a16="http://schemas.microsoft.com/office/drawing/2014/main" id="{2D2A4A80-A338-4B4E-A853-782167CF3CEC}"/>
              </a:ext>
            </a:extLst>
          </p:cNvPr>
          <p:cNvSpPr txBox="1"/>
          <p:nvPr/>
        </p:nvSpPr>
        <p:spPr>
          <a:xfrm>
            <a:off x="1119885" y="2054161"/>
            <a:ext cx="3279703" cy="769441"/>
          </a:xfrm>
          <a:prstGeom prst="rect">
            <a:avLst/>
          </a:prstGeom>
          <a:noFill/>
        </p:spPr>
        <p:txBody>
          <a:bodyPr wrap="square" rtlCol="0">
            <a:spAutoFit/>
          </a:bodyPr>
          <a:lstStyle/>
          <a:p>
            <a:r>
              <a:rPr lang="en-US" sz="4400" dirty="0">
                <a:solidFill>
                  <a:srgbClr val="5EC1AA"/>
                </a:solidFill>
                <a:latin typeface="Century Gothic"/>
                <a:cs typeface="Century Gothic"/>
              </a:rPr>
              <a:t>Experience</a:t>
            </a:r>
          </a:p>
        </p:txBody>
      </p:sp>
      <p:sp>
        <p:nvSpPr>
          <p:cNvPr id="14" name="TextBox 13">
            <a:extLst>
              <a:ext uri="{FF2B5EF4-FFF2-40B4-BE49-F238E27FC236}">
                <a16:creationId xmlns:a16="http://schemas.microsoft.com/office/drawing/2014/main" id="{BA7574B1-6E40-4A20-8E52-BFC8CC6C392C}"/>
              </a:ext>
            </a:extLst>
          </p:cNvPr>
          <p:cNvSpPr txBox="1"/>
          <p:nvPr/>
        </p:nvSpPr>
        <p:spPr>
          <a:xfrm>
            <a:off x="7060575" y="2042693"/>
            <a:ext cx="3279703" cy="769441"/>
          </a:xfrm>
          <a:prstGeom prst="rect">
            <a:avLst/>
          </a:prstGeom>
          <a:noFill/>
        </p:spPr>
        <p:txBody>
          <a:bodyPr wrap="square" rtlCol="0">
            <a:spAutoFit/>
          </a:bodyPr>
          <a:lstStyle/>
          <a:p>
            <a:r>
              <a:rPr lang="en-US" sz="4400" dirty="0">
                <a:solidFill>
                  <a:srgbClr val="5EC1AA"/>
                </a:solidFill>
                <a:latin typeface="Century Gothic"/>
                <a:cs typeface="Century Gothic"/>
              </a:rPr>
              <a:t>Reflect</a:t>
            </a:r>
          </a:p>
        </p:txBody>
      </p:sp>
      <p:sp>
        <p:nvSpPr>
          <p:cNvPr id="15" name="TextBox 14">
            <a:extLst>
              <a:ext uri="{FF2B5EF4-FFF2-40B4-BE49-F238E27FC236}">
                <a16:creationId xmlns:a16="http://schemas.microsoft.com/office/drawing/2014/main" id="{9B60601D-F854-496D-B429-ADABF36FE1DF}"/>
              </a:ext>
            </a:extLst>
          </p:cNvPr>
          <p:cNvSpPr txBox="1"/>
          <p:nvPr/>
        </p:nvSpPr>
        <p:spPr>
          <a:xfrm>
            <a:off x="6968109" y="5178582"/>
            <a:ext cx="3279703" cy="769441"/>
          </a:xfrm>
          <a:prstGeom prst="rect">
            <a:avLst/>
          </a:prstGeom>
          <a:noFill/>
        </p:spPr>
        <p:txBody>
          <a:bodyPr wrap="square" rtlCol="0">
            <a:spAutoFit/>
          </a:bodyPr>
          <a:lstStyle/>
          <a:p>
            <a:r>
              <a:rPr lang="en-US" sz="4400" dirty="0">
                <a:solidFill>
                  <a:srgbClr val="5EC1AA"/>
                </a:solidFill>
                <a:latin typeface="Century Gothic"/>
                <a:cs typeface="Century Gothic"/>
              </a:rPr>
              <a:t>Concept</a:t>
            </a:r>
          </a:p>
        </p:txBody>
      </p:sp>
      <p:sp>
        <p:nvSpPr>
          <p:cNvPr id="16" name="TextBox 15">
            <a:extLst>
              <a:ext uri="{FF2B5EF4-FFF2-40B4-BE49-F238E27FC236}">
                <a16:creationId xmlns:a16="http://schemas.microsoft.com/office/drawing/2014/main" id="{267BE192-751F-4E61-9374-753A26FCFD94}"/>
              </a:ext>
            </a:extLst>
          </p:cNvPr>
          <p:cNvSpPr txBox="1"/>
          <p:nvPr/>
        </p:nvSpPr>
        <p:spPr>
          <a:xfrm>
            <a:off x="1119885" y="5208972"/>
            <a:ext cx="3279703" cy="769441"/>
          </a:xfrm>
          <a:prstGeom prst="rect">
            <a:avLst/>
          </a:prstGeom>
          <a:noFill/>
        </p:spPr>
        <p:txBody>
          <a:bodyPr wrap="square" rtlCol="0">
            <a:spAutoFit/>
          </a:bodyPr>
          <a:lstStyle/>
          <a:p>
            <a:r>
              <a:rPr lang="en-US" sz="4400" dirty="0">
                <a:solidFill>
                  <a:srgbClr val="5EC1AA"/>
                </a:solidFill>
                <a:latin typeface="Century Gothic"/>
                <a:cs typeface="Century Gothic"/>
              </a:rPr>
              <a:t>Experiment</a:t>
            </a:r>
          </a:p>
        </p:txBody>
      </p:sp>
      <p:pic>
        <p:nvPicPr>
          <p:cNvPr id="17" name="Picture 16">
            <a:extLst>
              <a:ext uri="{FF2B5EF4-FFF2-40B4-BE49-F238E27FC236}">
                <a16:creationId xmlns:a16="http://schemas.microsoft.com/office/drawing/2014/main" id="{31E23725-7584-4D41-9C48-9F971B963DDB}"/>
              </a:ext>
            </a:extLst>
          </p:cNvPr>
          <p:cNvPicPr>
            <a:picLocks noChangeAspect="1"/>
          </p:cNvPicPr>
          <p:nvPr/>
        </p:nvPicPr>
        <p:blipFill>
          <a:blip r:embed="rId9"/>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679560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6" y="409018"/>
            <a:ext cx="11313299" cy="6494085"/>
          </a:xfrm>
          <a:prstGeom prst="rect">
            <a:avLst/>
          </a:prstGeom>
          <a:noFill/>
        </p:spPr>
        <p:txBody>
          <a:bodyPr wrap="square" rtlCol="0">
            <a:spAutoFit/>
          </a:bodyPr>
          <a:lstStyle/>
          <a:p>
            <a:r>
              <a:rPr lang="en-US" sz="3200" dirty="0">
                <a:solidFill>
                  <a:srgbClr val="5EC1AA"/>
                </a:solidFill>
                <a:latin typeface="Century Gothic"/>
                <a:cs typeface="Century Gothic"/>
              </a:rPr>
              <a:t>Strategies</a:t>
            </a:r>
            <a:r>
              <a:rPr lang="en-US" sz="3200" dirty="0">
                <a:solidFill>
                  <a:schemeClr val="bg1"/>
                </a:solidFill>
                <a:latin typeface="Century Gothic"/>
                <a:cs typeface="Century Gothic"/>
              </a:rPr>
              <a:t> for Enhancing Your Resilience</a:t>
            </a:r>
          </a:p>
          <a:p>
            <a:endParaRPr lang="en-US" sz="3200" dirty="0">
              <a:solidFill>
                <a:schemeClr val="bg1"/>
              </a:solidFill>
              <a:latin typeface="Century Gothic"/>
              <a:cs typeface="Century Gothic"/>
            </a:endParaRPr>
          </a:p>
          <a:p>
            <a:pPr marL="514350" indent="-514350">
              <a:buFont typeface="+mj-lt"/>
              <a:buAutoNum type="arabicPeriod"/>
            </a:pPr>
            <a:r>
              <a:rPr lang="en-US" sz="3200" dirty="0">
                <a:solidFill>
                  <a:srgbClr val="5EC1AA"/>
                </a:solidFill>
                <a:latin typeface="Century Gothic"/>
                <a:cs typeface="Century Gothic"/>
              </a:rPr>
              <a:t>Clarify The 3 C’s: </a:t>
            </a:r>
            <a:r>
              <a:rPr lang="en-US" sz="3200" dirty="0">
                <a:solidFill>
                  <a:schemeClr val="bg1"/>
                </a:solidFill>
                <a:latin typeface="Century Gothic"/>
                <a:cs typeface="Century Gothic"/>
              </a:rPr>
              <a:t>Identify and clarify how Challenge, Control, and </a:t>
            </a:r>
            <a:r>
              <a:rPr lang="en-US" sz="3200" dirty="0" err="1">
                <a:solidFill>
                  <a:schemeClr val="bg1"/>
                </a:solidFill>
                <a:latin typeface="Century Gothic"/>
                <a:cs typeface="Century Gothic"/>
              </a:rPr>
              <a:t>Committment</a:t>
            </a:r>
            <a:r>
              <a:rPr lang="en-US" sz="3200" dirty="0">
                <a:solidFill>
                  <a:schemeClr val="bg1"/>
                </a:solidFill>
                <a:latin typeface="Century Gothic"/>
                <a:cs typeface="Century Gothic"/>
              </a:rPr>
              <a:t> can work for you in the midst of a difficult situation</a:t>
            </a:r>
            <a:endParaRPr lang="en-US" sz="3200" i="1" dirty="0">
              <a:solidFill>
                <a:schemeClr val="bg1"/>
              </a:solidFill>
              <a:latin typeface="Century Gothic"/>
              <a:cs typeface="Century Gothic"/>
            </a:endParaRPr>
          </a:p>
          <a:p>
            <a:pPr marL="514350" indent="-514350">
              <a:buFont typeface="+mj-lt"/>
              <a:buAutoNum type="arabicPeriod"/>
            </a:pPr>
            <a:r>
              <a:rPr lang="en-US" sz="3200" dirty="0">
                <a:solidFill>
                  <a:srgbClr val="5EC1AA"/>
                </a:solidFill>
                <a:latin typeface="Century Gothic"/>
                <a:cs typeface="Century Gothic"/>
              </a:rPr>
              <a:t>Proactively Manage Stress: </a:t>
            </a:r>
            <a:r>
              <a:rPr lang="en-US" sz="3200" dirty="0">
                <a:solidFill>
                  <a:schemeClr val="bg1"/>
                </a:solidFill>
                <a:latin typeface="Century Gothic"/>
                <a:cs typeface="Century Gothic"/>
              </a:rPr>
              <a:t>Identify and mange your triggers, Intentionally engage in activities that empty your stress bucket, schedule space into your calendar</a:t>
            </a:r>
          </a:p>
          <a:p>
            <a:pPr marL="514350" indent="-514350">
              <a:buFont typeface="+mj-lt"/>
              <a:buAutoNum type="arabicPeriod"/>
            </a:pPr>
            <a:r>
              <a:rPr lang="en-US" sz="3200" dirty="0">
                <a:solidFill>
                  <a:srgbClr val="5EC1AA"/>
                </a:solidFill>
                <a:latin typeface="Century Gothic"/>
                <a:cs typeface="Century Gothic"/>
              </a:rPr>
              <a:t>Create A Recovery Strategy: </a:t>
            </a:r>
            <a:r>
              <a:rPr lang="en-US" sz="3200" dirty="0">
                <a:solidFill>
                  <a:schemeClr val="bg1"/>
                </a:solidFill>
                <a:latin typeface="Century Gothic"/>
                <a:cs typeface="Century Gothic"/>
              </a:rPr>
              <a:t>Create ways to regain balance and find the center again. This can be exercise, time with family, meditation, or even a spa day. Getting back to zero often, is key.</a:t>
            </a:r>
            <a:endParaRPr lang="en-US" sz="3200" i="1" dirty="0">
              <a:solidFill>
                <a:schemeClr val="bg1"/>
              </a:solidFill>
              <a:latin typeface="Century Gothic"/>
              <a:cs typeface="Century Gothic"/>
            </a:endParaRPr>
          </a:p>
          <a:p>
            <a:pPr marL="514350" indent="-514350">
              <a:buFont typeface="+mj-lt"/>
              <a:buAutoNum type="arabicPeriod"/>
            </a:pPr>
            <a:endParaRPr lang="en-US" sz="3200" dirty="0">
              <a:solidFill>
                <a:schemeClr val="bg1"/>
              </a:solidFill>
              <a:latin typeface="Century Gothic"/>
              <a:cs typeface="Century Gothic"/>
            </a:endParaRPr>
          </a:p>
        </p:txBody>
      </p:sp>
    </p:spTree>
    <p:extLst>
      <p:ext uri="{BB962C8B-B14F-4D97-AF65-F5344CB8AC3E}">
        <p14:creationId xmlns:p14="http://schemas.microsoft.com/office/powerpoint/2010/main" val="13892644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6" y="409018"/>
            <a:ext cx="11313299" cy="6001643"/>
          </a:xfrm>
          <a:prstGeom prst="rect">
            <a:avLst/>
          </a:prstGeom>
          <a:noFill/>
        </p:spPr>
        <p:txBody>
          <a:bodyPr wrap="square" rtlCol="0">
            <a:spAutoFit/>
          </a:bodyPr>
          <a:lstStyle/>
          <a:p>
            <a:r>
              <a:rPr lang="en-US" sz="3200" dirty="0">
                <a:solidFill>
                  <a:srgbClr val="5EC1AA"/>
                </a:solidFill>
                <a:latin typeface="Century Gothic"/>
                <a:cs typeface="Century Gothic"/>
              </a:rPr>
              <a:t>Strategies </a:t>
            </a:r>
            <a:r>
              <a:rPr lang="en-US" sz="3200" dirty="0">
                <a:solidFill>
                  <a:schemeClr val="bg1"/>
                </a:solidFill>
                <a:latin typeface="Century Gothic"/>
                <a:cs typeface="Century Gothic"/>
              </a:rPr>
              <a:t>for Enhancing The EQ of Your Leaders</a:t>
            </a:r>
          </a:p>
          <a:p>
            <a:endParaRPr lang="en-US" sz="3200" dirty="0">
              <a:solidFill>
                <a:schemeClr val="bg1"/>
              </a:solidFill>
              <a:latin typeface="Century Gothic"/>
              <a:cs typeface="Century Gothic"/>
            </a:endParaRPr>
          </a:p>
          <a:p>
            <a:pPr marL="514350" indent="-514350">
              <a:buFont typeface="+mj-lt"/>
              <a:buAutoNum type="arabicPeriod"/>
            </a:pPr>
            <a:r>
              <a:rPr lang="en-US" sz="3200" dirty="0">
                <a:solidFill>
                  <a:srgbClr val="5EC1AA"/>
                </a:solidFill>
                <a:latin typeface="Century Gothic"/>
                <a:cs typeface="Century Gothic"/>
              </a:rPr>
              <a:t>Education: </a:t>
            </a:r>
            <a:r>
              <a:rPr lang="en-US" sz="3200" dirty="0">
                <a:solidFill>
                  <a:schemeClr val="bg1"/>
                </a:solidFill>
                <a:latin typeface="Century Gothic"/>
                <a:cs typeface="Century Gothic"/>
              </a:rPr>
              <a:t>Provide means for your teams to learn about what emotional intelligence/resilience is and why these skills are critical in today's environment.</a:t>
            </a:r>
            <a:endParaRPr lang="en-US" sz="3200" i="1" dirty="0">
              <a:solidFill>
                <a:schemeClr val="bg1"/>
              </a:solidFill>
              <a:latin typeface="Century Gothic"/>
              <a:cs typeface="Century Gothic"/>
            </a:endParaRPr>
          </a:p>
          <a:p>
            <a:pPr marL="514350" indent="-514350">
              <a:buFont typeface="+mj-lt"/>
              <a:buAutoNum type="arabicPeriod"/>
            </a:pPr>
            <a:r>
              <a:rPr lang="en-US" sz="3200" dirty="0">
                <a:solidFill>
                  <a:srgbClr val="5EC1AA"/>
                </a:solidFill>
                <a:latin typeface="Century Gothic"/>
                <a:cs typeface="Century Gothic"/>
              </a:rPr>
              <a:t>Awareness: </a:t>
            </a:r>
            <a:r>
              <a:rPr lang="en-US" sz="3200" dirty="0">
                <a:solidFill>
                  <a:schemeClr val="bg1"/>
                </a:solidFill>
                <a:latin typeface="Century Gothic"/>
                <a:cs typeface="Century Gothic"/>
              </a:rPr>
              <a:t>Help leaders gain awareness of their own EI strengths and opportunities – Employee Surveys, Conversations, Psychometrics (360’s) etc.</a:t>
            </a:r>
          </a:p>
          <a:p>
            <a:pPr marL="514350" indent="-514350">
              <a:buFont typeface="+mj-lt"/>
              <a:buAutoNum type="arabicPeriod"/>
            </a:pPr>
            <a:r>
              <a:rPr lang="en-US" sz="3200" dirty="0">
                <a:solidFill>
                  <a:srgbClr val="5EC1AA"/>
                </a:solidFill>
                <a:latin typeface="Century Gothic"/>
                <a:cs typeface="Century Gothic"/>
              </a:rPr>
              <a:t>Experiential Learning: </a:t>
            </a:r>
            <a:r>
              <a:rPr lang="en-US" sz="3200" dirty="0">
                <a:solidFill>
                  <a:schemeClr val="bg1"/>
                </a:solidFill>
                <a:latin typeface="Century Gothic"/>
                <a:cs typeface="Century Gothic"/>
              </a:rPr>
              <a:t>Supplement conceptual learning with on-going coaching or training to create behavioral change in opportunity areas. (Culture)</a:t>
            </a:r>
            <a:endParaRPr lang="en-US" sz="3200" i="1" dirty="0">
              <a:solidFill>
                <a:schemeClr val="bg1"/>
              </a:solidFill>
              <a:latin typeface="Century Gothic"/>
              <a:cs typeface="Century Gothic"/>
            </a:endParaRPr>
          </a:p>
          <a:p>
            <a:pPr marL="514350" indent="-514350">
              <a:buFont typeface="+mj-lt"/>
              <a:buAutoNum type="arabicPeriod"/>
            </a:pPr>
            <a:endParaRPr lang="en-US" sz="3200" dirty="0">
              <a:solidFill>
                <a:schemeClr val="bg1"/>
              </a:solidFill>
              <a:latin typeface="Century Gothic"/>
              <a:cs typeface="Century Gothic"/>
            </a:endParaRPr>
          </a:p>
        </p:txBody>
      </p:sp>
    </p:spTree>
    <p:extLst>
      <p:ext uri="{BB962C8B-B14F-4D97-AF65-F5344CB8AC3E}">
        <p14:creationId xmlns:p14="http://schemas.microsoft.com/office/powerpoint/2010/main" val="72142269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5</a:t>
            </a:fld>
            <a:endParaRPr lang="en-CA" dirty="0"/>
          </a:p>
        </p:txBody>
      </p:sp>
      <p:pic>
        <p:nvPicPr>
          <p:cNvPr id="3" name="Picture 2" descr="iStock-694746678 (1).jpg">
            <a:extLst>
              <a:ext uri="{FF2B5EF4-FFF2-40B4-BE49-F238E27FC236}">
                <a16:creationId xmlns:a16="http://schemas.microsoft.com/office/drawing/2014/main" id="{EA21F944-DFB7-4540-8DD8-2A7718D6D9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848299"/>
            <a:ext cx="12192001" cy="6041021"/>
          </a:xfrm>
          <a:prstGeom prst="rect">
            <a:avLst/>
          </a:prstGeom>
        </p:spPr>
      </p:pic>
      <p:sp>
        <p:nvSpPr>
          <p:cNvPr id="4" name="Rectangle 3">
            <a:extLst>
              <a:ext uri="{FF2B5EF4-FFF2-40B4-BE49-F238E27FC236}">
                <a16:creationId xmlns:a16="http://schemas.microsoft.com/office/drawing/2014/main" id="{B858BF78-0A20-430E-8810-500F13F76BD9}"/>
              </a:ext>
            </a:extLst>
          </p:cNvPr>
          <p:cNvSpPr/>
          <p:nvPr/>
        </p:nvSpPr>
        <p:spPr>
          <a:xfrm>
            <a:off x="0" y="816979"/>
            <a:ext cx="12192000" cy="6041021"/>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E7E5684-2D12-4C41-A273-79EB4D99C97F}"/>
              </a:ext>
            </a:extLst>
          </p:cNvPr>
          <p:cNvSpPr txBox="1"/>
          <p:nvPr/>
        </p:nvSpPr>
        <p:spPr>
          <a:xfrm>
            <a:off x="602476" y="2393177"/>
            <a:ext cx="11284724" cy="2739211"/>
          </a:xfrm>
          <a:prstGeom prst="rect">
            <a:avLst/>
          </a:prstGeom>
          <a:noFill/>
        </p:spPr>
        <p:txBody>
          <a:bodyPr wrap="square" rtlCol="0">
            <a:spAutoFit/>
          </a:bodyPr>
          <a:lstStyle/>
          <a:p>
            <a:r>
              <a:rPr lang="en-US" sz="4400" dirty="0">
                <a:solidFill>
                  <a:srgbClr val="5EC1AA"/>
                </a:solidFill>
                <a:latin typeface="Century Gothic"/>
                <a:cs typeface="Century Gothic"/>
              </a:rPr>
              <a:t>Emotional Intelligence </a:t>
            </a:r>
            <a:r>
              <a:rPr lang="en-US" sz="4400" dirty="0">
                <a:solidFill>
                  <a:schemeClr val="bg1"/>
                </a:solidFill>
                <a:latin typeface="Century Gothic"/>
                <a:cs typeface="Century Gothic"/>
              </a:rPr>
              <a:t>(EI) refers to your ability to recognize and manage emotions effectively – yours and others’.  </a:t>
            </a:r>
          </a:p>
          <a:p>
            <a:endParaRPr lang="en-US" sz="2000" i="1" dirty="0">
              <a:solidFill>
                <a:schemeClr val="bg1"/>
              </a:solidFill>
              <a:latin typeface="Century Gothic"/>
              <a:cs typeface="Century Gothic"/>
            </a:endParaRPr>
          </a:p>
          <a:p>
            <a:r>
              <a:rPr lang="en-US" sz="2000" i="1" dirty="0">
                <a:solidFill>
                  <a:schemeClr val="bg1"/>
                </a:solidFill>
                <a:latin typeface="Century Gothic"/>
                <a:cs typeface="Century Gothic"/>
              </a:rPr>
              <a:t>EQ is the scientific measure of EI</a:t>
            </a:r>
          </a:p>
        </p:txBody>
      </p:sp>
      <p:pic>
        <p:nvPicPr>
          <p:cNvPr id="6" name="Picture 5">
            <a:extLst>
              <a:ext uri="{FF2B5EF4-FFF2-40B4-BE49-F238E27FC236}">
                <a16:creationId xmlns:a16="http://schemas.microsoft.com/office/drawing/2014/main" id="{CF742A7E-D4E9-49E3-AED3-50C841322A05}"/>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92758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C012DB8B-2E17-4477-96FF-4A20732427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249"/>
          <a:stretch/>
        </p:blipFill>
        <p:spPr>
          <a:xfrm>
            <a:off x="848278" y="2"/>
            <a:ext cx="11430000" cy="6857999"/>
          </a:xfrm>
          <a:prstGeom prst="rect">
            <a:avLst/>
          </a:prstGeom>
        </p:spPr>
      </p:pic>
      <p:pic>
        <p:nvPicPr>
          <p:cNvPr id="14" name="Picture 13">
            <a:extLst>
              <a:ext uri="{FF2B5EF4-FFF2-40B4-BE49-F238E27FC236}">
                <a16:creationId xmlns:a16="http://schemas.microsoft.com/office/drawing/2014/main" id="{094B83C1-68E1-44F2-9B78-5EF231D29C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7299" y="2789687"/>
            <a:ext cx="1235410" cy="1243012"/>
          </a:xfrm>
          <a:prstGeom prst="rect">
            <a:avLst/>
          </a:prstGeom>
        </p:spPr>
      </p:pic>
      <p:pic>
        <p:nvPicPr>
          <p:cNvPr id="15" name="Picture 14">
            <a:extLst>
              <a:ext uri="{FF2B5EF4-FFF2-40B4-BE49-F238E27FC236}">
                <a16:creationId xmlns:a16="http://schemas.microsoft.com/office/drawing/2014/main" id="{226E843B-C813-4624-BE3A-CB97F818E3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4856" y="468739"/>
            <a:ext cx="2827000" cy="2844396"/>
          </a:xfrm>
          <a:prstGeom prst="rect">
            <a:avLst/>
          </a:prstGeom>
        </p:spPr>
      </p:pic>
      <p:sp>
        <p:nvSpPr>
          <p:cNvPr id="16" name="Rectangle 15">
            <a:extLst>
              <a:ext uri="{FF2B5EF4-FFF2-40B4-BE49-F238E27FC236}">
                <a16:creationId xmlns:a16="http://schemas.microsoft.com/office/drawing/2014/main" id="{6B44C35B-87B9-4B0D-9A49-DADA54D96971}"/>
              </a:ext>
            </a:extLst>
          </p:cNvPr>
          <p:cNvSpPr/>
          <p:nvPr/>
        </p:nvSpPr>
        <p:spPr>
          <a:xfrm>
            <a:off x="6629953" y="1"/>
            <a:ext cx="5648325"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C7AA9D-E230-4AFE-9CB6-AB5FCB4973B6}"/>
              </a:ext>
            </a:extLst>
          </p:cNvPr>
          <p:cNvSpPr/>
          <p:nvPr/>
        </p:nvSpPr>
        <p:spPr>
          <a:xfrm>
            <a:off x="848278" y="2"/>
            <a:ext cx="1865089" cy="6857998"/>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8E2C268-FFDB-4F86-BFDD-29322763A8A1}"/>
              </a:ext>
            </a:extLst>
          </p:cNvPr>
          <p:cNvSpPr txBox="1"/>
          <p:nvPr/>
        </p:nvSpPr>
        <p:spPr>
          <a:xfrm>
            <a:off x="6028561" y="4390808"/>
            <a:ext cx="6754539" cy="1569660"/>
          </a:xfrm>
          <a:prstGeom prst="rect">
            <a:avLst/>
          </a:prstGeom>
          <a:noFill/>
        </p:spPr>
        <p:txBody>
          <a:bodyPr wrap="square" rtlCol="0">
            <a:spAutoFit/>
          </a:bodyPr>
          <a:lstStyle/>
          <a:p>
            <a:pPr algn="ctr"/>
            <a:r>
              <a:rPr lang="en-CA" sz="2400" dirty="0">
                <a:solidFill>
                  <a:schemeClr val="bg1"/>
                </a:solidFill>
                <a:latin typeface="Century Gothic"/>
                <a:cs typeface="Century Gothic"/>
              </a:rPr>
              <a:t>LinkedIn: Jamelle Lindo, CTP, ACC</a:t>
            </a:r>
            <a:endParaRPr lang="en-CA" sz="2400" u="sng" dirty="0">
              <a:solidFill>
                <a:schemeClr val="bg1"/>
              </a:solidFill>
              <a:latin typeface="Century Gothic"/>
              <a:cs typeface="Century Gothic"/>
              <a:hlinkClick r:id="rId5">
                <a:extLst>
                  <a:ext uri="{A12FA001-AC4F-418D-AE19-62706E023703}">
                    <ahyp:hlinkClr xmlns:ahyp="http://schemas.microsoft.com/office/drawing/2018/hyperlinkcolor" val="tx"/>
                  </a:ext>
                </a:extLst>
              </a:hlinkClick>
            </a:endParaRPr>
          </a:p>
          <a:p>
            <a:pPr algn="ctr"/>
            <a:r>
              <a:rPr lang="en-CA" sz="2400" dirty="0">
                <a:solidFill>
                  <a:schemeClr val="bg1"/>
                </a:solidFill>
                <a:latin typeface="Century Gothic"/>
                <a:cs typeface="Century Gothic"/>
              </a:rPr>
              <a:t>Jamelle.Lindo@ParadigmPD.com</a:t>
            </a:r>
          </a:p>
          <a:p>
            <a:pPr algn="ctr"/>
            <a:r>
              <a:rPr lang="en-CA" sz="2400" dirty="0">
                <a:solidFill>
                  <a:schemeClr val="bg1"/>
                </a:solidFill>
                <a:latin typeface="Century Gothic"/>
                <a:cs typeface="Century Gothic"/>
              </a:rPr>
              <a:t>Website: JamelleLindo.com</a:t>
            </a:r>
          </a:p>
          <a:p>
            <a:pPr algn="ctr"/>
            <a:r>
              <a:rPr lang="en-CA" sz="2400" dirty="0">
                <a:solidFill>
                  <a:schemeClr val="bg1"/>
                </a:solidFill>
                <a:latin typeface="Century Gothic"/>
                <a:cs typeface="Century Gothic"/>
              </a:rPr>
              <a:t>Phone: 1-833-777-5965 x1</a:t>
            </a:r>
            <a:endParaRPr lang="en-US" sz="2400" dirty="0">
              <a:solidFill>
                <a:schemeClr val="bg1"/>
              </a:solidFill>
              <a:latin typeface="Century Gothic"/>
              <a:cs typeface="Century Gothic"/>
            </a:endParaRPr>
          </a:p>
        </p:txBody>
      </p:sp>
      <p:pic>
        <p:nvPicPr>
          <p:cNvPr id="19" name="Picture 18">
            <a:extLst>
              <a:ext uri="{FF2B5EF4-FFF2-40B4-BE49-F238E27FC236}">
                <a16:creationId xmlns:a16="http://schemas.microsoft.com/office/drawing/2014/main" id="{809F17C8-846E-4C52-96B8-352A5119DE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4856" y="468739"/>
            <a:ext cx="2827000" cy="2844396"/>
          </a:xfrm>
          <a:prstGeom prst="rect">
            <a:avLst/>
          </a:prstGeom>
        </p:spPr>
      </p:pic>
      <p:sp>
        <p:nvSpPr>
          <p:cNvPr id="21" name="Rectangle 20">
            <a:extLst>
              <a:ext uri="{FF2B5EF4-FFF2-40B4-BE49-F238E27FC236}">
                <a16:creationId xmlns:a16="http://schemas.microsoft.com/office/drawing/2014/main" id="{6FA0ADAB-7C9E-4FA2-B8A2-D79F1AB2F02D}"/>
              </a:ext>
            </a:extLst>
          </p:cNvPr>
          <p:cNvSpPr/>
          <p:nvPr/>
        </p:nvSpPr>
        <p:spPr>
          <a:xfrm>
            <a:off x="0" y="0"/>
            <a:ext cx="848278" cy="87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589AF6FF-FC9F-4D51-9263-4780D0938ACE}"/>
              </a:ext>
            </a:extLst>
          </p:cNvPr>
          <p:cNvSpPr/>
          <p:nvPr/>
        </p:nvSpPr>
        <p:spPr>
          <a:xfrm>
            <a:off x="1" y="2"/>
            <a:ext cx="848278" cy="6857996"/>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30993C7-95FD-4DEE-BB76-D9A28CF6F80E}"/>
              </a:ext>
            </a:extLst>
          </p:cNvPr>
          <p:cNvPicPr>
            <a:picLocks noChangeAspect="1"/>
          </p:cNvPicPr>
          <p:nvPr/>
        </p:nvPicPr>
        <p:blipFill>
          <a:blip r:embed="rId6"/>
          <a:stretch>
            <a:fillRect/>
          </a:stretch>
        </p:blipFill>
        <p:spPr>
          <a:xfrm>
            <a:off x="-1" y="0"/>
            <a:ext cx="848278" cy="6858000"/>
          </a:xfrm>
          <a:prstGeom prst="rect">
            <a:avLst/>
          </a:prstGeom>
        </p:spPr>
      </p:pic>
      <p:sp>
        <p:nvSpPr>
          <p:cNvPr id="12" name="TextBox 11">
            <a:extLst>
              <a:ext uri="{FF2B5EF4-FFF2-40B4-BE49-F238E27FC236}">
                <a16:creationId xmlns:a16="http://schemas.microsoft.com/office/drawing/2014/main" id="{84EAE1DB-963D-4391-9984-0607DB2E9CFE}"/>
              </a:ext>
            </a:extLst>
          </p:cNvPr>
          <p:cNvSpPr txBox="1"/>
          <p:nvPr/>
        </p:nvSpPr>
        <p:spPr>
          <a:xfrm>
            <a:off x="80118" y="2212212"/>
            <a:ext cx="11313299" cy="1569660"/>
          </a:xfrm>
          <a:prstGeom prst="rect">
            <a:avLst/>
          </a:prstGeom>
          <a:noFill/>
        </p:spPr>
        <p:txBody>
          <a:bodyPr wrap="square" rtlCol="0">
            <a:spAutoFit/>
          </a:bodyPr>
          <a:lstStyle/>
          <a:p>
            <a:r>
              <a:rPr lang="en-US" sz="3200" b="1" dirty="0">
                <a:solidFill>
                  <a:srgbClr val="5EC1AA"/>
                </a:solidFill>
                <a:latin typeface="Century Gothic"/>
                <a:cs typeface="Century Gothic"/>
              </a:rPr>
              <a:t>Questions </a:t>
            </a:r>
          </a:p>
          <a:p>
            <a:r>
              <a:rPr lang="en-US" sz="3200" b="1" dirty="0">
                <a:solidFill>
                  <a:srgbClr val="5EC1AA"/>
                </a:solidFill>
                <a:latin typeface="Century Gothic"/>
                <a:cs typeface="Century Gothic"/>
              </a:rPr>
              <a:t>&amp; </a:t>
            </a:r>
            <a:r>
              <a:rPr lang="en-US" sz="3200" b="1" i="1" dirty="0">
                <a:solidFill>
                  <a:srgbClr val="5EC1AA"/>
                </a:solidFill>
                <a:latin typeface="Century Gothic"/>
                <a:cs typeface="Century Gothic"/>
              </a:rPr>
              <a:t>Answers</a:t>
            </a:r>
            <a:endParaRPr lang="en-US" sz="3200" b="1" i="1" dirty="0">
              <a:solidFill>
                <a:schemeClr val="bg1"/>
              </a:solidFill>
              <a:latin typeface="Century Gothic"/>
              <a:cs typeface="Century Gothic"/>
            </a:endParaRPr>
          </a:p>
          <a:p>
            <a:pPr marL="514350" indent="-514350">
              <a:buFont typeface="+mj-lt"/>
              <a:buAutoNum type="arabicPeriod"/>
            </a:pPr>
            <a:endParaRPr lang="en-US" sz="3200" b="1" dirty="0">
              <a:solidFill>
                <a:schemeClr val="bg1"/>
              </a:solidFill>
              <a:latin typeface="Century Gothic"/>
              <a:cs typeface="Century Gothic"/>
            </a:endParaRPr>
          </a:p>
        </p:txBody>
      </p:sp>
    </p:spTree>
    <p:extLst>
      <p:ext uri="{BB962C8B-B14F-4D97-AF65-F5344CB8AC3E}">
        <p14:creationId xmlns:p14="http://schemas.microsoft.com/office/powerpoint/2010/main" val="2829489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6</a:t>
            </a:fld>
            <a:endParaRPr lang="en-CA" dirty="0"/>
          </a:p>
        </p:txBody>
      </p:sp>
      <p:pic>
        <p:nvPicPr>
          <p:cNvPr id="3" name="Picture 2" descr="iStock-638138920.jpg">
            <a:extLst>
              <a:ext uri="{FF2B5EF4-FFF2-40B4-BE49-F238E27FC236}">
                <a16:creationId xmlns:a16="http://schemas.microsoft.com/office/drawing/2014/main" id="{AA8827A6-CFC9-4350-A22E-5626B7EE0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9317"/>
            <a:ext cx="12192000" cy="6019229"/>
          </a:xfrm>
          <a:prstGeom prst="rect">
            <a:avLst/>
          </a:prstGeom>
        </p:spPr>
      </p:pic>
      <p:sp>
        <p:nvSpPr>
          <p:cNvPr id="4" name="Rectangle 3">
            <a:extLst>
              <a:ext uri="{FF2B5EF4-FFF2-40B4-BE49-F238E27FC236}">
                <a16:creationId xmlns:a16="http://schemas.microsoft.com/office/drawing/2014/main" id="{C1324E30-1E1E-4907-8D14-BCE595BD65DF}"/>
              </a:ext>
            </a:extLst>
          </p:cNvPr>
          <p:cNvSpPr/>
          <p:nvPr/>
        </p:nvSpPr>
        <p:spPr>
          <a:xfrm>
            <a:off x="0" y="859317"/>
            <a:ext cx="12192000" cy="6019229"/>
          </a:xfrm>
          <a:prstGeom prst="rect">
            <a:avLst/>
          </a:prstGeom>
          <a:solidFill>
            <a:srgbClr val="000000">
              <a:alpha val="6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646452-1E0F-4F0B-B19E-692A49BB2FB4}"/>
              </a:ext>
            </a:extLst>
          </p:cNvPr>
          <p:cNvSpPr txBox="1"/>
          <p:nvPr/>
        </p:nvSpPr>
        <p:spPr>
          <a:xfrm>
            <a:off x="426362" y="697142"/>
            <a:ext cx="5764453" cy="5509200"/>
          </a:xfrm>
          <a:prstGeom prst="rect">
            <a:avLst/>
          </a:prstGeom>
          <a:noFill/>
        </p:spPr>
        <p:txBody>
          <a:bodyPr wrap="square" rtlCol="0">
            <a:spAutoFit/>
          </a:bodyPr>
          <a:lstStyle/>
          <a:p>
            <a:endParaRPr lang="en-US" sz="3200" dirty="0">
              <a:solidFill>
                <a:schemeClr val="bg1"/>
              </a:solidFill>
              <a:latin typeface="Century Gothic"/>
              <a:cs typeface="Century Gothic"/>
            </a:endParaRPr>
          </a:p>
          <a:p>
            <a:r>
              <a:rPr lang="en-US" sz="2400" dirty="0">
                <a:solidFill>
                  <a:srgbClr val="5EC1AA"/>
                </a:solidFill>
                <a:latin typeface="Century Gothic"/>
                <a:cs typeface="Century Gothic"/>
              </a:rPr>
              <a:t>90% </a:t>
            </a:r>
            <a:r>
              <a:rPr lang="en-US" sz="2400" dirty="0">
                <a:solidFill>
                  <a:schemeClr val="bg1"/>
                </a:solidFill>
                <a:latin typeface="Century Gothic"/>
                <a:cs typeface="Century Gothic"/>
              </a:rPr>
              <a:t>of top performers are also </a:t>
            </a:r>
          </a:p>
          <a:p>
            <a:r>
              <a:rPr lang="en-US" sz="2400" dirty="0">
                <a:solidFill>
                  <a:schemeClr val="bg1"/>
                </a:solidFill>
                <a:latin typeface="Century Gothic"/>
                <a:cs typeface="Century Gothic"/>
              </a:rPr>
              <a:t>high in EQ</a:t>
            </a:r>
          </a:p>
          <a:p>
            <a:endParaRPr lang="en-US" sz="2400" dirty="0">
              <a:solidFill>
                <a:schemeClr val="bg1"/>
              </a:solidFill>
              <a:latin typeface="Century Gothic"/>
              <a:cs typeface="Century Gothic"/>
            </a:endParaRPr>
          </a:p>
          <a:p>
            <a:r>
              <a:rPr lang="en-US" sz="2400" dirty="0">
                <a:solidFill>
                  <a:schemeClr val="bg1"/>
                </a:solidFill>
                <a:latin typeface="Century Gothic"/>
                <a:cs typeface="Century Gothic"/>
              </a:rPr>
              <a:t>Out of 33 workplace skills, EQ was the strongest predictor of success accounting for  </a:t>
            </a:r>
            <a:r>
              <a:rPr lang="en-US" sz="2400" dirty="0">
                <a:solidFill>
                  <a:srgbClr val="5EC1AA"/>
                </a:solidFill>
                <a:latin typeface="Century Gothic"/>
                <a:cs typeface="Century Gothic"/>
              </a:rPr>
              <a:t>58% </a:t>
            </a:r>
            <a:r>
              <a:rPr lang="en-US" sz="2400" dirty="0">
                <a:solidFill>
                  <a:schemeClr val="bg1"/>
                </a:solidFill>
                <a:latin typeface="Century Gothic"/>
                <a:cs typeface="Century Gothic"/>
              </a:rPr>
              <a:t>of a persons’ job performance.</a:t>
            </a:r>
          </a:p>
          <a:p>
            <a:endParaRPr lang="en-US" sz="2400" dirty="0">
              <a:solidFill>
                <a:schemeClr val="bg1"/>
              </a:solidFill>
              <a:latin typeface="Century Gothic"/>
              <a:cs typeface="Century Gothic"/>
            </a:endParaRPr>
          </a:p>
          <a:p>
            <a:r>
              <a:rPr lang="en-US" sz="2400" dirty="0">
                <a:solidFill>
                  <a:schemeClr val="bg1"/>
                </a:solidFill>
                <a:latin typeface="Century Gothic"/>
                <a:cs typeface="Century Gothic"/>
              </a:rPr>
              <a:t>Employees who had managers with high EQ were </a:t>
            </a:r>
            <a:r>
              <a:rPr lang="en-US" sz="2400" dirty="0">
                <a:solidFill>
                  <a:srgbClr val="5EC1AA"/>
                </a:solidFill>
                <a:latin typeface="Century Gothic"/>
                <a:cs typeface="Century Gothic"/>
              </a:rPr>
              <a:t>4x </a:t>
            </a:r>
            <a:r>
              <a:rPr lang="en-US" sz="2400" dirty="0">
                <a:solidFill>
                  <a:schemeClr val="bg1"/>
                </a:solidFill>
                <a:latin typeface="Century Gothic"/>
                <a:cs typeface="Century Gothic"/>
              </a:rPr>
              <a:t>less likely to leave than those with low EQ</a:t>
            </a:r>
          </a:p>
          <a:p>
            <a:endParaRPr lang="en-US" sz="2800" dirty="0">
              <a:solidFill>
                <a:schemeClr val="bg1"/>
              </a:solidFill>
              <a:latin typeface="Century Gothic"/>
              <a:cs typeface="Century Gothic"/>
            </a:endParaRPr>
          </a:p>
          <a:p>
            <a:endParaRPr lang="en-US" sz="2800" dirty="0">
              <a:solidFill>
                <a:schemeClr val="bg1"/>
              </a:solidFill>
              <a:latin typeface="Century Gothic"/>
              <a:cs typeface="Century Gothic"/>
            </a:endParaRPr>
          </a:p>
        </p:txBody>
      </p:sp>
      <p:sp>
        <p:nvSpPr>
          <p:cNvPr id="6" name="TextBox 5">
            <a:extLst>
              <a:ext uri="{FF2B5EF4-FFF2-40B4-BE49-F238E27FC236}">
                <a16:creationId xmlns:a16="http://schemas.microsoft.com/office/drawing/2014/main" id="{ABA1387B-2C22-4B7E-BCF1-3E0A1FF09A63}"/>
              </a:ext>
            </a:extLst>
          </p:cNvPr>
          <p:cNvSpPr txBox="1"/>
          <p:nvPr/>
        </p:nvSpPr>
        <p:spPr>
          <a:xfrm>
            <a:off x="6476765" y="1152990"/>
            <a:ext cx="5560741" cy="4585871"/>
          </a:xfrm>
          <a:prstGeom prst="rect">
            <a:avLst/>
          </a:prstGeom>
          <a:noFill/>
        </p:spPr>
        <p:txBody>
          <a:bodyPr wrap="square" rtlCol="0">
            <a:spAutoFit/>
          </a:bodyPr>
          <a:lstStyle/>
          <a:p>
            <a:r>
              <a:rPr lang="en-US" sz="2400" dirty="0">
                <a:solidFill>
                  <a:schemeClr val="bg1"/>
                </a:solidFill>
                <a:latin typeface="Century Gothic"/>
                <a:cs typeface="Century Gothic"/>
              </a:rPr>
              <a:t>More than </a:t>
            </a:r>
            <a:r>
              <a:rPr lang="en-US" sz="2400" dirty="0">
                <a:solidFill>
                  <a:srgbClr val="5EC1AA"/>
                </a:solidFill>
                <a:latin typeface="Century Gothic"/>
                <a:cs typeface="Century Gothic"/>
              </a:rPr>
              <a:t>70% </a:t>
            </a:r>
            <a:r>
              <a:rPr lang="en-US" sz="2400" dirty="0">
                <a:solidFill>
                  <a:schemeClr val="bg1"/>
                </a:solidFill>
                <a:latin typeface="Century Gothic"/>
                <a:cs typeface="Century Gothic"/>
              </a:rPr>
              <a:t>of an employees view of the organizational climate </a:t>
            </a:r>
          </a:p>
          <a:p>
            <a:r>
              <a:rPr lang="en-US" sz="2400" dirty="0">
                <a:solidFill>
                  <a:schemeClr val="bg1"/>
                </a:solidFill>
                <a:latin typeface="Century Gothic"/>
                <a:cs typeface="Century Gothic"/>
              </a:rPr>
              <a:t>directly results from their managers emotional intelligence.</a:t>
            </a:r>
          </a:p>
          <a:p>
            <a:endParaRPr lang="en-US" sz="2400" dirty="0">
              <a:solidFill>
                <a:schemeClr val="bg1"/>
              </a:solidFill>
              <a:latin typeface="Century Gothic"/>
              <a:cs typeface="Century Gothic"/>
            </a:endParaRPr>
          </a:p>
          <a:p>
            <a:r>
              <a:rPr lang="en-US" sz="2400" dirty="0">
                <a:solidFill>
                  <a:schemeClr val="bg1"/>
                </a:solidFill>
                <a:latin typeface="Century Gothic"/>
                <a:cs typeface="Century Gothic"/>
              </a:rPr>
              <a:t>EQ was </a:t>
            </a:r>
            <a:r>
              <a:rPr lang="en-US" sz="2400" dirty="0">
                <a:solidFill>
                  <a:srgbClr val="5EC1AA"/>
                </a:solidFill>
                <a:latin typeface="Century Gothic"/>
                <a:cs typeface="Century Gothic"/>
              </a:rPr>
              <a:t>4x</a:t>
            </a:r>
            <a:r>
              <a:rPr lang="en-US" sz="2400" dirty="0">
                <a:solidFill>
                  <a:schemeClr val="bg1"/>
                </a:solidFill>
                <a:latin typeface="Century Gothic"/>
                <a:cs typeface="Century Gothic"/>
              </a:rPr>
              <a:t> more likely to predict career success</a:t>
            </a:r>
          </a:p>
          <a:p>
            <a:endParaRPr lang="en-US" sz="2400" dirty="0">
              <a:solidFill>
                <a:schemeClr val="bg1"/>
              </a:solidFill>
              <a:latin typeface="Century Gothic"/>
              <a:cs typeface="Century Gothic"/>
            </a:endParaRPr>
          </a:p>
          <a:p>
            <a:r>
              <a:rPr lang="en-US" sz="2400" dirty="0">
                <a:solidFill>
                  <a:schemeClr val="bg1"/>
                </a:solidFill>
                <a:latin typeface="Century Gothic"/>
                <a:cs typeface="Century Gothic"/>
              </a:rPr>
              <a:t>In senior leadership roles, EI makes up about </a:t>
            </a:r>
            <a:r>
              <a:rPr lang="en-US" sz="2400" dirty="0">
                <a:solidFill>
                  <a:srgbClr val="5EC1AA"/>
                </a:solidFill>
                <a:latin typeface="Century Gothic"/>
                <a:cs typeface="Century Gothic"/>
              </a:rPr>
              <a:t>80%-90% </a:t>
            </a:r>
            <a:r>
              <a:rPr lang="en-US" sz="2400" dirty="0">
                <a:solidFill>
                  <a:schemeClr val="bg1"/>
                </a:solidFill>
                <a:latin typeface="Century Gothic"/>
                <a:cs typeface="Century Gothic"/>
              </a:rPr>
              <a:t>of the differentiating competencies</a:t>
            </a:r>
          </a:p>
          <a:p>
            <a:endParaRPr lang="en-US" sz="2800" dirty="0">
              <a:solidFill>
                <a:schemeClr val="bg1"/>
              </a:solidFill>
              <a:latin typeface="Century Gothic"/>
              <a:cs typeface="Century Gothic"/>
            </a:endParaRPr>
          </a:p>
        </p:txBody>
      </p:sp>
      <p:pic>
        <p:nvPicPr>
          <p:cNvPr id="7" name="Picture 6">
            <a:extLst>
              <a:ext uri="{FF2B5EF4-FFF2-40B4-BE49-F238E27FC236}">
                <a16:creationId xmlns:a16="http://schemas.microsoft.com/office/drawing/2014/main" id="{72C432E0-D616-4533-ABA0-CFD9801E8E59}"/>
              </a:ext>
            </a:extLst>
          </p:cNvPr>
          <p:cNvPicPr>
            <a:picLocks noChangeAspect="1"/>
          </p:cNvPicPr>
          <p:nvPr/>
        </p:nvPicPr>
        <p:blipFill>
          <a:blip r:embed="rId3" cstate="screen">
            <a:alphaModFix amt="63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51443" y="5605940"/>
            <a:ext cx="2156077" cy="915734"/>
          </a:xfrm>
          <a:prstGeom prst="rect">
            <a:avLst/>
          </a:prstGeom>
        </p:spPr>
      </p:pic>
      <p:pic>
        <p:nvPicPr>
          <p:cNvPr id="8" name="Picture 7" descr="forbes-logo-white-1400x394.png">
            <a:extLst>
              <a:ext uri="{FF2B5EF4-FFF2-40B4-BE49-F238E27FC236}">
                <a16:creationId xmlns:a16="http://schemas.microsoft.com/office/drawing/2014/main" id="{FBE1634F-B1F9-440C-81FF-B59CAC0FD806}"/>
              </a:ext>
            </a:extLst>
          </p:cNvPr>
          <p:cNvPicPr>
            <a:picLocks noChangeAspect="1"/>
          </p:cNvPicPr>
          <p:nvPr/>
        </p:nvPicPr>
        <p:blipFill>
          <a:blip r:embed="rId5" cstate="screen">
            <a:alphaModFix amt="63000"/>
            <a:extLst>
              <a:ext uri="{28A0092B-C50C-407E-A947-70E740481C1C}">
                <a14:useLocalDpi xmlns:a14="http://schemas.microsoft.com/office/drawing/2010/main"/>
              </a:ext>
            </a:extLst>
          </a:blip>
          <a:stretch>
            <a:fillRect/>
          </a:stretch>
        </p:blipFill>
        <p:spPr>
          <a:xfrm>
            <a:off x="9399622" y="5784654"/>
            <a:ext cx="2322478" cy="653611"/>
          </a:xfrm>
          <a:prstGeom prst="rect">
            <a:avLst/>
          </a:prstGeom>
        </p:spPr>
      </p:pic>
      <p:pic>
        <p:nvPicPr>
          <p:cNvPr id="9" name="Picture 8">
            <a:extLst>
              <a:ext uri="{FF2B5EF4-FFF2-40B4-BE49-F238E27FC236}">
                <a16:creationId xmlns:a16="http://schemas.microsoft.com/office/drawing/2014/main" id="{FF111E5E-972D-4261-9E83-16CC507BA4A6}"/>
              </a:ext>
            </a:extLst>
          </p:cNvPr>
          <p:cNvPicPr>
            <a:picLocks noChangeAspect="1"/>
          </p:cNvPicPr>
          <p:nvPr/>
        </p:nvPicPr>
        <p:blipFill>
          <a:blip r:embed="rId6"/>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63073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1434763" y="5955665"/>
            <a:ext cx="523875" cy="365125"/>
          </a:xfrm>
        </p:spPr>
        <p:txBody>
          <a:bodyPr/>
          <a:lstStyle/>
          <a:p>
            <a:fld id="{A9B67BE4-B697-4B0C-AED9-AED1985FFEB6}" type="slidenum">
              <a:rPr lang="en-CA" smtClean="0"/>
              <a:pPr/>
              <a:t>7</a:t>
            </a:fld>
            <a:endParaRPr lang="en-CA" dirty="0"/>
          </a:p>
        </p:txBody>
      </p:sp>
      <p:pic>
        <p:nvPicPr>
          <p:cNvPr id="3" name="Picture 2" descr="iStock-638138920.jpg">
            <a:extLst>
              <a:ext uri="{FF2B5EF4-FFF2-40B4-BE49-F238E27FC236}">
                <a16:creationId xmlns:a16="http://schemas.microsoft.com/office/drawing/2014/main" id="{1D6A880E-DF24-4683-A20E-1B5920E456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7282"/>
            <a:ext cx="12192000" cy="6020718"/>
          </a:xfrm>
          <a:prstGeom prst="rect">
            <a:avLst/>
          </a:prstGeom>
        </p:spPr>
      </p:pic>
      <p:sp>
        <p:nvSpPr>
          <p:cNvPr id="4" name="Rectangle 3">
            <a:extLst>
              <a:ext uri="{FF2B5EF4-FFF2-40B4-BE49-F238E27FC236}">
                <a16:creationId xmlns:a16="http://schemas.microsoft.com/office/drawing/2014/main" id="{C2C1CBA0-7943-4166-A4E3-DF9F3AC74251}"/>
              </a:ext>
            </a:extLst>
          </p:cNvPr>
          <p:cNvSpPr/>
          <p:nvPr/>
        </p:nvSpPr>
        <p:spPr>
          <a:xfrm>
            <a:off x="10274" y="837282"/>
            <a:ext cx="12192000" cy="6020718"/>
          </a:xfrm>
          <a:prstGeom prst="rect">
            <a:avLst/>
          </a:prstGeom>
          <a:solidFill>
            <a:srgbClr val="000000">
              <a:alpha val="6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7024CA0-F81D-4438-BA14-B9430ED93249}"/>
              </a:ext>
            </a:extLst>
          </p:cNvPr>
          <p:cNvCxnSpPr/>
          <p:nvPr/>
        </p:nvCxnSpPr>
        <p:spPr>
          <a:xfrm>
            <a:off x="2166765" y="3861789"/>
            <a:ext cx="9549095"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itle 6">
            <a:extLst>
              <a:ext uri="{FF2B5EF4-FFF2-40B4-BE49-F238E27FC236}">
                <a16:creationId xmlns:a16="http://schemas.microsoft.com/office/drawing/2014/main" id="{2670999F-0579-43BD-BCCF-7EC924B0EA59}"/>
              </a:ext>
            </a:extLst>
          </p:cNvPr>
          <p:cNvSpPr txBox="1">
            <a:spLocks/>
          </p:cNvSpPr>
          <p:nvPr/>
        </p:nvSpPr>
        <p:spPr>
          <a:xfrm>
            <a:off x="313636" y="896837"/>
            <a:ext cx="4733373" cy="5855895"/>
          </a:xfrm>
          <a:prstGeom prst="rect">
            <a:avLst/>
          </a:prstGeom>
        </p:spPr>
        <p:txBody>
          <a:bodyPr vert="horz" lIns="0" tIns="0" rIns="0" bIns="0" rtlCol="0" anchor="t" anchorCtr="0">
            <a:noAutofit/>
          </a:bodyPr>
          <a:lstStyle>
            <a:lvl1pPr algn="ctr"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algn="l"/>
            <a:r>
              <a:rPr lang="en-US" sz="2400" b="0" dirty="0">
                <a:solidFill>
                  <a:schemeClr val="bg1"/>
                </a:solidFill>
                <a:latin typeface="Century Gothic"/>
                <a:cs typeface="Century Gothic"/>
              </a:rPr>
              <a:t>EQ</a:t>
            </a:r>
          </a:p>
          <a:p>
            <a:pPr algn="l"/>
            <a:r>
              <a:rPr lang="en-US" sz="2400" b="0" dirty="0">
                <a:solidFill>
                  <a:srgbClr val="5EC1AA"/>
                </a:solidFill>
                <a:latin typeface="Century Gothic"/>
                <a:cs typeface="Century Gothic"/>
              </a:rPr>
              <a:t>PEOPLE SKILLS</a:t>
            </a:r>
          </a:p>
          <a:p>
            <a:pPr algn="l"/>
            <a:r>
              <a:rPr lang="en-US" sz="2400" b="0" dirty="0">
                <a:solidFill>
                  <a:srgbClr val="5EC1AA"/>
                </a:solidFill>
                <a:latin typeface="Century Gothic"/>
                <a:cs typeface="Century Gothic"/>
              </a:rPr>
              <a:t>FLEXIBILITY</a:t>
            </a:r>
          </a:p>
          <a:p>
            <a:pPr algn="l"/>
            <a:r>
              <a:rPr lang="en-US" sz="2400" b="0" dirty="0">
                <a:solidFill>
                  <a:srgbClr val="5EC1AA"/>
                </a:solidFill>
                <a:latin typeface="Century Gothic"/>
                <a:cs typeface="Century Gothic"/>
              </a:rPr>
              <a:t>RESILIENCE</a:t>
            </a:r>
          </a:p>
          <a:p>
            <a:pPr algn="l"/>
            <a:endParaRPr lang="en-US" sz="2400" b="0" dirty="0">
              <a:solidFill>
                <a:schemeClr val="bg1"/>
              </a:solidFill>
              <a:latin typeface="Century Gothic"/>
              <a:cs typeface="Century Gothic"/>
            </a:endParaRPr>
          </a:p>
          <a:p>
            <a:pPr algn="l"/>
            <a:r>
              <a:rPr lang="en-US" sz="2400" b="0" dirty="0">
                <a:solidFill>
                  <a:schemeClr val="bg1"/>
                </a:solidFill>
                <a:latin typeface="Century Gothic"/>
                <a:cs typeface="Century Gothic"/>
              </a:rPr>
              <a:t>Threshold</a:t>
            </a:r>
          </a:p>
          <a:p>
            <a:pPr algn="l"/>
            <a:endParaRPr lang="en-US" sz="2400" b="0" dirty="0">
              <a:solidFill>
                <a:schemeClr val="bg1"/>
              </a:solidFill>
              <a:latin typeface="Century Gothic"/>
              <a:cs typeface="Century Gothic"/>
            </a:endParaRPr>
          </a:p>
          <a:p>
            <a:pPr algn="l"/>
            <a:r>
              <a:rPr lang="en-US" sz="2400" b="0" dirty="0">
                <a:solidFill>
                  <a:schemeClr val="bg1"/>
                </a:solidFill>
                <a:latin typeface="Century Gothic"/>
                <a:cs typeface="Century Gothic"/>
              </a:rPr>
              <a:t>IQ</a:t>
            </a:r>
          </a:p>
          <a:p>
            <a:pPr algn="l"/>
            <a:r>
              <a:rPr lang="en-US" sz="2400" b="0" dirty="0">
                <a:solidFill>
                  <a:srgbClr val="5EC1AA"/>
                </a:solidFill>
                <a:latin typeface="Century Gothic"/>
                <a:cs typeface="Century Gothic"/>
              </a:rPr>
              <a:t>EDUCATION</a:t>
            </a:r>
          </a:p>
          <a:p>
            <a:pPr algn="l"/>
            <a:r>
              <a:rPr lang="en-US" sz="2400" b="0" dirty="0">
                <a:solidFill>
                  <a:srgbClr val="5EC1AA"/>
                </a:solidFill>
                <a:latin typeface="Century Gothic"/>
                <a:cs typeface="Century Gothic"/>
              </a:rPr>
              <a:t>TECHNICAL SKILL</a:t>
            </a:r>
          </a:p>
          <a:p>
            <a:pPr algn="l"/>
            <a:r>
              <a:rPr lang="en-US" sz="2400" b="0" dirty="0">
                <a:solidFill>
                  <a:srgbClr val="5EC1AA"/>
                </a:solidFill>
                <a:latin typeface="Century Gothic"/>
                <a:cs typeface="Century Gothic"/>
              </a:rPr>
              <a:t>JOB KNOWLEDGE </a:t>
            </a:r>
          </a:p>
        </p:txBody>
      </p:sp>
      <p:pic>
        <p:nvPicPr>
          <p:cNvPr id="7" name="Picture 6">
            <a:extLst>
              <a:ext uri="{FF2B5EF4-FFF2-40B4-BE49-F238E27FC236}">
                <a16:creationId xmlns:a16="http://schemas.microsoft.com/office/drawing/2014/main" id="{F55C0AFC-34BB-428A-9EB3-CD8FC68FA3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0742" y="3179102"/>
            <a:ext cx="1097011" cy="1155403"/>
          </a:xfrm>
          <a:prstGeom prst="rect">
            <a:avLst/>
          </a:prstGeom>
        </p:spPr>
      </p:pic>
      <p:pic>
        <p:nvPicPr>
          <p:cNvPr id="8" name="Picture 7">
            <a:extLst>
              <a:ext uri="{FF2B5EF4-FFF2-40B4-BE49-F238E27FC236}">
                <a16:creationId xmlns:a16="http://schemas.microsoft.com/office/drawing/2014/main" id="{03A81784-A3B9-47DC-9E81-0CB6A8E5C3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57806" y="4920221"/>
            <a:ext cx="1138564" cy="1219823"/>
          </a:xfrm>
          <a:prstGeom prst="rect">
            <a:avLst/>
          </a:prstGeom>
        </p:spPr>
      </p:pic>
      <p:pic>
        <p:nvPicPr>
          <p:cNvPr id="9" name="Picture 8">
            <a:extLst>
              <a:ext uri="{FF2B5EF4-FFF2-40B4-BE49-F238E27FC236}">
                <a16:creationId xmlns:a16="http://schemas.microsoft.com/office/drawing/2014/main" id="{1E2B17F2-7027-4FB8-BB1C-4FECC854E3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3571" y="981519"/>
            <a:ext cx="1072081" cy="1105530"/>
          </a:xfrm>
          <a:prstGeom prst="rect">
            <a:avLst/>
          </a:prstGeom>
        </p:spPr>
      </p:pic>
      <p:pic>
        <p:nvPicPr>
          <p:cNvPr id="10" name="Picture 9">
            <a:extLst>
              <a:ext uri="{FF2B5EF4-FFF2-40B4-BE49-F238E27FC236}">
                <a16:creationId xmlns:a16="http://schemas.microsoft.com/office/drawing/2014/main" id="{A1734F01-FF19-4DEF-81FB-31BF1DBD52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1202" y="3168257"/>
            <a:ext cx="1097011" cy="1155403"/>
          </a:xfrm>
          <a:prstGeom prst="rect">
            <a:avLst/>
          </a:prstGeom>
        </p:spPr>
      </p:pic>
      <p:pic>
        <p:nvPicPr>
          <p:cNvPr id="11" name="Picture 10">
            <a:extLst>
              <a:ext uri="{FF2B5EF4-FFF2-40B4-BE49-F238E27FC236}">
                <a16:creationId xmlns:a16="http://schemas.microsoft.com/office/drawing/2014/main" id="{FE4C0B83-E181-40AF-8D2E-E59337FB8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0521" y="3168257"/>
            <a:ext cx="1097011" cy="1155403"/>
          </a:xfrm>
          <a:prstGeom prst="rect">
            <a:avLst/>
          </a:prstGeom>
        </p:spPr>
      </p:pic>
      <p:pic>
        <p:nvPicPr>
          <p:cNvPr id="12" name="Picture 11">
            <a:extLst>
              <a:ext uri="{FF2B5EF4-FFF2-40B4-BE49-F238E27FC236}">
                <a16:creationId xmlns:a16="http://schemas.microsoft.com/office/drawing/2014/main" id="{F175C34E-4E79-484B-9192-927B07C837DA}"/>
              </a:ext>
            </a:extLst>
          </p:cNvPr>
          <p:cNvPicPr>
            <a:picLocks noChangeAspect="1"/>
          </p:cNvPicPr>
          <p:nvPr/>
        </p:nvPicPr>
        <p:blipFill>
          <a:blip r:embed="rId6"/>
          <a:stretch>
            <a:fillRect/>
          </a:stretch>
        </p:blipFill>
        <p:spPr>
          <a:xfrm>
            <a:off x="161925" y="91380"/>
            <a:ext cx="12030075" cy="666750"/>
          </a:xfrm>
          <a:prstGeom prst="rect">
            <a:avLst/>
          </a:prstGeom>
        </p:spPr>
      </p:pic>
    </p:spTree>
    <p:extLst>
      <p:ext uri="{BB962C8B-B14F-4D97-AF65-F5344CB8AC3E}">
        <p14:creationId xmlns:p14="http://schemas.microsoft.com/office/powerpoint/2010/main" val="82790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8</a:t>
            </a:fld>
            <a:endParaRPr lang="en-CA" dirty="0"/>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304171" y="988516"/>
            <a:ext cx="4738394" cy="5632311"/>
          </a:xfrm>
          <a:prstGeom prst="rect">
            <a:avLst/>
          </a:prstGeom>
          <a:noFill/>
        </p:spPr>
        <p:txBody>
          <a:bodyPr wrap="square" rtlCol="0">
            <a:spAutoFit/>
          </a:bodyPr>
          <a:lstStyle/>
          <a:p>
            <a:r>
              <a:rPr lang="en-US" sz="4000" dirty="0">
                <a:solidFill>
                  <a:schemeClr val="bg1"/>
                </a:solidFill>
                <a:latin typeface="Century Gothic"/>
                <a:cs typeface="Century Gothic"/>
              </a:rPr>
              <a:t>Flexibility</a:t>
            </a:r>
          </a:p>
          <a:p>
            <a:r>
              <a:rPr lang="en-US" sz="4000" dirty="0">
                <a:solidFill>
                  <a:schemeClr val="bg1"/>
                </a:solidFill>
                <a:latin typeface="Century Gothic"/>
                <a:cs typeface="Century Gothic"/>
              </a:rPr>
              <a:t>Empathy</a:t>
            </a:r>
          </a:p>
          <a:p>
            <a:r>
              <a:rPr lang="en-US" sz="4000" dirty="0">
                <a:solidFill>
                  <a:schemeClr val="bg1"/>
                </a:solidFill>
                <a:latin typeface="Century Gothic"/>
                <a:cs typeface="Century Gothic"/>
              </a:rPr>
              <a:t>Optimism</a:t>
            </a:r>
          </a:p>
          <a:p>
            <a:r>
              <a:rPr lang="en-US" sz="4000" dirty="0">
                <a:solidFill>
                  <a:schemeClr val="bg1"/>
                </a:solidFill>
                <a:latin typeface="Century Gothic"/>
                <a:cs typeface="Century Gothic"/>
              </a:rPr>
              <a:t>Confidence</a:t>
            </a:r>
          </a:p>
          <a:p>
            <a:r>
              <a:rPr lang="en-US" sz="4000" dirty="0">
                <a:solidFill>
                  <a:schemeClr val="bg1"/>
                </a:solidFill>
                <a:latin typeface="Century Gothic"/>
                <a:cs typeface="Century Gothic"/>
              </a:rPr>
              <a:t>Assertiveness</a:t>
            </a:r>
          </a:p>
          <a:p>
            <a:r>
              <a:rPr lang="en-US" sz="4000" dirty="0">
                <a:solidFill>
                  <a:schemeClr val="bg1"/>
                </a:solidFill>
                <a:latin typeface="Century Gothic"/>
                <a:cs typeface="Century Gothic"/>
              </a:rPr>
              <a:t>Self-Awareness</a:t>
            </a:r>
          </a:p>
          <a:p>
            <a:r>
              <a:rPr lang="en-US" sz="4000" dirty="0">
                <a:solidFill>
                  <a:schemeClr val="bg1"/>
                </a:solidFill>
                <a:latin typeface="Century Gothic"/>
                <a:cs typeface="Century Gothic"/>
              </a:rPr>
              <a:t>Stress Tolerance</a:t>
            </a:r>
          </a:p>
          <a:p>
            <a:r>
              <a:rPr lang="en-US" sz="4000" dirty="0">
                <a:solidFill>
                  <a:schemeClr val="bg1"/>
                </a:solidFill>
                <a:latin typeface="Century Gothic"/>
                <a:cs typeface="Century Gothic"/>
              </a:rPr>
              <a:t>Problem Solving</a:t>
            </a:r>
          </a:p>
          <a:p>
            <a:r>
              <a:rPr lang="en-US" sz="4000" dirty="0">
                <a:solidFill>
                  <a:schemeClr val="bg1"/>
                </a:solidFill>
                <a:latin typeface="Century Gothic"/>
                <a:cs typeface="Century Gothic"/>
              </a:rPr>
              <a:t>Relationship Skills</a:t>
            </a:r>
          </a:p>
        </p:txBody>
      </p:sp>
      <p:pic>
        <p:nvPicPr>
          <p:cNvPr id="6" name="Picture 5">
            <a:extLst>
              <a:ext uri="{FF2B5EF4-FFF2-40B4-BE49-F238E27FC236}">
                <a16:creationId xmlns:a16="http://schemas.microsoft.com/office/drawing/2014/main" id="{BB7A45CC-385E-4A40-810F-04ED9F907B2B}"/>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52832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nthony-roberts-82wJ10pX1Fw-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765924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theme/theme1.xml><?xml version="1.0" encoding="utf-8"?>
<a:theme xmlns:a="http://schemas.openxmlformats.org/drawingml/2006/main" name="Title Page">
  <a:themeElements>
    <a:clrScheme name="Custom 2">
      <a:dk1>
        <a:srgbClr val="29334A"/>
      </a:dk1>
      <a:lt1>
        <a:srgbClr val="FFFFFF"/>
      </a:lt1>
      <a:dk2>
        <a:srgbClr val="F55259"/>
      </a:dk2>
      <a:lt2>
        <a:srgbClr val="F5F5F0"/>
      </a:lt2>
      <a:accent1>
        <a:srgbClr val="29334A"/>
      </a:accent1>
      <a:accent2>
        <a:srgbClr val="F55259"/>
      </a:accent2>
      <a:accent3>
        <a:srgbClr val="B5D9D6"/>
      </a:accent3>
      <a:accent4>
        <a:srgbClr val="F5F5F0"/>
      </a:accent4>
      <a:accent5>
        <a:srgbClr val="4472C4"/>
      </a:accent5>
      <a:accent6>
        <a:srgbClr val="70AD47"/>
      </a:accent6>
      <a:hlink>
        <a:srgbClr val="0563C1"/>
      </a:hlink>
      <a:folHlink>
        <a:srgbClr val="481F67"/>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16" ma:contentTypeDescription="Create a new document." ma:contentTypeScope="" ma:versionID="a0617c6b4bd7dc99be5f725501f62ff1">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4fddb649fa2161c4bf34a508dce5b057" ns2:_="" ns3:_="">
    <xsd:import namespace="83430159-1845-4167-ba9d-902ab8b9998e"/>
    <xsd:import namespace="b0ade7d1-edcb-4f22-8a7a-5aa2a869a8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element ref="ns2:MediaServiceLocation" minOccurs="0"/>
                <xsd:element ref="ns2:Newsletter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NewsletterCategory" ma:index="23" nillable="true" ma:displayName="Newsletter Category" ma:description="Please choose which category of the newsletter you'd like this information to be displayed." ma:format="Dropdown" ma:internalName="NewsletterCategory">
      <xsd:simpleType>
        <xsd:restriction base="dms:Choice">
          <xsd:enumeration value="General"/>
          <xsd:enumeration value="CEO Message"/>
          <xsd:enumeration value="Advocacy and Research"/>
          <xsd:enumeration value="Outreach and Engagement"/>
          <xsd:enumeration value="Equity, Diversity and Inclusion"/>
          <xsd:enumeration value="Total Compensation"/>
          <xsd:enumeration value="Executive Learning Opps"/>
          <xsd:enumeration value="Membership"/>
          <xsd:enumeration value="Signature Events"/>
          <xsd:enumeration value="Careers at APEX"/>
          <xsd:enumeration value="Board of Directors"/>
          <xsd:enumeration value="Resources and Tools"/>
        </xsd:restriction>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ewsletterCategory xmlns="83430159-1845-4167-ba9d-902ab8b9998e" xsi:nil="true"/>
    <lcf76f155ced4ddcb4097134ff3c332f xmlns="83430159-1845-4167-ba9d-902ab8b9998e">
      <Terms xmlns="http://schemas.microsoft.com/office/infopath/2007/PartnerControls"/>
    </lcf76f155ced4ddcb4097134ff3c332f>
    <TaxCatchAll xmlns="b0ade7d1-edcb-4f22-8a7a-5aa2a869a89a" xsi:nil="true"/>
  </documentManagement>
</p:properties>
</file>

<file path=customXml/itemProps1.xml><?xml version="1.0" encoding="utf-8"?>
<ds:datastoreItem xmlns:ds="http://schemas.openxmlformats.org/officeDocument/2006/customXml" ds:itemID="{B443D8CC-C801-467E-87AC-D4BE94EA3F25}">
  <ds:schemaRefs>
    <ds:schemaRef ds:uri="http://schemas.microsoft.com/sharepoint/v3/contenttype/forms"/>
  </ds:schemaRefs>
</ds:datastoreItem>
</file>

<file path=customXml/itemProps2.xml><?xml version="1.0" encoding="utf-8"?>
<ds:datastoreItem xmlns:ds="http://schemas.openxmlformats.org/officeDocument/2006/customXml" ds:itemID="{EE098EA4-B3FF-4C49-A5A4-B89F0D8F13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30159-1845-4167-ba9d-902ab8b9998e"/>
    <ds:schemaRef ds:uri="b0ade7d1-edcb-4f22-8a7a-5aa2a869a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640A51-8475-47BF-B387-9620BD180891}">
  <ds:schemaRefs>
    <ds:schemaRef ds:uri="http://www.w3.org/XML/1998/namespace"/>
    <ds:schemaRef ds:uri="http://schemas.microsoft.com/office/infopath/2007/PartnerControls"/>
    <ds:schemaRef ds:uri="07fc59c2-92e5-4ffa-830d-8c323bdfc5d0"/>
    <ds:schemaRef ds:uri="http://purl.org/dc/dcmitype/"/>
    <ds:schemaRef ds:uri="http://schemas.microsoft.com/office/2006/documentManagement/types"/>
    <ds:schemaRef ds:uri="http://schemas.microsoft.com/office/2006/metadata/properties"/>
    <ds:schemaRef ds:uri="http://schemas.openxmlformats.org/package/2006/metadata/core-properties"/>
    <ds:schemaRef ds:uri="25d76dd1-bac1-4fae-8586-0e79b42cad32"/>
    <ds:schemaRef ds:uri="http://purl.org/dc/terms/"/>
    <ds:schemaRef ds:uri="http://purl.org/dc/elements/1.1/"/>
    <ds:schemaRef ds:uri="83430159-1845-4167-ba9d-902ab8b9998e"/>
    <ds:schemaRef ds:uri="b0ade7d1-edcb-4f22-8a7a-5aa2a869a89a"/>
  </ds:schemaRefs>
</ds:datastoreItem>
</file>

<file path=docProps/app.xml><?xml version="1.0" encoding="utf-8"?>
<Properties xmlns="http://schemas.openxmlformats.org/officeDocument/2006/extended-properties" xmlns:vt="http://schemas.openxmlformats.org/officeDocument/2006/docPropsVTypes">
  <Template/>
  <TotalTime>5143</TotalTime>
  <Words>1326</Words>
  <Application>Microsoft Office PowerPoint</Application>
  <PresentationFormat>Widescreen</PresentationFormat>
  <Paragraphs>252</Paragraphs>
  <Slides>50</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Century Gothic</vt:lpstr>
      <vt:lpstr>Klavika Basic Bold</vt:lpstr>
      <vt:lpstr>Roboto</vt:lpstr>
      <vt:lpstr>Title Page</vt:lpstr>
      <vt:lpstr>PowerPoint Presentation</vt:lpstr>
      <vt:lpstr>PowerPoint Presentation</vt:lpstr>
      <vt:lpstr>PowerPoint Presentation</vt:lpstr>
      <vt:lpstr>PART 1  An Introduction to Emotional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Phoenix</dc:creator>
  <cp:lastModifiedBy>Nathalie Vallée (she/her/elle)</cp:lastModifiedBy>
  <cp:revision>160</cp:revision>
  <dcterms:created xsi:type="dcterms:W3CDTF">2019-04-04T20:10:48Z</dcterms:created>
  <dcterms:modified xsi:type="dcterms:W3CDTF">2024-09-25T13:35:11Z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0x010100050C07ADA1DF0C47AFF85587A1559167</vt:lpwstr>
  </property>
  <property fmtid="{D5CDD505-2E9C-101B-9397-08002B2CF9AE}" pid="3" name="MediaServiceImageTags">
    <vt:lpwstr/>
  </property>
</Properties>
</file>