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0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917" r:id="rId5"/>
    <p:sldMasterId id="2147483919" r:id="rId6"/>
  </p:sldMasterIdLst>
  <p:notesMasterIdLst>
    <p:notesMasterId r:id="rId35"/>
  </p:notesMasterIdLst>
  <p:handoutMasterIdLst>
    <p:handoutMasterId r:id="rId36"/>
  </p:handoutMasterIdLst>
  <p:sldIdLst>
    <p:sldId id="1486" r:id="rId7"/>
    <p:sldId id="1213" r:id="rId8"/>
    <p:sldId id="1487" r:id="rId9"/>
    <p:sldId id="2146846483" r:id="rId10"/>
    <p:sldId id="1488" r:id="rId11"/>
    <p:sldId id="1312" r:id="rId12"/>
    <p:sldId id="2146846400" r:id="rId13"/>
    <p:sldId id="16181" r:id="rId14"/>
    <p:sldId id="1494" r:id="rId15"/>
    <p:sldId id="2146846485" r:id="rId16"/>
    <p:sldId id="2146846486" r:id="rId17"/>
    <p:sldId id="2146846484" r:id="rId18"/>
    <p:sldId id="276" r:id="rId19"/>
    <p:sldId id="294" r:id="rId20"/>
    <p:sldId id="2146846487" r:id="rId21"/>
    <p:sldId id="876" r:id="rId22"/>
    <p:sldId id="2146846482" r:id="rId23"/>
    <p:sldId id="295" r:id="rId24"/>
    <p:sldId id="2146846471" r:id="rId25"/>
    <p:sldId id="2146846446" r:id="rId26"/>
    <p:sldId id="2146846492" r:id="rId27"/>
    <p:sldId id="2146846334" r:id="rId28"/>
    <p:sldId id="2146846489" r:id="rId29"/>
    <p:sldId id="2146846445" r:id="rId30"/>
    <p:sldId id="1497" r:id="rId31"/>
    <p:sldId id="2146846491" r:id="rId32"/>
    <p:sldId id="16085" r:id="rId33"/>
    <p:sldId id="2146846490" r:id="rId34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8B8703-5798-1B73-BB57-6F1766996293}" name="Quinlan, Laurie" initials="QL" userId="S::lquinlan@ivey.ca::0412000f-de92-4d56-aa45-3ecaabda4c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1FB494"/>
    <a:srgbClr val="034638"/>
    <a:srgbClr val="445469"/>
    <a:srgbClr val="C5B783"/>
    <a:srgbClr val="0097A0"/>
    <a:srgbClr val="582C83"/>
    <a:srgbClr val="A6BB48"/>
    <a:srgbClr val="FBB62B"/>
    <a:srgbClr val="364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0" autoAdjust="0"/>
    <p:restoredTop sz="67626" autoAdjust="0"/>
  </p:normalViewPr>
  <p:slideViewPr>
    <p:cSldViewPr snapToGrid="0">
      <p:cViewPr varScale="1">
        <p:scale>
          <a:sx n="38" d="100"/>
          <a:sy n="38" d="100"/>
        </p:scale>
        <p:origin x="18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37A060-D183-463F-947E-67A55041448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9434D5-D2B1-407F-B66E-76F9654058F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Cognition</a:t>
          </a:r>
        </a:p>
      </dgm:t>
    </dgm:pt>
    <dgm:pt modelId="{F27E9907-6AE1-4ECD-B25D-679BFD9C0A5B}" type="parTrans" cxnId="{4CF24FBF-52D5-4C2E-9872-E0B265EFD80A}">
      <dgm:prSet/>
      <dgm:spPr/>
      <dgm:t>
        <a:bodyPr/>
        <a:lstStyle/>
        <a:p>
          <a:endParaRPr lang="en-US"/>
        </a:p>
      </dgm:t>
    </dgm:pt>
    <dgm:pt modelId="{942407FC-668A-4A18-AB46-408C814EB56A}" type="sibTrans" cxnId="{4CF24FBF-52D5-4C2E-9872-E0B265EFD80A}">
      <dgm:prSet/>
      <dgm:spPr/>
      <dgm:t>
        <a:bodyPr/>
        <a:lstStyle/>
        <a:p>
          <a:endParaRPr lang="en-US"/>
        </a:p>
      </dgm:t>
    </dgm:pt>
    <dgm:pt modelId="{22A02F65-C92F-45D6-AE89-D7862492A56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Behaviour</a:t>
          </a:r>
        </a:p>
      </dgm:t>
    </dgm:pt>
    <dgm:pt modelId="{A91F7E31-F594-4489-AFD5-271B23D3F38F}" type="parTrans" cxnId="{7D7D74BF-9A82-4D84-A818-5BC4CAA6046A}">
      <dgm:prSet/>
      <dgm:spPr/>
      <dgm:t>
        <a:bodyPr/>
        <a:lstStyle/>
        <a:p>
          <a:endParaRPr lang="en-US"/>
        </a:p>
      </dgm:t>
    </dgm:pt>
    <dgm:pt modelId="{53BC2F17-85D6-4C5F-AA21-9C56DD57E5AF}" type="sibTrans" cxnId="{7D7D74BF-9A82-4D84-A818-5BC4CAA6046A}">
      <dgm:prSet/>
      <dgm:spPr/>
      <dgm:t>
        <a:bodyPr/>
        <a:lstStyle/>
        <a:p>
          <a:endParaRPr lang="en-US"/>
        </a:p>
      </dgm:t>
    </dgm:pt>
    <dgm:pt modelId="{D6098C82-05A6-4379-8977-1CC96E7392D7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Affect: Mood, Feelings, Emotions</a:t>
          </a:r>
        </a:p>
      </dgm:t>
    </dgm:pt>
    <dgm:pt modelId="{A2AF1553-D18B-4C55-B453-9BB778315DAD}" type="parTrans" cxnId="{02E80757-BB26-4F36-8B7B-1B782CB87B91}">
      <dgm:prSet/>
      <dgm:spPr/>
      <dgm:t>
        <a:bodyPr/>
        <a:lstStyle/>
        <a:p>
          <a:endParaRPr lang="en-US"/>
        </a:p>
      </dgm:t>
    </dgm:pt>
    <dgm:pt modelId="{09386611-E85E-430A-A94A-4D93D02478A3}" type="sibTrans" cxnId="{02E80757-BB26-4F36-8B7B-1B782CB87B91}">
      <dgm:prSet/>
      <dgm:spPr/>
      <dgm:t>
        <a:bodyPr/>
        <a:lstStyle/>
        <a:p>
          <a:endParaRPr lang="en-US"/>
        </a:p>
      </dgm:t>
    </dgm:pt>
    <dgm:pt modelId="{F1B1213B-0BC7-4064-81FC-573EC2F299B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Physiology</a:t>
          </a:r>
        </a:p>
      </dgm:t>
    </dgm:pt>
    <dgm:pt modelId="{23DCDBE9-9858-4D2A-84AA-B9E4AC687BC1}" type="parTrans" cxnId="{1C836C1E-2ECA-46C2-921C-CFFAE9BF01D6}">
      <dgm:prSet/>
      <dgm:spPr/>
      <dgm:t>
        <a:bodyPr/>
        <a:lstStyle/>
        <a:p>
          <a:endParaRPr lang="en-US"/>
        </a:p>
      </dgm:t>
    </dgm:pt>
    <dgm:pt modelId="{C5830587-78CB-4541-831B-53BBB1497986}" type="sibTrans" cxnId="{1C836C1E-2ECA-46C2-921C-CFFAE9BF01D6}">
      <dgm:prSet/>
      <dgm:spPr/>
      <dgm:t>
        <a:bodyPr/>
        <a:lstStyle/>
        <a:p>
          <a:endParaRPr lang="en-US"/>
        </a:p>
      </dgm:t>
    </dgm:pt>
    <dgm:pt modelId="{843B503D-DA95-4BE5-A719-A566520A571A}" type="pres">
      <dgm:prSet presAssocID="{F737A060-D183-463F-947E-67A550414481}" presName="cycle" presStyleCnt="0">
        <dgm:presLayoutVars>
          <dgm:dir/>
          <dgm:resizeHandles val="exact"/>
        </dgm:presLayoutVars>
      </dgm:prSet>
      <dgm:spPr/>
    </dgm:pt>
    <dgm:pt modelId="{144D2795-9030-4E49-8A70-FF9EA7287A77}" type="pres">
      <dgm:prSet presAssocID="{9F9434D5-D2B1-407F-B66E-76F9654058F0}" presName="node" presStyleLbl="node1" presStyleIdx="0" presStyleCnt="4">
        <dgm:presLayoutVars>
          <dgm:bulletEnabled val="1"/>
        </dgm:presLayoutVars>
      </dgm:prSet>
      <dgm:spPr/>
    </dgm:pt>
    <dgm:pt modelId="{AECA0E34-441A-431E-BB16-8B5F4C8696DD}" type="pres">
      <dgm:prSet presAssocID="{9F9434D5-D2B1-407F-B66E-76F9654058F0}" presName="spNode" presStyleCnt="0"/>
      <dgm:spPr/>
    </dgm:pt>
    <dgm:pt modelId="{87833F71-BD23-44B7-A111-A167368D44BB}" type="pres">
      <dgm:prSet presAssocID="{942407FC-668A-4A18-AB46-408C814EB56A}" presName="sibTrans" presStyleLbl="sibTrans1D1" presStyleIdx="0" presStyleCnt="4"/>
      <dgm:spPr/>
    </dgm:pt>
    <dgm:pt modelId="{3A6EF16A-0451-4EED-9795-9D274D77EA3C}" type="pres">
      <dgm:prSet presAssocID="{22A02F65-C92F-45D6-AE89-D7862492A56D}" presName="node" presStyleLbl="node1" presStyleIdx="1" presStyleCnt="4">
        <dgm:presLayoutVars>
          <dgm:bulletEnabled val="1"/>
        </dgm:presLayoutVars>
      </dgm:prSet>
      <dgm:spPr/>
    </dgm:pt>
    <dgm:pt modelId="{B3CCF919-B5AA-42C0-8198-69904B937F06}" type="pres">
      <dgm:prSet presAssocID="{22A02F65-C92F-45D6-AE89-D7862492A56D}" presName="spNode" presStyleCnt="0"/>
      <dgm:spPr/>
    </dgm:pt>
    <dgm:pt modelId="{7B855131-47D2-4F60-B494-032BC5123120}" type="pres">
      <dgm:prSet presAssocID="{53BC2F17-85D6-4C5F-AA21-9C56DD57E5AF}" presName="sibTrans" presStyleLbl="sibTrans1D1" presStyleIdx="1" presStyleCnt="4"/>
      <dgm:spPr/>
    </dgm:pt>
    <dgm:pt modelId="{EB7E663C-6AF1-440A-BF38-525C8AF790DC}" type="pres">
      <dgm:prSet presAssocID="{D6098C82-05A6-4379-8977-1CC96E7392D7}" presName="node" presStyleLbl="node1" presStyleIdx="2" presStyleCnt="4">
        <dgm:presLayoutVars>
          <dgm:bulletEnabled val="1"/>
        </dgm:presLayoutVars>
      </dgm:prSet>
      <dgm:spPr/>
    </dgm:pt>
    <dgm:pt modelId="{9F4B353C-0AD4-4110-A85E-3DC6A77A9719}" type="pres">
      <dgm:prSet presAssocID="{D6098C82-05A6-4379-8977-1CC96E7392D7}" presName="spNode" presStyleCnt="0"/>
      <dgm:spPr/>
    </dgm:pt>
    <dgm:pt modelId="{FF261DC6-191B-411F-BF82-5C8A98A033DC}" type="pres">
      <dgm:prSet presAssocID="{09386611-E85E-430A-A94A-4D93D02478A3}" presName="sibTrans" presStyleLbl="sibTrans1D1" presStyleIdx="2" presStyleCnt="4"/>
      <dgm:spPr/>
    </dgm:pt>
    <dgm:pt modelId="{C8E2A165-2CA0-4683-869F-DE14D94FFE8B}" type="pres">
      <dgm:prSet presAssocID="{F1B1213B-0BC7-4064-81FC-573EC2F299B3}" presName="node" presStyleLbl="node1" presStyleIdx="3" presStyleCnt="4">
        <dgm:presLayoutVars>
          <dgm:bulletEnabled val="1"/>
        </dgm:presLayoutVars>
      </dgm:prSet>
      <dgm:spPr/>
    </dgm:pt>
    <dgm:pt modelId="{7EF67181-23A2-453D-96E6-505026796E86}" type="pres">
      <dgm:prSet presAssocID="{F1B1213B-0BC7-4064-81FC-573EC2F299B3}" presName="spNode" presStyleCnt="0"/>
      <dgm:spPr/>
    </dgm:pt>
    <dgm:pt modelId="{2F956BC2-C034-4A2E-A6D4-E2DAE6556CED}" type="pres">
      <dgm:prSet presAssocID="{C5830587-78CB-4541-831B-53BBB1497986}" presName="sibTrans" presStyleLbl="sibTrans1D1" presStyleIdx="3" presStyleCnt="4"/>
      <dgm:spPr/>
    </dgm:pt>
  </dgm:ptLst>
  <dgm:cxnLst>
    <dgm:cxn modelId="{7B787402-77D2-442C-8AB8-2EF044A9F1F0}" type="presOf" srcId="{D6098C82-05A6-4379-8977-1CC96E7392D7}" destId="{EB7E663C-6AF1-440A-BF38-525C8AF790DC}" srcOrd="0" destOrd="0" presId="urn:microsoft.com/office/officeart/2005/8/layout/cycle6"/>
    <dgm:cxn modelId="{B2094E07-8C4A-482F-BC26-D0884D268151}" type="presOf" srcId="{942407FC-668A-4A18-AB46-408C814EB56A}" destId="{87833F71-BD23-44B7-A111-A167368D44BB}" srcOrd="0" destOrd="0" presId="urn:microsoft.com/office/officeart/2005/8/layout/cycle6"/>
    <dgm:cxn modelId="{1C836C1E-2ECA-46C2-921C-CFFAE9BF01D6}" srcId="{F737A060-D183-463F-947E-67A550414481}" destId="{F1B1213B-0BC7-4064-81FC-573EC2F299B3}" srcOrd="3" destOrd="0" parTransId="{23DCDBE9-9858-4D2A-84AA-B9E4AC687BC1}" sibTransId="{C5830587-78CB-4541-831B-53BBB1497986}"/>
    <dgm:cxn modelId="{3838D222-8A92-4F3F-A08A-3016424BA5E1}" type="presOf" srcId="{53BC2F17-85D6-4C5F-AA21-9C56DD57E5AF}" destId="{7B855131-47D2-4F60-B494-032BC5123120}" srcOrd="0" destOrd="0" presId="urn:microsoft.com/office/officeart/2005/8/layout/cycle6"/>
    <dgm:cxn modelId="{C5868638-B391-4AF7-9F57-D687C1E29E6A}" type="presOf" srcId="{09386611-E85E-430A-A94A-4D93D02478A3}" destId="{FF261DC6-191B-411F-BF82-5C8A98A033DC}" srcOrd="0" destOrd="0" presId="urn:microsoft.com/office/officeart/2005/8/layout/cycle6"/>
    <dgm:cxn modelId="{15FC0C5E-2CBE-4A8E-BFE3-32291F989341}" type="presOf" srcId="{C5830587-78CB-4541-831B-53BBB1497986}" destId="{2F956BC2-C034-4A2E-A6D4-E2DAE6556CED}" srcOrd="0" destOrd="0" presId="urn:microsoft.com/office/officeart/2005/8/layout/cycle6"/>
    <dgm:cxn modelId="{B3507546-4D1B-43D1-A862-9352147C26FD}" type="presOf" srcId="{F737A060-D183-463F-947E-67A550414481}" destId="{843B503D-DA95-4BE5-A719-A566520A571A}" srcOrd="0" destOrd="0" presId="urn:microsoft.com/office/officeart/2005/8/layout/cycle6"/>
    <dgm:cxn modelId="{5D5FFD73-D142-4B0F-AA89-659AF9347D43}" type="presOf" srcId="{22A02F65-C92F-45D6-AE89-D7862492A56D}" destId="{3A6EF16A-0451-4EED-9795-9D274D77EA3C}" srcOrd="0" destOrd="0" presId="urn:microsoft.com/office/officeart/2005/8/layout/cycle6"/>
    <dgm:cxn modelId="{02E80757-BB26-4F36-8B7B-1B782CB87B91}" srcId="{F737A060-D183-463F-947E-67A550414481}" destId="{D6098C82-05A6-4379-8977-1CC96E7392D7}" srcOrd="2" destOrd="0" parTransId="{A2AF1553-D18B-4C55-B453-9BB778315DAD}" sibTransId="{09386611-E85E-430A-A94A-4D93D02478A3}"/>
    <dgm:cxn modelId="{9E1B398D-4778-4F48-92FA-894F7D174FEC}" type="presOf" srcId="{9F9434D5-D2B1-407F-B66E-76F9654058F0}" destId="{144D2795-9030-4E49-8A70-FF9EA7287A77}" srcOrd="0" destOrd="0" presId="urn:microsoft.com/office/officeart/2005/8/layout/cycle6"/>
    <dgm:cxn modelId="{4CF24FBF-52D5-4C2E-9872-E0B265EFD80A}" srcId="{F737A060-D183-463F-947E-67A550414481}" destId="{9F9434D5-D2B1-407F-B66E-76F9654058F0}" srcOrd="0" destOrd="0" parTransId="{F27E9907-6AE1-4ECD-B25D-679BFD9C0A5B}" sibTransId="{942407FC-668A-4A18-AB46-408C814EB56A}"/>
    <dgm:cxn modelId="{7D7D74BF-9A82-4D84-A818-5BC4CAA6046A}" srcId="{F737A060-D183-463F-947E-67A550414481}" destId="{22A02F65-C92F-45D6-AE89-D7862492A56D}" srcOrd="1" destOrd="0" parTransId="{A91F7E31-F594-4489-AFD5-271B23D3F38F}" sibTransId="{53BC2F17-85D6-4C5F-AA21-9C56DD57E5AF}"/>
    <dgm:cxn modelId="{8B46CBC3-F6A9-44BB-A98E-389AD5C24525}" type="presOf" srcId="{F1B1213B-0BC7-4064-81FC-573EC2F299B3}" destId="{C8E2A165-2CA0-4683-869F-DE14D94FFE8B}" srcOrd="0" destOrd="0" presId="urn:microsoft.com/office/officeart/2005/8/layout/cycle6"/>
    <dgm:cxn modelId="{B10032D6-5CE4-4AEA-9CBA-57D57DAEF509}" type="presParOf" srcId="{843B503D-DA95-4BE5-A719-A566520A571A}" destId="{144D2795-9030-4E49-8A70-FF9EA7287A77}" srcOrd="0" destOrd="0" presId="urn:microsoft.com/office/officeart/2005/8/layout/cycle6"/>
    <dgm:cxn modelId="{B0624EF7-DF71-47C3-94A9-BF23F174EB09}" type="presParOf" srcId="{843B503D-DA95-4BE5-A719-A566520A571A}" destId="{AECA0E34-441A-431E-BB16-8B5F4C8696DD}" srcOrd="1" destOrd="0" presId="urn:microsoft.com/office/officeart/2005/8/layout/cycle6"/>
    <dgm:cxn modelId="{94A88F77-74A0-48EC-90E7-BCE2D6797773}" type="presParOf" srcId="{843B503D-DA95-4BE5-A719-A566520A571A}" destId="{87833F71-BD23-44B7-A111-A167368D44BB}" srcOrd="2" destOrd="0" presId="urn:microsoft.com/office/officeart/2005/8/layout/cycle6"/>
    <dgm:cxn modelId="{0CD6DCE4-8F17-454F-914A-CB8213A60B3F}" type="presParOf" srcId="{843B503D-DA95-4BE5-A719-A566520A571A}" destId="{3A6EF16A-0451-4EED-9795-9D274D77EA3C}" srcOrd="3" destOrd="0" presId="urn:microsoft.com/office/officeart/2005/8/layout/cycle6"/>
    <dgm:cxn modelId="{C5DD6754-8935-4E06-B06C-BF266B66293F}" type="presParOf" srcId="{843B503D-DA95-4BE5-A719-A566520A571A}" destId="{B3CCF919-B5AA-42C0-8198-69904B937F06}" srcOrd="4" destOrd="0" presId="urn:microsoft.com/office/officeart/2005/8/layout/cycle6"/>
    <dgm:cxn modelId="{72C2BBA0-DD5F-4990-9E6F-952AF6794DF6}" type="presParOf" srcId="{843B503D-DA95-4BE5-A719-A566520A571A}" destId="{7B855131-47D2-4F60-B494-032BC5123120}" srcOrd="5" destOrd="0" presId="urn:microsoft.com/office/officeart/2005/8/layout/cycle6"/>
    <dgm:cxn modelId="{BA2C8AEE-22FD-4A5A-BB7F-B2CCF993F79B}" type="presParOf" srcId="{843B503D-DA95-4BE5-A719-A566520A571A}" destId="{EB7E663C-6AF1-440A-BF38-525C8AF790DC}" srcOrd="6" destOrd="0" presId="urn:microsoft.com/office/officeart/2005/8/layout/cycle6"/>
    <dgm:cxn modelId="{AA09054E-ACC2-495C-A94F-C5E71074CC63}" type="presParOf" srcId="{843B503D-DA95-4BE5-A719-A566520A571A}" destId="{9F4B353C-0AD4-4110-A85E-3DC6A77A9719}" srcOrd="7" destOrd="0" presId="urn:microsoft.com/office/officeart/2005/8/layout/cycle6"/>
    <dgm:cxn modelId="{2DDE2311-ACF8-46B1-87ED-ACE0AB7D9B9B}" type="presParOf" srcId="{843B503D-DA95-4BE5-A719-A566520A571A}" destId="{FF261DC6-191B-411F-BF82-5C8A98A033DC}" srcOrd="8" destOrd="0" presId="urn:microsoft.com/office/officeart/2005/8/layout/cycle6"/>
    <dgm:cxn modelId="{141BECE9-EF4C-4AEF-86E6-854BBF0CD947}" type="presParOf" srcId="{843B503D-DA95-4BE5-A719-A566520A571A}" destId="{C8E2A165-2CA0-4683-869F-DE14D94FFE8B}" srcOrd="9" destOrd="0" presId="urn:microsoft.com/office/officeart/2005/8/layout/cycle6"/>
    <dgm:cxn modelId="{A74909C7-2F0A-4D6D-9FF5-E19ADDF59127}" type="presParOf" srcId="{843B503D-DA95-4BE5-A719-A566520A571A}" destId="{7EF67181-23A2-453D-96E6-505026796E86}" srcOrd="10" destOrd="0" presId="urn:microsoft.com/office/officeart/2005/8/layout/cycle6"/>
    <dgm:cxn modelId="{06B658CE-9E52-45ED-9874-A45DDFECC247}" type="presParOf" srcId="{843B503D-DA95-4BE5-A719-A566520A571A}" destId="{2F956BC2-C034-4A2E-A6D4-E2DAE6556CED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37A060-D183-463F-947E-67A55041448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9434D5-D2B1-407F-B66E-76F9654058F0}">
      <dgm:prSet phldrT="[Text]" phldr="0"/>
      <dgm:spPr/>
      <dgm:t>
        <a:bodyPr/>
        <a:lstStyle/>
        <a:p>
          <a:pPr rtl="0"/>
          <a:r>
            <a:rPr lang="en-US" dirty="0">
              <a:latin typeface="Arial"/>
              <a:cs typeface="Arial"/>
            </a:rPr>
            <a:t>Ability</a:t>
          </a:r>
        </a:p>
      </dgm:t>
    </dgm:pt>
    <dgm:pt modelId="{F27E9907-6AE1-4ECD-B25D-679BFD9C0A5B}" type="parTrans" cxnId="{4CF24FBF-52D5-4C2E-9872-E0B265EFD80A}">
      <dgm:prSet/>
      <dgm:spPr/>
      <dgm:t>
        <a:bodyPr/>
        <a:lstStyle/>
        <a:p>
          <a:endParaRPr lang="en-US"/>
        </a:p>
      </dgm:t>
    </dgm:pt>
    <dgm:pt modelId="{942407FC-668A-4A18-AB46-408C814EB56A}" type="sibTrans" cxnId="{4CF24FBF-52D5-4C2E-9872-E0B265EFD80A}">
      <dgm:prSet/>
      <dgm:spPr/>
      <dgm:t>
        <a:bodyPr/>
        <a:lstStyle/>
        <a:p>
          <a:endParaRPr lang="en-US"/>
        </a:p>
      </dgm:t>
    </dgm:pt>
    <dgm:pt modelId="{22A02F65-C92F-45D6-AE89-D7862492A56D}">
      <dgm:prSet phldrT="[Text]"/>
      <dgm:spPr/>
      <dgm:t>
        <a:bodyPr/>
        <a:lstStyle/>
        <a:p>
          <a:pPr rtl="0"/>
          <a:r>
            <a:rPr lang="en-US" dirty="0">
              <a:latin typeface="Arial"/>
              <a:cs typeface="Arial"/>
            </a:rPr>
            <a:t>Attitude </a:t>
          </a:r>
        </a:p>
      </dgm:t>
    </dgm:pt>
    <dgm:pt modelId="{A91F7E31-F594-4489-AFD5-271B23D3F38F}" type="parTrans" cxnId="{7D7D74BF-9A82-4D84-A818-5BC4CAA6046A}">
      <dgm:prSet/>
      <dgm:spPr/>
      <dgm:t>
        <a:bodyPr/>
        <a:lstStyle/>
        <a:p>
          <a:endParaRPr lang="en-US"/>
        </a:p>
      </dgm:t>
    </dgm:pt>
    <dgm:pt modelId="{53BC2F17-85D6-4C5F-AA21-9C56DD57E5AF}" type="sibTrans" cxnId="{7D7D74BF-9A82-4D84-A818-5BC4CAA6046A}">
      <dgm:prSet/>
      <dgm:spPr/>
      <dgm:t>
        <a:bodyPr/>
        <a:lstStyle/>
        <a:p>
          <a:endParaRPr lang="en-US"/>
        </a:p>
      </dgm:t>
    </dgm:pt>
    <dgm:pt modelId="{D6098C82-05A6-4379-8977-1CC96E7392D7}">
      <dgm:prSet phldrT="[Text]"/>
      <dgm:spPr/>
      <dgm:t>
        <a:bodyPr/>
        <a:lstStyle/>
        <a:p>
          <a:r>
            <a:rPr lang="en-US" dirty="0">
              <a:latin typeface="Arial"/>
              <a:cs typeface="Arial"/>
            </a:rPr>
            <a:t>Peers</a:t>
          </a:r>
          <a:endParaRPr lang="en-US" dirty="0"/>
        </a:p>
      </dgm:t>
    </dgm:pt>
    <dgm:pt modelId="{A2AF1553-D18B-4C55-B453-9BB778315DAD}" type="parTrans" cxnId="{02E80757-BB26-4F36-8B7B-1B782CB87B91}">
      <dgm:prSet/>
      <dgm:spPr/>
      <dgm:t>
        <a:bodyPr/>
        <a:lstStyle/>
        <a:p>
          <a:endParaRPr lang="en-US"/>
        </a:p>
      </dgm:t>
    </dgm:pt>
    <dgm:pt modelId="{09386611-E85E-430A-A94A-4D93D02478A3}" type="sibTrans" cxnId="{02E80757-BB26-4F36-8B7B-1B782CB87B91}">
      <dgm:prSet/>
      <dgm:spPr/>
      <dgm:t>
        <a:bodyPr/>
        <a:lstStyle/>
        <a:p>
          <a:endParaRPr lang="en-US"/>
        </a:p>
      </dgm:t>
    </dgm:pt>
    <dgm:pt modelId="{F1B1213B-0BC7-4064-81FC-573EC2F299B3}">
      <dgm:prSet phldrT="[Text]" phldr="0"/>
      <dgm:spPr/>
      <dgm:t>
        <a:bodyPr/>
        <a:lstStyle/>
        <a:p>
          <a:r>
            <a:rPr lang="en-US" dirty="0">
              <a:latin typeface="Arial"/>
              <a:cs typeface="Arial"/>
            </a:rPr>
            <a:t>Lifestyle</a:t>
          </a:r>
        </a:p>
      </dgm:t>
    </dgm:pt>
    <dgm:pt modelId="{23DCDBE9-9858-4D2A-84AA-B9E4AC687BC1}" type="parTrans" cxnId="{1C836C1E-2ECA-46C2-921C-CFFAE9BF01D6}">
      <dgm:prSet/>
      <dgm:spPr/>
      <dgm:t>
        <a:bodyPr/>
        <a:lstStyle/>
        <a:p>
          <a:endParaRPr lang="en-US"/>
        </a:p>
      </dgm:t>
    </dgm:pt>
    <dgm:pt modelId="{C5830587-78CB-4541-831B-53BBB1497986}" type="sibTrans" cxnId="{1C836C1E-2ECA-46C2-921C-CFFAE9BF01D6}">
      <dgm:prSet/>
      <dgm:spPr/>
      <dgm:t>
        <a:bodyPr/>
        <a:lstStyle/>
        <a:p>
          <a:endParaRPr lang="en-US"/>
        </a:p>
      </dgm:t>
    </dgm:pt>
    <dgm:pt modelId="{60A31E42-4E4B-4C48-85E3-E9940898C1A3}">
      <dgm:prSet phldr="0"/>
      <dgm:spPr/>
      <dgm:t>
        <a:bodyPr/>
        <a:lstStyle/>
        <a:p>
          <a:pPr rtl="0"/>
          <a:r>
            <a:rPr lang="en-US" dirty="0">
              <a:latin typeface="Arial"/>
              <a:cs typeface="Arial"/>
            </a:rPr>
            <a:t>Culture</a:t>
          </a:r>
        </a:p>
      </dgm:t>
    </dgm:pt>
    <dgm:pt modelId="{91DCCB30-16C7-4290-9378-D9C8A7AF626C}" type="parTrans" cxnId="{748ED074-EBE6-43AC-83C9-401A2490B8D9}">
      <dgm:prSet/>
      <dgm:spPr/>
    </dgm:pt>
    <dgm:pt modelId="{C122C11D-21C9-4443-B1D1-27C2696034D4}" type="sibTrans" cxnId="{748ED074-EBE6-43AC-83C9-401A2490B8D9}">
      <dgm:prSet/>
      <dgm:spPr/>
    </dgm:pt>
    <dgm:pt modelId="{843B503D-DA95-4BE5-A719-A566520A571A}" type="pres">
      <dgm:prSet presAssocID="{F737A060-D183-463F-947E-67A550414481}" presName="cycle" presStyleCnt="0">
        <dgm:presLayoutVars>
          <dgm:dir/>
          <dgm:resizeHandles val="exact"/>
        </dgm:presLayoutVars>
      </dgm:prSet>
      <dgm:spPr/>
    </dgm:pt>
    <dgm:pt modelId="{144D2795-9030-4E49-8A70-FF9EA7287A77}" type="pres">
      <dgm:prSet presAssocID="{9F9434D5-D2B1-407F-B66E-76F9654058F0}" presName="node" presStyleLbl="node1" presStyleIdx="0" presStyleCnt="5">
        <dgm:presLayoutVars>
          <dgm:bulletEnabled val="1"/>
        </dgm:presLayoutVars>
      </dgm:prSet>
      <dgm:spPr/>
    </dgm:pt>
    <dgm:pt modelId="{AECA0E34-441A-431E-BB16-8B5F4C8696DD}" type="pres">
      <dgm:prSet presAssocID="{9F9434D5-D2B1-407F-B66E-76F9654058F0}" presName="spNode" presStyleCnt="0"/>
      <dgm:spPr/>
    </dgm:pt>
    <dgm:pt modelId="{87833F71-BD23-44B7-A111-A167368D44BB}" type="pres">
      <dgm:prSet presAssocID="{942407FC-668A-4A18-AB46-408C814EB56A}" presName="sibTrans" presStyleLbl="sibTrans1D1" presStyleIdx="0" presStyleCnt="5"/>
      <dgm:spPr/>
    </dgm:pt>
    <dgm:pt modelId="{3A6EF16A-0451-4EED-9795-9D274D77EA3C}" type="pres">
      <dgm:prSet presAssocID="{22A02F65-C92F-45D6-AE89-D7862492A56D}" presName="node" presStyleLbl="node1" presStyleIdx="1" presStyleCnt="5">
        <dgm:presLayoutVars>
          <dgm:bulletEnabled val="1"/>
        </dgm:presLayoutVars>
      </dgm:prSet>
      <dgm:spPr/>
    </dgm:pt>
    <dgm:pt modelId="{B3CCF919-B5AA-42C0-8198-69904B937F06}" type="pres">
      <dgm:prSet presAssocID="{22A02F65-C92F-45D6-AE89-D7862492A56D}" presName="spNode" presStyleCnt="0"/>
      <dgm:spPr/>
    </dgm:pt>
    <dgm:pt modelId="{7B855131-47D2-4F60-B494-032BC5123120}" type="pres">
      <dgm:prSet presAssocID="{53BC2F17-85D6-4C5F-AA21-9C56DD57E5AF}" presName="sibTrans" presStyleLbl="sibTrans1D1" presStyleIdx="1" presStyleCnt="5"/>
      <dgm:spPr/>
    </dgm:pt>
    <dgm:pt modelId="{EB7E663C-6AF1-440A-BF38-525C8AF790DC}" type="pres">
      <dgm:prSet presAssocID="{D6098C82-05A6-4379-8977-1CC96E7392D7}" presName="node" presStyleLbl="node1" presStyleIdx="2" presStyleCnt="5">
        <dgm:presLayoutVars>
          <dgm:bulletEnabled val="1"/>
        </dgm:presLayoutVars>
      </dgm:prSet>
      <dgm:spPr/>
    </dgm:pt>
    <dgm:pt modelId="{9F4B353C-0AD4-4110-A85E-3DC6A77A9719}" type="pres">
      <dgm:prSet presAssocID="{D6098C82-05A6-4379-8977-1CC96E7392D7}" presName="spNode" presStyleCnt="0"/>
      <dgm:spPr/>
    </dgm:pt>
    <dgm:pt modelId="{FF261DC6-191B-411F-BF82-5C8A98A033DC}" type="pres">
      <dgm:prSet presAssocID="{09386611-E85E-430A-A94A-4D93D02478A3}" presName="sibTrans" presStyleLbl="sibTrans1D1" presStyleIdx="2" presStyleCnt="5"/>
      <dgm:spPr/>
    </dgm:pt>
    <dgm:pt modelId="{52D54599-14C4-4A93-870E-9A3BB2D167BF}" type="pres">
      <dgm:prSet presAssocID="{60A31E42-4E4B-4C48-85E3-E9940898C1A3}" presName="node" presStyleLbl="node1" presStyleIdx="3" presStyleCnt="5">
        <dgm:presLayoutVars>
          <dgm:bulletEnabled val="1"/>
        </dgm:presLayoutVars>
      </dgm:prSet>
      <dgm:spPr/>
    </dgm:pt>
    <dgm:pt modelId="{ABF868BA-447B-4C99-B75F-0D0C14F7A820}" type="pres">
      <dgm:prSet presAssocID="{60A31E42-4E4B-4C48-85E3-E9940898C1A3}" presName="spNode" presStyleCnt="0"/>
      <dgm:spPr/>
    </dgm:pt>
    <dgm:pt modelId="{FCC83B21-7AE4-4D18-9BBA-F70919AFCB3E}" type="pres">
      <dgm:prSet presAssocID="{C122C11D-21C9-4443-B1D1-27C2696034D4}" presName="sibTrans" presStyleLbl="sibTrans1D1" presStyleIdx="3" presStyleCnt="5"/>
      <dgm:spPr/>
    </dgm:pt>
    <dgm:pt modelId="{C8E2A165-2CA0-4683-869F-DE14D94FFE8B}" type="pres">
      <dgm:prSet presAssocID="{F1B1213B-0BC7-4064-81FC-573EC2F299B3}" presName="node" presStyleLbl="node1" presStyleIdx="4" presStyleCnt="5">
        <dgm:presLayoutVars>
          <dgm:bulletEnabled val="1"/>
        </dgm:presLayoutVars>
      </dgm:prSet>
      <dgm:spPr/>
    </dgm:pt>
    <dgm:pt modelId="{7EF67181-23A2-453D-96E6-505026796E86}" type="pres">
      <dgm:prSet presAssocID="{F1B1213B-0BC7-4064-81FC-573EC2F299B3}" presName="spNode" presStyleCnt="0"/>
      <dgm:spPr/>
    </dgm:pt>
    <dgm:pt modelId="{2F956BC2-C034-4A2E-A6D4-E2DAE6556CED}" type="pres">
      <dgm:prSet presAssocID="{C5830587-78CB-4541-831B-53BBB1497986}" presName="sibTrans" presStyleLbl="sibTrans1D1" presStyleIdx="4" presStyleCnt="5"/>
      <dgm:spPr/>
    </dgm:pt>
  </dgm:ptLst>
  <dgm:cxnLst>
    <dgm:cxn modelId="{79031A05-587B-4217-AED1-C1AA0272193F}" type="presOf" srcId="{9F9434D5-D2B1-407F-B66E-76F9654058F0}" destId="{144D2795-9030-4E49-8A70-FF9EA7287A77}" srcOrd="0" destOrd="0" presId="urn:microsoft.com/office/officeart/2005/8/layout/cycle6"/>
    <dgm:cxn modelId="{E97CB815-DD9E-47A4-9304-9648B41EFD0C}" type="presOf" srcId="{60A31E42-4E4B-4C48-85E3-E9940898C1A3}" destId="{52D54599-14C4-4A93-870E-9A3BB2D167BF}" srcOrd="0" destOrd="0" presId="urn:microsoft.com/office/officeart/2005/8/layout/cycle6"/>
    <dgm:cxn modelId="{1C836C1E-2ECA-46C2-921C-CFFAE9BF01D6}" srcId="{F737A060-D183-463F-947E-67A550414481}" destId="{F1B1213B-0BC7-4064-81FC-573EC2F299B3}" srcOrd="4" destOrd="0" parTransId="{23DCDBE9-9858-4D2A-84AA-B9E4AC687BC1}" sibTransId="{C5830587-78CB-4541-831B-53BBB1497986}"/>
    <dgm:cxn modelId="{B3507546-4D1B-43D1-A862-9352147C26FD}" type="presOf" srcId="{F737A060-D183-463F-947E-67A550414481}" destId="{843B503D-DA95-4BE5-A719-A566520A571A}" srcOrd="0" destOrd="0" presId="urn:microsoft.com/office/officeart/2005/8/layout/cycle6"/>
    <dgm:cxn modelId="{F003DA4D-6966-474F-8FD3-C5A07E720C3B}" type="presOf" srcId="{C122C11D-21C9-4443-B1D1-27C2696034D4}" destId="{FCC83B21-7AE4-4D18-9BBA-F70919AFCB3E}" srcOrd="0" destOrd="0" presId="urn:microsoft.com/office/officeart/2005/8/layout/cycle6"/>
    <dgm:cxn modelId="{748ED074-EBE6-43AC-83C9-401A2490B8D9}" srcId="{F737A060-D183-463F-947E-67A550414481}" destId="{60A31E42-4E4B-4C48-85E3-E9940898C1A3}" srcOrd="3" destOrd="0" parTransId="{91DCCB30-16C7-4290-9378-D9C8A7AF626C}" sibTransId="{C122C11D-21C9-4443-B1D1-27C2696034D4}"/>
    <dgm:cxn modelId="{02E80757-BB26-4F36-8B7B-1B782CB87B91}" srcId="{F737A060-D183-463F-947E-67A550414481}" destId="{D6098C82-05A6-4379-8977-1CC96E7392D7}" srcOrd="2" destOrd="0" parTransId="{A2AF1553-D18B-4C55-B453-9BB778315DAD}" sibTransId="{09386611-E85E-430A-A94A-4D93D02478A3}"/>
    <dgm:cxn modelId="{0994D887-4F41-4E00-B12E-49A99C3EAA81}" type="presOf" srcId="{942407FC-668A-4A18-AB46-408C814EB56A}" destId="{87833F71-BD23-44B7-A111-A167368D44BB}" srcOrd="0" destOrd="0" presId="urn:microsoft.com/office/officeart/2005/8/layout/cycle6"/>
    <dgm:cxn modelId="{F9CAF6AC-EFEC-4A06-88C7-2B0BE109876F}" type="presOf" srcId="{C5830587-78CB-4541-831B-53BBB1497986}" destId="{2F956BC2-C034-4A2E-A6D4-E2DAE6556CED}" srcOrd="0" destOrd="0" presId="urn:microsoft.com/office/officeart/2005/8/layout/cycle6"/>
    <dgm:cxn modelId="{E0093AB8-F4B2-44DB-85FD-F906C68592CA}" type="presOf" srcId="{09386611-E85E-430A-A94A-4D93D02478A3}" destId="{FF261DC6-191B-411F-BF82-5C8A98A033DC}" srcOrd="0" destOrd="0" presId="urn:microsoft.com/office/officeart/2005/8/layout/cycle6"/>
    <dgm:cxn modelId="{4CF24FBF-52D5-4C2E-9872-E0B265EFD80A}" srcId="{F737A060-D183-463F-947E-67A550414481}" destId="{9F9434D5-D2B1-407F-B66E-76F9654058F0}" srcOrd="0" destOrd="0" parTransId="{F27E9907-6AE1-4ECD-B25D-679BFD9C0A5B}" sibTransId="{942407FC-668A-4A18-AB46-408C814EB56A}"/>
    <dgm:cxn modelId="{7D7D74BF-9A82-4D84-A818-5BC4CAA6046A}" srcId="{F737A060-D183-463F-947E-67A550414481}" destId="{22A02F65-C92F-45D6-AE89-D7862492A56D}" srcOrd="1" destOrd="0" parTransId="{A91F7E31-F594-4489-AFD5-271B23D3F38F}" sibTransId="{53BC2F17-85D6-4C5F-AA21-9C56DD57E5AF}"/>
    <dgm:cxn modelId="{3B3F10C0-3A9D-4899-B076-2027230D83A8}" type="presOf" srcId="{53BC2F17-85D6-4C5F-AA21-9C56DD57E5AF}" destId="{7B855131-47D2-4F60-B494-032BC5123120}" srcOrd="0" destOrd="0" presId="urn:microsoft.com/office/officeart/2005/8/layout/cycle6"/>
    <dgm:cxn modelId="{220E62D9-8212-4F32-843D-3098901DEBBB}" type="presOf" srcId="{F1B1213B-0BC7-4064-81FC-573EC2F299B3}" destId="{C8E2A165-2CA0-4683-869F-DE14D94FFE8B}" srcOrd="0" destOrd="0" presId="urn:microsoft.com/office/officeart/2005/8/layout/cycle6"/>
    <dgm:cxn modelId="{DF9A93EC-7E9C-4D65-8A09-489C7451A8C0}" type="presOf" srcId="{D6098C82-05A6-4379-8977-1CC96E7392D7}" destId="{EB7E663C-6AF1-440A-BF38-525C8AF790DC}" srcOrd="0" destOrd="0" presId="urn:microsoft.com/office/officeart/2005/8/layout/cycle6"/>
    <dgm:cxn modelId="{F605DDFE-0398-4D3F-9E09-DFDFA6392D9A}" type="presOf" srcId="{22A02F65-C92F-45D6-AE89-D7862492A56D}" destId="{3A6EF16A-0451-4EED-9795-9D274D77EA3C}" srcOrd="0" destOrd="0" presId="urn:microsoft.com/office/officeart/2005/8/layout/cycle6"/>
    <dgm:cxn modelId="{3634E2BB-DBCA-4E2D-BB77-714C3F82D9B3}" type="presParOf" srcId="{843B503D-DA95-4BE5-A719-A566520A571A}" destId="{144D2795-9030-4E49-8A70-FF9EA7287A77}" srcOrd="0" destOrd="0" presId="urn:microsoft.com/office/officeart/2005/8/layout/cycle6"/>
    <dgm:cxn modelId="{17975357-C689-44FE-A740-1DF15E8147CE}" type="presParOf" srcId="{843B503D-DA95-4BE5-A719-A566520A571A}" destId="{AECA0E34-441A-431E-BB16-8B5F4C8696DD}" srcOrd="1" destOrd="0" presId="urn:microsoft.com/office/officeart/2005/8/layout/cycle6"/>
    <dgm:cxn modelId="{DDB4129D-5A8A-4545-94E6-B171F995A02E}" type="presParOf" srcId="{843B503D-DA95-4BE5-A719-A566520A571A}" destId="{87833F71-BD23-44B7-A111-A167368D44BB}" srcOrd="2" destOrd="0" presId="urn:microsoft.com/office/officeart/2005/8/layout/cycle6"/>
    <dgm:cxn modelId="{CB80EFF3-79B8-46C8-B91E-E1AB5B2AB96A}" type="presParOf" srcId="{843B503D-DA95-4BE5-A719-A566520A571A}" destId="{3A6EF16A-0451-4EED-9795-9D274D77EA3C}" srcOrd="3" destOrd="0" presId="urn:microsoft.com/office/officeart/2005/8/layout/cycle6"/>
    <dgm:cxn modelId="{1352EB20-0FC9-480D-B524-7895FE3297DA}" type="presParOf" srcId="{843B503D-DA95-4BE5-A719-A566520A571A}" destId="{B3CCF919-B5AA-42C0-8198-69904B937F06}" srcOrd="4" destOrd="0" presId="urn:microsoft.com/office/officeart/2005/8/layout/cycle6"/>
    <dgm:cxn modelId="{1D955286-A4F7-49E5-A668-5F05795AF23A}" type="presParOf" srcId="{843B503D-DA95-4BE5-A719-A566520A571A}" destId="{7B855131-47D2-4F60-B494-032BC5123120}" srcOrd="5" destOrd="0" presId="urn:microsoft.com/office/officeart/2005/8/layout/cycle6"/>
    <dgm:cxn modelId="{EEB8C5E0-817B-426A-94A0-49B00941F59E}" type="presParOf" srcId="{843B503D-DA95-4BE5-A719-A566520A571A}" destId="{EB7E663C-6AF1-440A-BF38-525C8AF790DC}" srcOrd="6" destOrd="0" presId="urn:microsoft.com/office/officeart/2005/8/layout/cycle6"/>
    <dgm:cxn modelId="{F6CAC23B-A1F0-4B47-B707-195D2ECB5A0A}" type="presParOf" srcId="{843B503D-DA95-4BE5-A719-A566520A571A}" destId="{9F4B353C-0AD4-4110-A85E-3DC6A77A9719}" srcOrd="7" destOrd="0" presId="urn:microsoft.com/office/officeart/2005/8/layout/cycle6"/>
    <dgm:cxn modelId="{79F53BD7-0837-463F-8461-ACF2CEA54D5F}" type="presParOf" srcId="{843B503D-DA95-4BE5-A719-A566520A571A}" destId="{FF261DC6-191B-411F-BF82-5C8A98A033DC}" srcOrd="8" destOrd="0" presId="urn:microsoft.com/office/officeart/2005/8/layout/cycle6"/>
    <dgm:cxn modelId="{E5640C94-F696-43F8-AB44-CF352CAEAFA5}" type="presParOf" srcId="{843B503D-DA95-4BE5-A719-A566520A571A}" destId="{52D54599-14C4-4A93-870E-9A3BB2D167BF}" srcOrd="9" destOrd="0" presId="urn:microsoft.com/office/officeart/2005/8/layout/cycle6"/>
    <dgm:cxn modelId="{51850866-012D-40F0-B1BA-A556702FECF5}" type="presParOf" srcId="{843B503D-DA95-4BE5-A719-A566520A571A}" destId="{ABF868BA-447B-4C99-B75F-0D0C14F7A820}" srcOrd="10" destOrd="0" presId="urn:microsoft.com/office/officeart/2005/8/layout/cycle6"/>
    <dgm:cxn modelId="{D7AED2F7-E7BB-4840-BE41-E605A32BDFDB}" type="presParOf" srcId="{843B503D-DA95-4BE5-A719-A566520A571A}" destId="{FCC83B21-7AE4-4D18-9BBA-F70919AFCB3E}" srcOrd="11" destOrd="0" presId="urn:microsoft.com/office/officeart/2005/8/layout/cycle6"/>
    <dgm:cxn modelId="{AEC7A0F4-4E87-4E71-A988-FD8CD65C1738}" type="presParOf" srcId="{843B503D-DA95-4BE5-A719-A566520A571A}" destId="{C8E2A165-2CA0-4683-869F-DE14D94FFE8B}" srcOrd="12" destOrd="0" presId="urn:microsoft.com/office/officeart/2005/8/layout/cycle6"/>
    <dgm:cxn modelId="{A03CF7D4-B4FF-4DCD-9D75-54FCA56BB1F7}" type="presParOf" srcId="{843B503D-DA95-4BE5-A719-A566520A571A}" destId="{7EF67181-23A2-453D-96E6-505026796E86}" srcOrd="13" destOrd="0" presId="urn:microsoft.com/office/officeart/2005/8/layout/cycle6"/>
    <dgm:cxn modelId="{6D99F41F-13DC-47A5-AC22-96E011F5A89D}" type="presParOf" srcId="{843B503D-DA95-4BE5-A719-A566520A571A}" destId="{2F956BC2-C034-4A2E-A6D4-E2DAE6556CE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D2795-9030-4E49-8A70-FF9EA7287A77}">
      <dsp:nvSpPr>
        <dsp:cNvPr id="0" name=""/>
        <dsp:cNvSpPr/>
      </dsp:nvSpPr>
      <dsp:spPr>
        <a:xfrm>
          <a:off x="6345618" y="3098"/>
          <a:ext cx="3264351" cy="2121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Cognition</a:t>
          </a:r>
        </a:p>
      </dsp:txBody>
      <dsp:txXfrm>
        <a:off x="6449197" y="106677"/>
        <a:ext cx="3057193" cy="1914670"/>
      </dsp:txXfrm>
    </dsp:sp>
    <dsp:sp modelId="{87833F71-BD23-44B7-A111-A167368D44BB}">
      <dsp:nvSpPr>
        <dsp:cNvPr id="0" name=""/>
        <dsp:cNvSpPr/>
      </dsp:nvSpPr>
      <dsp:spPr>
        <a:xfrm>
          <a:off x="4472186" y="1064012"/>
          <a:ext cx="7011214" cy="7011214"/>
        </a:xfrm>
        <a:custGeom>
          <a:avLst/>
          <a:gdLst/>
          <a:ahLst/>
          <a:cxnLst/>
          <a:rect l="0" t="0" r="0" b="0"/>
          <a:pathLst>
            <a:path>
              <a:moveTo>
                <a:pt x="5161298" y="415628"/>
              </a:moveTo>
              <a:arcTo wR="3505607" hR="3505607" stAng="17891014" swAng="26259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EF16A-0451-4EED-9795-9D274D77EA3C}">
      <dsp:nvSpPr>
        <dsp:cNvPr id="0" name=""/>
        <dsp:cNvSpPr/>
      </dsp:nvSpPr>
      <dsp:spPr>
        <a:xfrm>
          <a:off x="9851225" y="3508705"/>
          <a:ext cx="3264351" cy="2121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Behaviour</a:t>
          </a:r>
        </a:p>
      </dsp:txBody>
      <dsp:txXfrm>
        <a:off x="9954804" y="3612284"/>
        <a:ext cx="3057193" cy="1914670"/>
      </dsp:txXfrm>
    </dsp:sp>
    <dsp:sp modelId="{7B855131-47D2-4F60-B494-032BC5123120}">
      <dsp:nvSpPr>
        <dsp:cNvPr id="0" name=""/>
        <dsp:cNvSpPr/>
      </dsp:nvSpPr>
      <dsp:spPr>
        <a:xfrm>
          <a:off x="4472186" y="1064012"/>
          <a:ext cx="7011214" cy="7011214"/>
        </a:xfrm>
        <a:custGeom>
          <a:avLst/>
          <a:gdLst/>
          <a:ahLst/>
          <a:cxnLst/>
          <a:rect l="0" t="0" r="0" b="0"/>
          <a:pathLst>
            <a:path>
              <a:moveTo>
                <a:pt x="6838671" y="4591866"/>
              </a:moveTo>
              <a:arcTo wR="3505607" hR="3505607" stAng="1083060" swAng="26259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E663C-6AF1-440A-BF38-525C8AF790DC}">
      <dsp:nvSpPr>
        <dsp:cNvPr id="0" name=""/>
        <dsp:cNvSpPr/>
      </dsp:nvSpPr>
      <dsp:spPr>
        <a:xfrm>
          <a:off x="6345618" y="7014312"/>
          <a:ext cx="3264351" cy="2121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Affect: Mood, Feelings, Emotions</a:t>
          </a:r>
        </a:p>
      </dsp:txBody>
      <dsp:txXfrm>
        <a:off x="6449197" y="7117891"/>
        <a:ext cx="3057193" cy="1914670"/>
      </dsp:txXfrm>
    </dsp:sp>
    <dsp:sp modelId="{FF261DC6-191B-411F-BF82-5C8A98A033DC}">
      <dsp:nvSpPr>
        <dsp:cNvPr id="0" name=""/>
        <dsp:cNvSpPr/>
      </dsp:nvSpPr>
      <dsp:spPr>
        <a:xfrm>
          <a:off x="4472186" y="1064012"/>
          <a:ext cx="7011214" cy="7011214"/>
        </a:xfrm>
        <a:custGeom>
          <a:avLst/>
          <a:gdLst/>
          <a:ahLst/>
          <a:cxnLst/>
          <a:rect l="0" t="0" r="0" b="0"/>
          <a:pathLst>
            <a:path>
              <a:moveTo>
                <a:pt x="1849915" y="6595585"/>
              </a:moveTo>
              <a:arcTo wR="3505607" hR="3505607" stAng="7091014" swAng="26259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2A165-2CA0-4683-869F-DE14D94FFE8B}">
      <dsp:nvSpPr>
        <dsp:cNvPr id="0" name=""/>
        <dsp:cNvSpPr/>
      </dsp:nvSpPr>
      <dsp:spPr>
        <a:xfrm>
          <a:off x="2840011" y="3508705"/>
          <a:ext cx="3264351" cy="2121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Physiology</a:t>
          </a:r>
        </a:p>
      </dsp:txBody>
      <dsp:txXfrm>
        <a:off x="2943590" y="3612284"/>
        <a:ext cx="3057193" cy="1914670"/>
      </dsp:txXfrm>
    </dsp:sp>
    <dsp:sp modelId="{2F956BC2-C034-4A2E-A6D4-E2DAE6556CED}">
      <dsp:nvSpPr>
        <dsp:cNvPr id="0" name=""/>
        <dsp:cNvSpPr/>
      </dsp:nvSpPr>
      <dsp:spPr>
        <a:xfrm>
          <a:off x="4472186" y="1064012"/>
          <a:ext cx="7011214" cy="7011214"/>
        </a:xfrm>
        <a:custGeom>
          <a:avLst/>
          <a:gdLst/>
          <a:ahLst/>
          <a:cxnLst/>
          <a:rect l="0" t="0" r="0" b="0"/>
          <a:pathLst>
            <a:path>
              <a:moveTo>
                <a:pt x="172542" y="2419347"/>
              </a:moveTo>
              <a:arcTo wR="3505607" hR="3505607" stAng="11883060" swAng="26259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D2795-9030-4E49-8A70-FF9EA7287A77}">
      <dsp:nvSpPr>
        <dsp:cNvPr id="0" name=""/>
        <dsp:cNvSpPr/>
      </dsp:nvSpPr>
      <dsp:spPr>
        <a:xfrm>
          <a:off x="6478062" y="4151"/>
          <a:ext cx="2999463" cy="1949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latin typeface="Arial"/>
              <a:cs typeface="Arial"/>
            </a:rPr>
            <a:t>Ability</a:t>
          </a:r>
        </a:p>
      </dsp:txBody>
      <dsp:txXfrm>
        <a:off x="6573236" y="99325"/>
        <a:ext cx="2809115" cy="1759303"/>
      </dsp:txXfrm>
    </dsp:sp>
    <dsp:sp modelId="{87833F71-BD23-44B7-A111-A167368D44BB}">
      <dsp:nvSpPr>
        <dsp:cNvPr id="0" name=""/>
        <dsp:cNvSpPr/>
      </dsp:nvSpPr>
      <dsp:spPr>
        <a:xfrm>
          <a:off x="4079706" y="978977"/>
          <a:ext cx="7796174" cy="7796174"/>
        </a:xfrm>
        <a:custGeom>
          <a:avLst/>
          <a:gdLst/>
          <a:ahLst/>
          <a:cxnLst/>
          <a:rect l="0" t="0" r="0" b="0"/>
          <a:pathLst>
            <a:path>
              <a:moveTo>
                <a:pt x="5418460" y="308721"/>
              </a:moveTo>
              <a:arcTo wR="3898087" hR="3898087" stAng="17577384" swAng="19632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EF16A-0451-4EED-9795-9D274D77EA3C}">
      <dsp:nvSpPr>
        <dsp:cNvPr id="0" name=""/>
        <dsp:cNvSpPr/>
      </dsp:nvSpPr>
      <dsp:spPr>
        <a:xfrm>
          <a:off x="10185363" y="2697663"/>
          <a:ext cx="2999463" cy="1949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latin typeface="Arial"/>
              <a:cs typeface="Arial"/>
            </a:rPr>
            <a:t>Attitude </a:t>
          </a:r>
        </a:p>
      </dsp:txBody>
      <dsp:txXfrm>
        <a:off x="10280537" y="2792837"/>
        <a:ext cx="2809115" cy="1759303"/>
      </dsp:txXfrm>
    </dsp:sp>
    <dsp:sp modelId="{7B855131-47D2-4F60-B494-032BC5123120}">
      <dsp:nvSpPr>
        <dsp:cNvPr id="0" name=""/>
        <dsp:cNvSpPr/>
      </dsp:nvSpPr>
      <dsp:spPr>
        <a:xfrm>
          <a:off x="4079706" y="978977"/>
          <a:ext cx="7796174" cy="7796174"/>
        </a:xfrm>
        <a:custGeom>
          <a:avLst/>
          <a:gdLst/>
          <a:ahLst/>
          <a:cxnLst/>
          <a:rect l="0" t="0" r="0" b="0"/>
          <a:pathLst>
            <a:path>
              <a:moveTo>
                <a:pt x="7790789" y="3693269"/>
              </a:moveTo>
              <a:arcTo wR="3898087" hR="3898087" stAng="21419287" swAng="219763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E663C-6AF1-440A-BF38-525C8AF790DC}">
      <dsp:nvSpPr>
        <dsp:cNvPr id="0" name=""/>
        <dsp:cNvSpPr/>
      </dsp:nvSpPr>
      <dsp:spPr>
        <a:xfrm>
          <a:off x="8769300" y="7055857"/>
          <a:ext cx="2999463" cy="1949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latin typeface="Arial"/>
              <a:cs typeface="Arial"/>
            </a:rPr>
            <a:t>Peers</a:t>
          </a:r>
          <a:endParaRPr lang="en-US" sz="5100" kern="1200" dirty="0"/>
        </a:p>
      </dsp:txBody>
      <dsp:txXfrm>
        <a:off x="8864474" y="7151031"/>
        <a:ext cx="2809115" cy="1759303"/>
      </dsp:txXfrm>
    </dsp:sp>
    <dsp:sp modelId="{FF261DC6-191B-411F-BF82-5C8A98A033DC}">
      <dsp:nvSpPr>
        <dsp:cNvPr id="0" name=""/>
        <dsp:cNvSpPr/>
      </dsp:nvSpPr>
      <dsp:spPr>
        <a:xfrm>
          <a:off x="4079706" y="978977"/>
          <a:ext cx="7796174" cy="7796174"/>
        </a:xfrm>
        <a:custGeom>
          <a:avLst/>
          <a:gdLst/>
          <a:ahLst/>
          <a:cxnLst/>
          <a:rect l="0" t="0" r="0" b="0"/>
          <a:pathLst>
            <a:path>
              <a:moveTo>
                <a:pt x="4674086" y="7718153"/>
              </a:moveTo>
              <a:arcTo wR="3898087" hR="3898087" stAng="4711039" swAng="137792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54599-14C4-4A93-870E-9A3BB2D167BF}">
      <dsp:nvSpPr>
        <dsp:cNvPr id="0" name=""/>
        <dsp:cNvSpPr/>
      </dsp:nvSpPr>
      <dsp:spPr>
        <a:xfrm>
          <a:off x="4186824" y="7055857"/>
          <a:ext cx="2999463" cy="1949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latin typeface="Arial"/>
              <a:cs typeface="Arial"/>
            </a:rPr>
            <a:t>Culture</a:t>
          </a:r>
        </a:p>
      </dsp:txBody>
      <dsp:txXfrm>
        <a:off x="4281998" y="7151031"/>
        <a:ext cx="2809115" cy="1759303"/>
      </dsp:txXfrm>
    </dsp:sp>
    <dsp:sp modelId="{FCC83B21-7AE4-4D18-9BBA-F70919AFCB3E}">
      <dsp:nvSpPr>
        <dsp:cNvPr id="0" name=""/>
        <dsp:cNvSpPr/>
      </dsp:nvSpPr>
      <dsp:spPr>
        <a:xfrm>
          <a:off x="4079706" y="978977"/>
          <a:ext cx="7796174" cy="7796174"/>
        </a:xfrm>
        <a:custGeom>
          <a:avLst/>
          <a:gdLst/>
          <a:ahLst/>
          <a:cxnLst/>
          <a:rect l="0" t="0" r="0" b="0"/>
          <a:pathLst>
            <a:path>
              <a:moveTo>
                <a:pt x="651868" y="6056129"/>
              </a:moveTo>
              <a:arcTo wR="3898087" hR="3898087" stAng="8783074" swAng="219763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2A165-2CA0-4683-869F-DE14D94FFE8B}">
      <dsp:nvSpPr>
        <dsp:cNvPr id="0" name=""/>
        <dsp:cNvSpPr/>
      </dsp:nvSpPr>
      <dsp:spPr>
        <a:xfrm>
          <a:off x="2770760" y="2697663"/>
          <a:ext cx="2999463" cy="1949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latin typeface="Arial"/>
              <a:cs typeface="Arial"/>
            </a:rPr>
            <a:t>Lifestyle</a:t>
          </a:r>
        </a:p>
      </dsp:txBody>
      <dsp:txXfrm>
        <a:off x="2865934" y="2792837"/>
        <a:ext cx="2809115" cy="1759303"/>
      </dsp:txXfrm>
    </dsp:sp>
    <dsp:sp modelId="{2F956BC2-C034-4A2E-A6D4-E2DAE6556CED}">
      <dsp:nvSpPr>
        <dsp:cNvPr id="0" name=""/>
        <dsp:cNvSpPr/>
      </dsp:nvSpPr>
      <dsp:spPr>
        <a:xfrm>
          <a:off x="4079706" y="978977"/>
          <a:ext cx="7796174" cy="7796174"/>
        </a:xfrm>
        <a:custGeom>
          <a:avLst/>
          <a:gdLst/>
          <a:ahLst/>
          <a:cxnLst/>
          <a:rect l="0" t="0" r="0" b="0"/>
          <a:pathLst>
            <a:path>
              <a:moveTo>
                <a:pt x="678740" y="1700158"/>
              </a:moveTo>
              <a:arcTo wR="3898087" hR="3898087" stAng="12859339" swAng="19632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89F62-93B9-4178-B9E2-86700CF10C90}" type="datetimeFigureOut">
              <a:rPr lang="en-CA" smtClean="0"/>
              <a:t>2024-10-03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CF69B-D799-4EBD-8D85-F4E6C21B0F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188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Arial Regular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Arial Regular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Arial Regular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Arial Regular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Arial Regular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49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AD73B-FF1E-40CF-A1AA-98A9946C312D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959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AD73B-FF1E-40CF-A1AA-98A9946C312D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205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543E7-97DB-744B-A9AD-DEE84DCA82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5F3DA-CC79-77ED-13CB-C25448728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43A35F-EA0B-144E-F65E-E4A5DE5F0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0F1521-BD3A-CE8D-C0B1-EBE218FCF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655DB-7E32-8B73-89FC-1291D13BB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47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27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33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85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3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400" b="0" i="0" kern="1200" dirty="0">
              <a:solidFill>
                <a:schemeClr val="tx1"/>
              </a:solidFill>
              <a:effectLst/>
              <a:latin typeface="Arial Regular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63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698500"/>
            <a:ext cx="2500313" cy="1408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761035"/>
            <a:ext cx="5608320" cy="418338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97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6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C5B47-72D1-2E41-892E-E717E1D99B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20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6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4079" y="0"/>
            <a:ext cx="10613571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581848" y="6832600"/>
            <a:ext cx="5149152" cy="68834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156424" y="4572000"/>
            <a:ext cx="5149152" cy="68834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4708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36717" y="3247697"/>
            <a:ext cx="7241628" cy="128751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52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253205" y="6230198"/>
            <a:ext cx="5756336" cy="10206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3604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98" b="0" i="0">
                <a:solidFill>
                  <a:srgbClr val="034638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819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98" b="0" i="0">
                <a:solidFill>
                  <a:srgbClr val="034638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31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 algn="ctr">
              <a:defRPr sz="8800"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en-US"/>
              <a:t>List Slide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75964" y="3634921"/>
            <a:ext cx="21025723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57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8675650" y="12511668"/>
            <a:ext cx="7225990" cy="9367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Arial Regular" charset="0"/>
            </a:endParaRPr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6" y="0"/>
            <a:ext cx="1216823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 algn="l">
              <a:defRPr sz="6498" cap="all" baseline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Half Picture Right</a:t>
            </a:r>
          </a:p>
        </p:txBody>
      </p:sp>
    </p:spTree>
    <p:extLst>
      <p:ext uri="{BB962C8B-B14F-4D97-AF65-F5344CB8AC3E}">
        <p14:creationId xmlns:p14="http://schemas.microsoft.com/office/powerpoint/2010/main" val="169656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20944677" y="3170896"/>
            <a:ext cx="4876800" cy="97341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50265A5-82E0-44E2-BCE6-4AA1B875A20E}" type="datetimeFigureOut">
              <a:rPr lang="en-US" altLang="en-US"/>
              <a:pPr>
                <a:defRPr/>
              </a:pPr>
              <a:t>10/3/2024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21016116" y="7976260"/>
            <a:ext cx="4733926" cy="97341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90CE3-98D5-49C0-AD51-2C63CE505F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656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75967" y="730261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 algn="ctr">
              <a:defRPr sz="6998" baseline="0">
                <a:solidFill>
                  <a:srgbClr val="63666A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199279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v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1214" y="4490357"/>
            <a:ext cx="14750824" cy="5834743"/>
          </a:xfrm>
          <a:prstGeom prst="rect">
            <a:avLst/>
          </a:prstGeom>
        </p:spPr>
        <p:txBody>
          <a:bodyPr/>
          <a:lstStyle>
            <a:lvl1pPr>
              <a:lnSpc>
                <a:spcPct val="66000"/>
              </a:lnSpc>
              <a:defRPr sz="14000" cap="all" spc="-600" baseline="0">
                <a:solidFill>
                  <a:srgbClr val="63666A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MEET YOUR</a:t>
            </a:r>
            <a:br>
              <a:rPr lang="en-US"/>
            </a:br>
            <a:r>
              <a:rPr lang="en-US"/>
              <a:t>NEW TITLE</a:t>
            </a:r>
            <a:br>
              <a:rPr lang="en-US"/>
            </a:br>
            <a:r>
              <a:rPr lang="en-US"/>
              <a:t>SLIDE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AB939-5D9A-496A-8EC0-576A225894F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1551214" y="10325100"/>
            <a:ext cx="14750825" cy="1300843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>
            <a:lvl1pPr>
              <a:defRPr sz="7000" baseline="0">
                <a:solidFill>
                  <a:srgbClr val="63666A"/>
                </a:solidFill>
                <a:latin typeface="Arial Regular"/>
              </a:defRPr>
            </a:lvl1pPr>
          </a:lstStyle>
          <a:p>
            <a:pPr lvl="0"/>
            <a:r>
              <a:rPr lang="en-US"/>
              <a:t>Subhead goes here.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prstClr val="black">
                    <a:tint val="75000"/>
                  </a:prstClr>
                </a:solidFill>
              </a:rPr>
              <a:t>&lt;January 16, 2023&gt;</a:t>
            </a:r>
          </a:p>
        </p:txBody>
      </p:sp>
    </p:spTree>
    <p:extLst>
      <p:ext uri="{BB962C8B-B14F-4D97-AF65-F5344CB8AC3E}">
        <p14:creationId xmlns:p14="http://schemas.microsoft.com/office/powerpoint/2010/main" val="732141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78">
          <p15:clr>
            <a:srgbClr val="FBAE40"/>
          </p15:clr>
        </p15:guide>
        <p15:guide id="3" orient="horz" pos="6504">
          <p15:clr>
            <a:srgbClr val="FBAE40"/>
          </p15:clr>
        </p15:guide>
        <p15:guide id="4" orient="horz" pos="2712">
          <p15:clr>
            <a:srgbClr val="FBAE40"/>
          </p15:clr>
        </p15:guide>
        <p15:guide id="5" pos="105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v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037905" y="5674179"/>
            <a:ext cx="6683253" cy="1183821"/>
          </a:xfrm>
          <a:prstGeom prst="rect">
            <a:avLst/>
          </a:prstGeom>
        </p:spPr>
        <p:txBody>
          <a:bodyPr/>
          <a:lstStyle>
            <a:lvl1pPr algn="r">
              <a:lnSpc>
                <a:spcPts val="5000"/>
              </a:lnSpc>
              <a:defRPr sz="4800" cap="none" spc="-4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IVEY’S 100th</a:t>
            </a:r>
            <a:br>
              <a:rPr lang="en-US"/>
            </a:br>
            <a:r>
              <a:rPr lang="en-US"/>
              <a:t>ANNIVERSARY</a:t>
            </a:r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1A53B9-1F48-B4D1-9151-F9E561B22EF3}"/>
              </a:ext>
            </a:extLst>
          </p:cNvPr>
          <p:cNvSpPr txBox="1">
            <a:spLocks/>
          </p:cNvSpPr>
          <p:nvPr userDrawn="1"/>
        </p:nvSpPr>
        <p:spPr>
          <a:xfrm>
            <a:off x="17037904" y="7426779"/>
            <a:ext cx="6683253" cy="1412422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800" kern="1200" cap="none" spc="-4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CA" sz="4000" spc="-130" baseline="0">
              <a:latin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AB2BD9-334F-3D64-4D57-6B75F0558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037905" y="7578969"/>
            <a:ext cx="6682520" cy="182855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8236345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7127F1-5183-4F4F-B0B3-5ABC960AC566}" type="datetime4">
              <a:rPr lang="en-US" smtClean="0"/>
              <a:pPr>
                <a:defRPr/>
              </a:pPr>
              <a:t>October 3, 2024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684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78">
          <p15:clr>
            <a:srgbClr val="FBAE40"/>
          </p15:clr>
        </p15:guide>
        <p15:guide id="3" orient="horz" pos="6504">
          <p15:clr>
            <a:srgbClr val="FBAE40"/>
          </p15:clr>
        </p15:guide>
        <p15:guide id="4" orient="horz" pos="2712">
          <p15:clr>
            <a:srgbClr val="FBAE40"/>
          </p15:clr>
        </p15:guide>
        <p15:guide id="5" pos="105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48104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409748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278926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291434" y="3411210"/>
            <a:ext cx="7434751" cy="801688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4091685"/>
            <a:ext cx="12105684" cy="676960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49" cy="1371599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5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B6A88313-490A-768C-26CC-931C9E6D73F1}"/>
              </a:ext>
            </a:extLst>
          </p:cNvPr>
          <p:cNvSpPr/>
          <p:nvPr userDrawn="1"/>
        </p:nvSpPr>
        <p:spPr>
          <a:xfrm>
            <a:off x="23069390" y="523001"/>
            <a:ext cx="859750" cy="859750"/>
          </a:xfrm>
          <a:prstGeom prst="ellipse">
            <a:avLst/>
          </a:prstGeom>
          <a:gradFill flip="none" rotWithShape="1">
            <a:gsLst>
              <a:gs pos="0">
                <a:srgbClr val="024C3C"/>
              </a:gs>
              <a:gs pos="74000">
                <a:srgbClr val="42D6B8"/>
              </a:gs>
              <a:gs pos="83000">
                <a:srgbClr val="7FE3C8"/>
              </a:gs>
              <a:gs pos="100000">
                <a:srgbClr val="28CCAC"/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b="0" i="0">
              <a:latin typeface="Arial Regular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3100261" y="634178"/>
            <a:ext cx="807966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i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id-ID" sz="2800" b="1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 descr="A logo with a letter y&#10;&#10;Description automatically generated">
            <a:extLst>
              <a:ext uri="{FF2B5EF4-FFF2-40B4-BE49-F238E27FC236}">
                <a16:creationId xmlns:a16="http://schemas.microsoft.com/office/drawing/2014/main" id="{191A9322-F1D0-A247-5AA9-78C8ECA38CA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883" y="12238201"/>
            <a:ext cx="6533803" cy="1495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5F13A-61B5-9159-D584-DD416D2ABFD1}"/>
              </a:ext>
            </a:extLst>
          </p:cNvPr>
          <p:cNvSpPr txBox="1"/>
          <p:nvPr userDrawn="1"/>
        </p:nvSpPr>
        <p:spPr>
          <a:xfrm>
            <a:off x="1675964" y="12787256"/>
            <a:ext cx="99918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346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ivey.ca/leadership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916" r:id="rId2"/>
    <p:sldLayoutId id="2147483845" r:id="rId3"/>
    <p:sldLayoutId id="2147483822" r:id="rId4"/>
    <p:sldLayoutId id="2147483823" r:id="rId5"/>
    <p:sldLayoutId id="2147483811" r:id="rId6"/>
    <p:sldLayoutId id="2147483812" r:id="rId7"/>
    <p:sldLayoutId id="2147483806" r:id="rId8"/>
    <p:sldLayoutId id="2147483808" r:id="rId9"/>
    <p:sldLayoutId id="2147483882" r:id="rId10"/>
    <p:sldLayoutId id="2147483844" r:id="rId11"/>
    <p:sldLayoutId id="2147483834" r:id="rId12"/>
    <p:sldLayoutId id="2147483840" r:id="rId13"/>
    <p:sldLayoutId id="2147483860" r:id="rId14"/>
    <p:sldLayoutId id="2147483893" r:id="rId15"/>
    <p:sldLayoutId id="2147483894" r:id="rId16"/>
    <p:sldLayoutId id="2147483902" r:id="rId17"/>
    <p:sldLayoutId id="2147483921" r:id="rId18"/>
    <p:sldLayoutId id="2147483922" r:id="rId19"/>
    <p:sldLayoutId id="2147483923" r:id="rId20"/>
    <p:sldLayoutId id="2147483924" r:id="rId21"/>
    <p:sldLayoutId id="2147483925" r:id="rId2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166457B-0162-63A0-67B9-3F4E8D38E1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558" y="-111137"/>
            <a:ext cx="14750825" cy="434902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138" y="730249"/>
            <a:ext cx="4804511" cy="119824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AB939-5D9A-496A-8EC0-576A225894F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1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AB939-5D9A-496A-8EC0-576A225894F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D9C69-531E-B3AA-B4B6-9C0DBA036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EC7E6-F5D7-CCCA-FC5A-5F7C23A90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4"/>
          <a:stretch/>
        </p:blipFill>
        <p:spPr>
          <a:xfrm>
            <a:off x="1" y="1786"/>
            <a:ext cx="17519247" cy="13712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E3365-9DAA-41EA-EE1E-B12E0E16F8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256" y="526902"/>
            <a:ext cx="4299418" cy="12668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DBC9A7-E796-F1E9-6470-587BF6762195}"/>
              </a:ext>
            </a:extLst>
          </p:cNvPr>
          <p:cNvCxnSpPr/>
          <p:nvPr userDrawn="1"/>
        </p:nvCxnSpPr>
        <p:spPr>
          <a:xfrm>
            <a:off x="16550356" y="7234913"/>
            <a:ext cx="71650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23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dershipnow.com/leadingblog/2023/12/society_needs_a_leadership_par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glass wall and a walkway&#10;&#10;Description automatically generated">
            <a:extLst>
              <a:ext uri="{FF2B5EF4-FFF2-40B4-BE49-F238E27FC236}">
                <a16:creationId xmlns:a16="http://schemas.microsoft.com/office/drawing/2014/main" id="{998A99CE-0DF4-EE0C-355D-BC58FEF64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9"/>
          <a:stretch/>
        </p:blipFill>
        <p:spPr>
          <a:xfrm>
            <a:off x="0" y="0"/>
            <a:ext cx="24362229" cy="13716000"/>
          </a:xfrm>
          <a:prstGeom prst="rect">
            <a:avLst/>
          </a:prstGeom>
        </p:spPr>
      </p:pic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70563ED2-80DE-4811-0424-AEBDBBAE2E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1" y="10694125"/>
            <a:ext cx="14576578" cy="22755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FFA27A-247E-505E-F3B3-C64AC678527A}"/>
              </a:ext>
            </a:extLst>
          </p:cNvPr>
          <p:cNvSpPr txBox="1"/>
          <p:nvPr/>
        </p:nvSpPr>
        <p:spPr>
          <a:xfrm>
            <a:off x="952801" y="1387914"/>
            <a:ext cx="234094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“Who am I becoming while I am busy doing?”</a:t>
            </a:r>
          </a:p>
          <a:p>
            <a:pPr algn="r"/>
            <a:r>
              <a:rPr lang="en-US" sz="48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  </a:t>
            </a:r>
            <a:r>
              <a:rPr lang="en-US" sz="48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Dr. Mary Crossan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5E0B4-04C2-56DB-CDD4-7AD505D7598C}"/>
              </a:ext>
            </a:extLst>
          </p:cNvPr>
          <p:cNvSpPr txBox="1"/>
          <p:nvPr/>
        </p:nvSpPr>
        <p:spPr>
          <a:xfrm>
            <a:off x="376517" y="8498370"/>
            <a:ext cx="73782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Dr. Dusya Vera</a:t>
            </a:r>
          </a:p>
        </p:txBody>
      </p:sp>
    </p:spTree>
    <p:extLst>
      <p:ext uri="{BB962C8B-B14F-4D97-AF65-F5344CB8AC3E}">
        <p14:creationId xmlns:p14="http://schemas.microsoft.com/office/powerpoint/2010/main" val="2130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C2EEFF-F724-058E-3553-F8E9377E4E36}"/>
              </a:ext>
            </a:extLst>
          </p:cNvPr>
          <p:cNvSpPr txBox="1"/>
          <p:nvPr/>
        </p:nvSpPr>
        <p:spPr>
          <a:xfrm>
            <a:off x="8654091" y="483017"/>
            <a:ext cx="7069528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EVIDENCE-BASED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E77CA-70DD-FC42-8258-DFECA7409D3D}"/>
              </a:ext>
            </a:extLst>
          </p:cNvPr>
          <p:cNvSpPr txBox="1"/>
          <p:nvPr/>
        </p:nvSpPr>
        <p:spPr>
          <a:xfrm>
            <a:off x="2406996" y="3266244"/>
            <a:ext cx="978182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Winners of the 2024 </a:t>
            </a:r>
          </a:p>
          <a:p>
            <a:pPr algn="ctr"/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“Evidence-based Leadership Development Program” </a:t>
            </a:r>
          </a:p>
          <a:p>
            <a:pPr algn="ctr"/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from the Academy of Management – Management Education Development (MED) Division  </a:t>
            </a:r>
          </a:p>
        </p:txBody>
      </p:sp>
      <p:pic>
        <p:nvPicPr>
          <p:cNvPr id="1026" name="Picture 2" descr="Academy of Management - Tag til AOM med NOCA">
            <a:extLst>
              <a:ext uri="{FF2B5EF4-FFF2-40B4-BE49-F238E27FC236}">
                <a16:creationId xmlns:a16="http://schemas.microsoft.com/office/drawing/2014/main" id="{13C9E435-93BE-176E-B1AE-4BEE2485E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317" y="1914528"/>
            <a:ext cx="8016962" cy="44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elcome to MED - Research, Educate, Inspire. - Management Education and  Development">
            <a:extLst>
              <a:ext uri="{FF2B5EF4-FFF2-40B4-BE49-F238E27FC236}">
                <a16:creationId xmlns:a16="http://schemas.microsoft.com/office/drawing/2014/main" id="{F16A73A1-8066-1BC0-596D-E13172C6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325" y="6894534"/>
            <a:ext cx="4774010" cy="47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7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C9C9D3-6AE8-DF56-CDC7-3F7516322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52" y="1738452"/>
            <a:ext cx="17722613" cy="9608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7E79B-0E90-042F-5B67-C047994FCE6C}"/>
              </a:ext>
            </a:extLst>
          </p:cNvPr>
          <p:cNvSpPr txBox="1"/>
          <p:nvPr/>
        </p:nvSpPr>
        <p:spPr>
          <a:xfrm>
            <a:off x="6203668" y="11784294"/>
            <a:ext cx="75087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https://www.leadershipnow.com/leadingblog/2023/12/society_needs_a_leadership_par.html</a:t>
            </a:r>
            <a:endParaRPr lang="en-US" sz="2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Leadership Paradigm Shift">
            <a:extLst>
              <a:ext uri="{FF2B5EF4-FFF2-40B4-BE49-F238E27FC236}">
                <a16:creationId xmlns:a16="http://schemas.microsoft.com/office/drawing/2014/main" id="{CF3BB491-AFDD-E6F6-73A3-31FB388A71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4105" y="6553280"/>
            <a:ext cx="609441" cy="6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US" sz="7198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A6E7F8-267C-7298-05C7-A08273E00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2429" y="3417005"/>
            <a:ext cx="9840443" cy="3745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E5CF0-4AA7-A8EF-F63C-9E4F0B90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5729" y="9075896"/>
            <a:ext cx="8156721" cy="289577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Regular"/>
              </a:rPr>
              <a:t>Based on databases used in:</a:t>
            </a:r>
            <a:br>
              <a:rPr lang="en-US" sz="2400" dirty="0">
                <a:latin typeface="Arial Regular"/>
              </a:rPr>
            </a:br>
            <a:r>
              <a:rPr lang="en-US" sz="2400" dirty="0">
                <a:solidFill>
                  <a:schemeClr val="accent1"/>
                </a:solidFill>
                <a:latin typeface="Arial Regular"/>
              </a:rPr>
              <a:t>Crossan, M. M., Byrne, A., </a:t>
            </a:r>
            <a:r>
              <a:rPr lang="en-US" sz="2400" dirty="0" err="1">
                <a:solidFill>
                  <a:schemeClr val="accent1"/>
                </a:solidFill>
                <a:latin typeface="Arial Regular"/>
              </a:rPr>
              <a:t>Seijts</a:t>
            </a:r>
            <a:r>
              <a:rPr lang="en-US" sz="2400" dirty="0">
                <a:solidFill>
                  <a:schemeClr val="accent1"/>
                </a:solidFill>
                <a:latin typeface="Arial Regular"/>
              </a:rPr>
              <a:t>, G. H., Reno, M., </a:t>
            </a:r>
            <a:r>
              <a:rPr lang="en-US" sz="2400" dirty="0" err="1">
                <a:solidFill>
                  <a:schemeClr val="accent1"/>
                </a:solidFill>
                <a:latin typeface="Arial Regular"/>
              </a:rPr>
              <a:t>Monzani</a:t>
            </a:r>
            <a:r>
              <a:rPr lang="en-US" sz="2400" dirty="0">
                <a:solidFill>
                  <a:schemeClr val="accent1"/>
                </a:solidFill>
                <a:latin typeface="Arial Regular"/>
              </a:rPr>
              <a:t>, L., &amp; </a:t>
            </a:r>
            <a:r>
              <a:rPr lang="en-US" sz="2400" dirty="0" err="1">
                <a:solidFill>
                  <a:schemeClr val="accent1"/>
                </a:solidFill>
                <a:latin typeface="Arial Regular"/>
              </a:rPr>
              <a:t>Gandz</a:t>
            </a:r>
            <a:r>
              <a:rPr lang="en-US" sz="2400" dirty="0">
                <a:solidFill>
                  <a:schemeClr val="accent1"/>
                </a:solidFill>
                <a:latin typeface="Arial Regular"/>
              </a:rPr>
              <a:t>, J. (2017). Toward a framework of leader character in organizations. </a:t>
            </a:r>
            <a:r>
              <a:rPr lang="en-US" sz="2400" i="1" dirty="0">
                <a:solidFill>
                  <a:schemeClr val="accent1"/>
                </a:solidFill>
                <a:latin typeface="Arial Regular"/>
              </a:rPr>
              <a:t>Journal of Management Studies</a:t>
            </a:r>
            <a:r>
              <a:rPr lang="en-US" sz="2400" dirty="0">
                <a:solidFill>
                  <a:schemeClr val="accent1"/>
                </a:solidFill>
                <a:latin typeface="Arial Regular"/>
              </a:rPr>
              <a:t>, 54(7), 986-1018.</a:t>
            </a:r>
            <a:br>
              <a:rPr lang="en-US" sz="2400" dirty="0">
                <a:latin typeface="Arial Regular"/>
              </a:rPr>
            </a:br>
            <a:r>
              <a:rPr lang="en-US" sz="2400" dirty="0" err="1">
                <a:solidFill>
                  <a:schemeClr val="accent1"/>
                </a:solidFill>
                <a:latin typeface="Arial Regular"/>
              </a:rPr>
              <a:t>Monzani</a:t>
            </a:r>
            <a:r>
              <a:rPr lang="en-US" sz="2400" dirty="0">
                <a:solidFill>
                  <a:schemeClr val="accent1"/>
                </a:solidFill>
                <a:latin typeface="Arial Regular"/>
              </a:rPr>
              <a:t>, L., </a:t>
            </a:r>
            <a:r>
              <a:rPr lang="en-US" sz="2400" dirty="0" err="1">
                <a:solidFill>
                  <a:schemeClr val="accent1"/>
                </a:solidFill>
                <a:latin typeface="Arial Regular"/>
              </a:rPr>
              <a:t>Seijts</a:t>
            </a:r>
            <a:r>
              <a:rPr lang="en-US" sz="2400" dirty="0">
                <a:solidFill>
                  <a:schemeClr val="accent1"/>
                </a:solidFill>
                <a:latin typeface="Arial Regular"/>
              </a:rPr>
              <a:t>, G. H., &amp; Crossan, M. M. (2021). Character matters: The network structure of leader character and its relation to follower positive outcomes. </a:t>
            </a:r>
            <a:r>
              <a:rPr lang="en-US" sz="2400" i="1" dirty="0" err="1">
                <a:solidFill>
                  <a:schemeClr val="accent1"/>
                </a:solidFill>
                <a:latin typeface="Arial Regular"/>
              </a:rPr>
              <a:t>PLoS</a:t>
            </a:r>
            <a:r>
              <a:rPr lang="en-US" sz="2400" i="1" dirty="0">
                <a:solidFill>
                  <a:schemeClr val="accent1"/>
                </a:solidFill>
                <a:latin typeface="Arial Regular"/>
              </a:rPr>
              <a:t> One</a:t>
            </a:r>
            <a:r>
              <a:rPr lang="en-US" sz="2400" dirty="0">
                <a:solidFill>
                  <a:schemeClr val="accent1"/>
                </a:solidFill>
                <a:latin typeface="Arial Regular"/>
              </a:rPr>
              <a:t>, 16(9), e0255940.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F9139-B096-D595-54E4-007C890DEBD8}"/>
              </a:ext>
            </a:extLst>
          </p:cNvPr>
          <p:cNvSpPr txBox="1"/>
          <p:nvPr/>
        </p:nvSpPr>
        <p:spPr>
          <a:xfrm>
            <a:off x="8654101" y="483017"/>
            <a:ext cx="7069528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EVIDENCE-BASED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9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erson's leadership&#10;&#10;Description automatically generated">
            <a:extLst>
              <a:ext uri="{FF2B5EF4-FFF2-40B4-BE49-F238E27FC236}">
                <a16:creationId xmlns:a16="http://schemas.microsoft.com/office/drawing/2014/main" id="{0F530020-A8A3-DEC6-91A7-CF03F2494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9" y="26329"/>
            <a:ext cx="21885965" cy="136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5452" y="2656535"/>
            <a:ext cx="19836625" cy="1748870"/>
          </a:xfrm>
          <a:prstGeom prst="rect">
            <a:avLst/>
          </a:prstGeom>
        </p:spPr>
        <p:txBody>
          <a:bodyPr vert="horz" wrap="square" lIns="0" tIns="25393" rIns="0" bIns="0" rtlCol="0" anchor="ctr">
            <a:spAutoFit/>
          </a:bodyPr>
          <a:lstStyle/>
          <a:p>
            <a:pPr marL="25394" algn="r">
              <a:lnSpc>
                <a:spcPct val="100000"/>
              </a:lnSpc>
              <a:spcBef>
                <a:spcPts val="200"/>
              </a:spcBef>
            </a:pP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Who</a:t>
            </a:r>
            <a:r>
              <a:rPr b="1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am</a:t>
            </a:r>
            <a:r>
              <a:rPr b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b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FB494"/>
                </a:solidFill>
                <a:latin typeface="Arial"/>
                <a:cs typeface="Arial"/>
              </a:rPr>
              <a:t>becoming</a:t>
            </a:r>
            <a:r>
              <a:rPr b="1" spc="-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while</a:t>
            </a:r>
            <a:r>
              <a:rPr b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b="1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am</a:t>
            </a:r>
            <a:r>
              <a:rPr b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busy </a:t>
            </a:r>
            <a:r>
              <a:rPr b="1" spc="-20" dirty="0">
                <a:solidFill>
                  <a:srgbClr val="1FB494"/>
                </a:solidFill>
                <a:latin typeface="Arial"/>
                <a:cs typeface="Arial"/>
              </a:rPr>
              <a:t>doing</a:t>
            </a:r>
            <a:r>
              <a:rPr b="1" spc="-20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  <a:br>
              <a:rPr b="1" spc="-2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4000" b="1" spc="-20" dirty="0">
                <a:solidFill>
                  <a:srgbClr val="000000"/>
                </a:solidFill>
                <a:latin typeface="Arial"/>
                <a:cs typeface="Arial"/>
              </a:rPr>
              <a:t>~Dr. Mary Crossan</a:t>
            </a:r>
            <a:endParaRPr b="1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7280" y="5725694"/>
            <a:ext cx="11308086" cy="4204991"/>
          </a:xfrm>
          <a:prstGeom prst="rect">
            <a:avLst/>
          </a:prstGeom>
        </p:spPr>
        <p:txBody>
          <a:bodyPr vert="horz" wrap="square" lIns="0" tIns="24124" rIns="0" bIns="0" rtlCol="0" anchor="t">
            <a:spAutoFit/>
          </a:bodyPr>
          <a:lstStyle/>
          <a:p>
            <a:pPr marL="24765" marR="9525">
              <a:spcBef>
                <a:spcPts val="190"/>
              </a:spcBef>
            </a:pPr>
            <a:r>
              <a:rPr sz="4500" i="1" dirty="0">
                <a:latin typeface="Arial"/>
                <a:cs typeface="Arial"/>
              </a:rPr>
              <a:t>Am</a:t>
            </a:r>
            <a:r>
              <a:rPr sz="4500" i="1" spc="-120" dirty="0">
                <a:latin typeface="Arial"/>
                <a:cs typeface="Arial"/>
              </a:rPr>
              <a:t> </a:t>
            </a:r>
            <a:r>
              <a:rPr sz="4500" i="1" dirty="0">
                <a:latin typeface="Arial"/>
                <a:cs typeface="Arial"/>
              </a:rPr>
              <a:t>I</a:t>
            </a:r>
            <a:r>
              <a:rPr sz="4500" i="1" spc="-110" dirty="0">
                <a:latin typeface="Arial"/>
                <a:cs typeface="Arial"/>
              </a:rPr>
              <a:t> </a:t>
            </a:r>
            <a:r>
              <a:rPr sz="4500" i="1" dirty="0">
                <a:latin typeface="Arial"/>
                <a:cs typeface="Arial"/>
              </a:rPr>
              <a:t>becoming</a:t>
            </a:r>
            <a:r>
              <a:rPr sz="4500" i="1" spc="-90" dirty="0">
                <a:latin typeface="Arial"/>
                <a:cs typeface="Arial"/>
              </a:rPr>
              <a:t> </a:t>
            </a:r>
            <a:r>
              <a:rPr sz="4500" i="1" spc="-40" dirty="0">
                <a:latin typeface="Arial"/>
                <a:cs typeface="Arial"/>
              </a:rPr>
              <a:t>more </a:t>
            </a:r>
            <a:r>
              <a:rPr sz="4500" i="1" dirty="0">
                <a:latin typeface="Arial"/>
                <a:cs typeface="Arial"/>
              </a:rPr>
              <a:t>courageous</a:t>
            </a:r>
            <a:r>
              <a:rPr sz="4500" i="1" spc="-130" dirty="0">
                <a:latin typeface="Arial"/>
                <a:cs typeface="Arial"/>
              </a:rPr>
              <a:t> </a:t>
            </a:r>
            <a:r>
              <a:rPr sz="4500" i="1" dirty="0">
                <a:latin typeface="Arial"/>
                <a:cs typeface="Arial"/>
              </a:rPr>
              <a:t>or</a:t>
            </a:r>
            <a:r>
              <a:rPr sz="4500" i="1" spc="-160" dirty="0">
                <a:latin typeface="Arial"/>
                <a:cs typeface="Arial"/>
              </a:rPr>
              <a:t> </a:t>
            </a:r>
            <a:r>
              <a:rPr sz="4500" i="1" dirty="0">
                <a:latin typeface="Arial"/>
                <a:cs typeface="Arial"/>
              </a:rPr>
              <a:t>less</a:t>
            </a:r>
            <a:r>
              <a:rPr sz="4500" i="1" spc="-140" dirty="0">
                <a:latin typeface="Arial"/>
                <a:cs typeface="Arial"/>
              </a:rPr>
              <a:t> </a:t>
            </a:r>
            <a:r>
              <a:rPr sz="4500" i="1" spc="-20" dirty="0">
                <a:latin typeface="Arial"/>
                <a:cs typeface="Arial"/>
              </a:rPr>
              <a:t>courageous</a:t>
            </a:r>
            <a:r>
              <a:rPr lang="en-US" sz="4500" i="1" spc="-20" dirty="0">
                <a:latin typeface="Arial"/>
                <a:cs typeface="Arial"/>
              </a:rPr>
              <a:t>?</a:t>
            </a:r>
            <a:endParaRPr lang="en-US" sz="4500" dirty="0">
              <a:latin typeface="Arial"/>
              <a:cs typeface="Arial"/>
            </a:endParaRPr>
          </a:p>
          <a:p>
            <a:pPr>
              <a:spcBef>
                <a:spcPts val="60"/>
              </a:spcBef>
            </a:pPr>
            <a:endParaRPr sz="4500" dirty="0">
              <a:latin typeface="Arial"/>
              <a:cs typeface="Arial"/>
            </a:endParaRPr>
          </a:p>
          <a:p>
            <a:pPr marL="24765"/>
            <a:r>
              <a:rPr sz="4500" i="1" dirty="0">
                <a:latin typeface="Arial"/>
                <a:cs typeface="Arial"/>
              </a:rPr>
              <a:t>More</a:t>
            </a:r>
            <a:r>
              <a:rPr sz="4500" i="1" spc="-100" dirty="0">
                <a:latin typeface="Arial"/>
                <a:cs typeface="Arial"/>
              </a:rPr>
              <a:t> </a:t>
            </a:r>
            <a:r>
              <a:rPr sz="4500" i="1" dirty="0">
                <a:latin typeface="Arial"/>
                <a:cs typeface="Arial"/>
              </a:rPr>
              <a:t>humble</a:t>
            </a:r>
            <a:r>
              <a:rPr sz="4500" i="1" spc="-100" dirty="0">
                <a:latin typeface="Arial"/>
                <a:cs typeface="Arial"/>
              </a:rPr>
              <a:t> </a:t>
            </a:r>
            <a:r>
              <a:rPr sz="4500" i="1" dirty="0">
                <a:latin typeface="Arial"/>
                <a:cs typeface="Arial"/>
              </a:rPr>
              <a:t>or</a:t>
            </a:r>
            <a:r>
              <a:rPr sz="4500" i="1" spc="-120" dirty="0">
                <a:latin typeface="Arial"/>
                <a:cs typeface="Arial"/>
              </a:rPr>
              <a:t> </a:t>
            </a:r>
            <a:r>
              <a:rPr sz="4500" i="1" dirty="0">
                <a:latin typeface="Arial"/>
                <a:cs typeface="Arial"/>
              </a:rPr>
              <a:t>less</a:t>
            </a:r>
            <a:r>
              <a:rPr sz="4500" i="1" spc="-130" dirty="0">
                <a:latin typeface="Arial"/>
                <a:cs typeface="Arial"/>
              </a:rPr>
              <a:t> </a:t>
            </a:r>
            <a:r>
              <a:rPr sz="4500" i="1" spc="-20" dirty="0">
                <a:latin typeface="Arial"/>
                <a:cs typeface="Arial"/>
              </a:rPr>
              <a:t>humble</a:t>
            </a:r>
            <a:r>
              <a:rPr lang="en-US" sz="4500" i="1" spc="-20" dirty="0">
                <a:latin typeface="Arial"/>
                <a:cs typeface="Arial"/>
              </a:rPr>
              <a:t>?</a:t>
            </a:r>
            <a:endParaRPr sz="4500" dirty="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4500" dirty="0">
              <a:latin typeface="Arial"/>
              <a:cs typeface="Arial"/>
            </a:endParaRPr>
          </a:p>
          <a:p>
            <a:pPr marL="24765" marR="175895"/>
            <a:r>
              <a:rPr lang="en-US" sz="4500" i="1" dirty="0">
                <a:latin typeface="Arial"/>
                <a:cs typeface="Arial"/>
              </a:rPr>
              <a:t>More patient or less patient?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BF009-29E4-8372-E54E-32B4CCDE35AC}"/>
              </a:ext>
            </a:extLst>
          </p:cNvPr>
          <p:cNvSpPr txBox="1"/>
          <p:nvPr/>
        </p:nvSpPr>
        <p:spPr>
          <a:xfrm>
            <a:off x="6092687" y="6892643"/>
            <a:ext cx="12185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0D8F3-B1AC-A0C3-BF57-B29820ABF67A}"/>
              </a:ext>
            </a:extLst>
          </p:cNvPr>
          <p:cNvSpPr txBox="1"/>
          <p:nvPr/>
        </p:nvSpPr>
        <p:spPr>
          <a:xfrm>
            <a:off x="6092687" y="6892643"/>
            <a:ext cx="12185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E2F2C9-B755-E29E-6049-2607C966ED34}"/>
              </a:ext>
            </a:extLst>
          </p:cNvPr>
          <p:cNvSpPr txBox="1"/>
          <p:nvPr/>
        </p:nvSpPr>
        <p:spPr>
          <a:xfrm>
            <a:off x="6092687" y="6892643"/>
            <a:ext cx="12185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9D8796-73C8-D816-B59B-F37C71298AFD}"/>
              </a:ext>
            </a:extLst>
          </p:cNvPr>
          <p:cNvSpPr txBox="1"/>
          <p:nvPr/>
        </p:nvSpPr>
        <p:spPr>
          <a:xfrm>
            <a:off x="5662907" y="483017"/>
            <a:ext cx="13051935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HOW IS CHARACTER DEVELOPED</a:t>
            </a:r>
            <a:endParaRPr lang="id-ID" sz="6000" b="1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63556C-51E7-3A73-4D88-5B330E263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266" y="4961287"/>
            <a:ext cx="8639590" cy="64263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BDD0D8-DB6B-F4B6-8B4B-BCBD26F78702}"/>
              </a:ext>
            </a:extLst>
          </p:cNvPr>
          <p:cNvSpPr txBox="1"/>
          <p:nvPr/>
        </p:nvSpPr>
        <p:spPr>
          <a:xfrm>
            <a:off x="7030271" y="483017"/>
            <a:ext cx="10317212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DEVELOPING CHARACTER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8" name="Picture 7" descr="A diagram of character traits&#10;&#10;Description automatically generated with medium confidence">
            <a:extLst>
              <a:ext uri="{FF2B5EF4-FFF2-40B4-BE49-F238E27FC236}">
                <a16:creationId xmlns:a16="http://schemas.microsoft.com/office/drawing/2014/main" id="{DBF9C4F1-B3DD-158D-46DB-F67C45E39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58" y="1630972"/>
            <a:ext cx="16815533" cy="10750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746CC-D8D6-C910-09B3-93D39E2326B6}"/>
              </a:ext>
            </a:extLst>
          </p:cNvPr>
          <p:cNvSpPr txBox="1"/>
          <p:nvPr/>
        </p:nvSpPr>
        <p:spPr>
          <a:xfrm>
            <a:off x="8804346" y="12998201"/>
            <a:ext cx="642503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Crossan, Ellis &amp; Crossan, 2019</a:t>
            </a:r>
            <a:endParaRPr lang="en-US" sz="2800" dirty="0">
              <a:solidFill>
                <a:srgbClr val="00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87925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0"/>
          <p:cNvSpPr/>
          <p:nvPr/>
        </p:nvSpPr>
        <p:spPr>
          <a:xfrm>
            <a:off x="5301549" y="1570377"/>
            <a:ext cx="12173631" cy="11794574"/>
          </a:xfrm>
          <a:custGeom>
            <a:avLst/>
            <a:gdLst/>
            <a:ahLst/>
            <a:cxnLst/>
            <a:rect l="l" t="t" r="r" b="b"/>
            <a:pathLst>
              <a:path w="8527814" h="8527814" extrusionOk="0">
                <a:moveTo>
                  <a:pt x="0" y="0"/>
                </a:moveTo>
                <a:lnTo>
                  <a:pt x="8527814" y="0"/>
                </a:lnTo>
                <a:lnTo>
                  <a:pt x="8527814" y="8527814"/>
                </a:lnTo>
                <a:lnTo>
                  <a:pt x="0" y="8527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7198"/>
          </a:p>
        </p:txBody>
      </p:sp>
      <p:sp>
        <p:nvSpPr>
          <p:cNvPr id="439" name="Google Shape;439;p40"/>
          <p:cNvSpPr txBox="1"/>
          <p:nvPr/>
        </p:nvSpPr>
        <p:spPr>
          <a:xfrm>
            <a:off x="18831597" y="11328972"/>
            <a:ext cx="501452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accent4"/>
                </a:solidFill>
                <a:latin typeface="Arimo"/>
                <a:ea typeface="Arimo"/>
                <a:cs typeface="Arimo"/>
                <a:sym typeface="Arimo"/>
              </a:rPr>
              <a:t>Lamb et al., 2021</a:t>
            </a:r>
            <a:endParaRPr sz="8000" dirty="0">
              <a:solidFill>
                <a:schemeClr val="accent4"/>
              </a:solidFill>
            </a:endParaRPr>
          </a:p>
        </p:txBody>
      </p:sp>
      <p:pic>
        <p:nvPicPr>
          <p:cNvPr id="3" name="Picture 2" descr="Charles Huebner on LinkedIn: Last week, I completed my work with the  Leadership and Character Program…">
            <a:extLst>
              <a:ext uri="{FF2B5EF4-FFF2-40B4-BE49-F238E27FC236}">
                <a16:creationId xmlns:a16="http://schemas.microsoft.com/office/drawing/2014/main" id="{3CF4871B-CFE1-2AA6-ACE7-DBE68B4D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870" y="2514305"/>
            <a:ext cx="6999229" cy="21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CE7182E4-14C3-34B7-B937-4846BF0DD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7518" y="4991201"/>
            <a:ext cx="4671167" cy="15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79109-765A-9D16-B763-D9F90C504EF7}"/>
              </a:ext>
            </a:extLst>
          </p:cNvPr>
          <p:cNvSpPr txBox="1"/>
          <p:nvPr/>
        </p:nvSpPr>
        <p:spPr>
          <a:xfrm>
            <a:off x="1759321" y="483017"/>
            <a:ext cx="20859136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SEVEN STRATEGIES FOR CHARACTER DEVELOPMENT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860726"/>
              </p:ext>
            </p:extLst>
          </p:nvPr>
        </p:nvGraphicFramePr>
        <p:xfrm>
          <a:off x="3872725" y="3176655"/>
          <a:ext cx="15955588" cy="913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9925605" y="676202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003630" y="7555873"/>
            <a:ext cx="3731856" cy="38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755318" y="5309143"/>
            <a:ext cx="0" cy="4988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703959"/>
            <a:ext cx="24377650" cy="8617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Context, Environment, Situation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B45F4-E3B8-3E2D-07A8-376BCE301962}"/>
              </a:ext>
            </a:extLst>
          </p:cNvPr>
          <p:cNvSpPr txBox="1"/>
          <p:nvPr/>
        </p:nvSpPr>
        <p:spPr>
          <a:xfrm>
            <a:off x="2013390" y="483017"/>
            <a:ext cx="20350984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PABC’S UNDERPINNING CHARACTER DEVELOPMENT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BCC3D-B392-C0B7-150D-23FFD1D01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073" y="4077852"/>
            <a:ext cx="3821112" cy="15205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DF098B-D862-1FAE-5935-F582174E8616}"/>
              </a:ext>
            </a:extLst>
          </p:cNvPr>
          <p:cNvSpPr txBox="1"/>
          <p:nvPr/>
        </p:nvSpPr>
        <p:spPr>
          <a:xfrm>
            <a:off x="8804346" y="12998201"/>
            <a:ext cx="642503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Crossan, Ellis &amp; Crossan, 2021, 2023</a:t>
            </a:r>
            <a:endParaRPr lang="en-US" sz="2800" dirty="0">
              <a:solidFill>
                <a:srgbClr val="0000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46631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608927"/>
              </p:ext>
            </p:extLst>
          </p:nvPr>
        </p:nvGraphicFramePr>
        <p:xfrm>
          <a:off x="3838122" y="2605876"/>
          <a:ext cx="15955588" cy="913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9925605" y="676202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AB45F4-E3B8-3E2D-07A8-376BCE301962}"/>
              </a:ext>
            </a:extLst>
          </p:cNvPr>
          <p:cNvSpPr txBox="1"/>
          <p:nvPr/>
        </p:nvSpPr>
        <p:spPr>
          <a:xfrm>
            <a:off x="2029713" y="483017"/>
            <a:ext cx="20318346" cy="1015644"/>
          </a:xfrm>
          <a:prstGeom prst="rect">
            <a:avLst/>
          </a:prstGeom>
          <a:noFill/>
        </p:spPr>
        <p:txBody>
          <a:bodyPr wrap="none" lIns="91422" tIns="45711" rIns="91422" bIns="45711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/>
                <a:ea typeface="Arial Bold" charset="0"/>
                <a:cs typeface="Arial Bold"/>
              </a:rPr>
              <a:t>SYSTEMS SUPPORTING CHARACTER DEVELOPMENT</a:t>
            </a:r>
            <a:endParaRPr lang="id-ID" sz="6000" b="1" dirty="0">
              <a:solidFill>
                <a:srgbClr val="1FB494"/>
              </a:solidFill>
              <a:latin typeface="Arial Bold"/>
              <a:ea typeface="Arial Bold" charset="0"/>
              <a:cs typeface="Arial Bold"/>
            </a:endParaRPr>
          </a:p>
        </p:txBody>
      </p:sp>
      <p:sp>
        <p:nvSpPr>
          <p:cNvPr id="622" name="TextBox 621">
            <a:extLst>
              <a:ext uri="{FF2B5EF4-FFF2-40B4-BE49-F238E27FC236}">
                <a16:creationId xmlns:a16="http://schemas.microsoft.com/office/drawing/2014/main" id="{EE1ABC39-9B48-3BF5-2D6D-E1F1BD0B70ED}"/>
              </a:ext>
            </a:extLst>
          </p:cNvPr>
          <p:cNvSpPr txBox="1"/>
          <p:nvPr/>
        </p:nvSpPr>
        <p:spPr>
          <a:xfrm>
            <a:off x="10240361" y="13015498"/>
            <a:ext cx="4712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Crossan &amp; Crossan, 2023</a:t>
            </a:r>
            <a:endParaRPr lang="en-US" sz="2800" dirty="0">
              <a:solidFill>
                <a:srgbClr val="000000"/>
              </a:solidFill>
              <a:latin typeface="Arial Regular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6FDE4-5A1A-3669-6B3E-82DD374A5A14}"/>
              </a:ext>
            </a:extLst>
          </p:cNvPr>
          <p:cNvSpPr txBox="1"/>
          <p:nvPr/>
        </p:nvSpPr>
        <p:spPr>
          <a:xfrm>
            <a:off x="14202298" y="2890382"/>
            <a:ext cx="4712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Perceived ease or difficulty of cultivating virtue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28BECF-8B44-8B61-6AA2-8A69E6475966}"/>
              </a:ext>
            </a:extLst>
          </p:cNvPr>
          <p:cNvSpPr txBox="1"/>
          <p:nvPr/>
        </p:nvSpPr>
        <p:spPr>
          <a:xfrm>
            <a:off x="17966863" y="5794485"/>
            <a:ext cx="4712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Perceived </a:t>
            </a:r>
            <a:r>
              <a:rPr lang="en-US" sz="2800" dirty="0" err="1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favourable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 or </a:t>
            </a:r>
            <a:r>
              <a:rPr lang="en-US" sz="2800" dirty="0" err="1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unfavourable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 outcomes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0A1155-21E2-B4B2-8150-35915938B53C}"/>
              </a:ext>
            </a:extLst>
          </p:cNvPr>
          <p:cNvSpPr txBox="1"/>
          <p:nvPr/>
        </p:nvSpPr>
        <p:spPr>
          <a:xfrm>
            <a:off x="16278840" y="10150639"/>
            <a:ext cx="4712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People of importance supporting or inhibiting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47D4B8-5778-E345-C3D6-527577BBAA45}"/>
              </a:ext>
            </a:extLst>
          </p:cNvPr>
          <p:cNvSpPr txBox="1"/>
          <p:nvPr/>
        </p:nvSpPr>
        <p:spPr>
          <a:xfrm>
            <a:off x="3383378" y="10405729"/>
            <a:ext cx="367193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Virtuous normative behaviors </a:t>
            </a:r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or not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3C4A03-5E09-F69F-1F91-C59AE575001D}"/>
              </a:ext>
            </a:extLst>
          </p:cNvPr>
          <p:cNvSpPr txBox="1"/>
          <p:nvPr/>
        </p:nvSpPr>
        <p:spPr>
          <a:xfrm>
            <a:off x="1224290" y="5892596"/>
            <a:ext cx="4712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 Regular"/>
                <a:ea typeface="Lato Light"/>
                <a:cs typeface="Lato Light"/>
              </a:rPr>
              <a:t>Presence of practices to support or inhibit virtues</a:t>
            </a:r>
          </a:p>
        </p:txBody>
      </p:sp>
    </p:spTree>
    <p:extLst>
      <p:ext uri="{BB962C8B-B14F-4D97-AF65-F5344CB8AC3E}">
        <p14:creationId xmlns:p14="http://schemas.microsoft.com/office/powerpoint/2010/main" val="376835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6574" y="4774313"/>
            <a:ext cx="5768460" cy="6478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B9AC0-3164-2A1A-C82E-DE884E629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32" y="4773055"/>
            <a:ext cx="4792277" cy="647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963B55-8D76-899F-CD24-FAAF3DEF1A13}"/>
              </a:ext>
            </a:extLst>
          </p:cNvPr>
          <p:cNvSpPr txBox="1"/>
          <p:nvPr/>
        </p:nvSpPr>
        <p:spPr>
          <a:xfrm>
            <a:off x="2514600" y="483017"/>
            <a:ext cx="18569354" cy="101564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CHARACTER DEVELOPMENT TOOLS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E267E7-E9BC-F32D-F0B7-467CE6AEF169}"/>
              </a:ext>
            </a:extLst>
          </p:cNvPr>
          <p:cNvSpPr txBox="1"/>
          <p:nvPr/>
        </p:nvSpPr>
        <p:spPr>
          <a:xfrm>
            <a:off x="0" y="3122570"/>
            <a:ext cx="14073629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Leader Character Insight Assessment (LCIA)</a:t>
            </a:r>
          </a:p>
        </p:txBody>
      </p:sp>
      <p:pic>
        <p:nvPicPr>
          <p:cNvPr id="15" name="Picture 14" descr="A screenshot of a smartphone&#10;&#10;Description automatically generated">
            <a:extLst>
              <a:ext uri="{FF2B5EF4-FFF2-40B4-BE49-F238E27FC236}">
                <a16:creationId xmlns:a16="http://schemas.microsoft.com/office/drawing/2014/main" id="{90330641-ABFD-EDD0-E6AE-38E31F6C09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766" y="3859094"/>
            <a:ext cx="10808884" cy="80289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E78AF4-4026-91D9-2F2C-7B8B0BF7F532}"/>
              </a:ext>
            </a:extLst>
          </p:cNvPr>
          <p:cNvSpPr txBox="1"/>
          <p:nvPr/>
        </p:nvSpPr>
        <p:spPr>
          <a:xfrm>
            <a:off x="14725651" y="3050737"/>
            <a:ext cx="7772399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Virtuosity App</a:t>
            </a:r>
          </a:p>
        </p:txBody>
      </p:sp>
      <p:pic>
        <p:nvPicPr>
          <p:cNvPr id="2" name="Picture 1" descr="SIGMA Assessment Systems Logo">
            <a:extLst>
              <a:ext uri="{FF2B5EF4-FFF2-40B4-BE49-F238E27FC236}">
                <a16:creationId xmlns:a16="http://schemas.microsoft.com/office/drawing/2014/main" id="{7114A121-8241-D782-95D2-35F543C13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447" y="2564610"/>
            <a:ext cx="2743200" cy="566928"/>
          </a:xfrm>
          <a:prstGeom prst="rect">
            <a:avLst/>
          </a:prstGeom>
        </p:spPr>
      </p:pic>
      <p:pic>
        <p:nvPicPr>
          <p:cNvPr id="8" name="Picture 7" descr="Virtuosity Character">
            <a:extLst>
              <a:ext uri="{FF2B5EF4-FFF2-40B4-BE49-F238E27FC236}">
                <a16:creationId xmlns:a16="http://schemas.microsoft.com/office/drawing/2014/main" id="{6BAE972C-254E-3CFF-3FBA-83774387C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93317" y="2530573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50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F845D3-B0B8-4443-A26A-BF7FAD2EFE94}"/>
              </a:ext>
            </a:extLst>
          </p:cNvPr>
          <p:cNvSpPr/>
          <p:nvPr/>
        </p:nvSpPr>
        <p:spPr>
          <a:xfrm>
            <a:off x="805333" y="11537640"/>
            <a:ext cx="6834450" cy="21765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A4ACF-A225-9BD8-F2B9-364DDED0786F}"/>
              </a:ext>
            </a:extLst>
          </p:cNvPr>
          <p:cNvSpPr/>
          <p:nvPr/>
        </p:nvSpPr>
        <p:spPr>
          <a:xfrm>
            <a:off x="16176642" y="12038251"/>
            <a:ext cx="6246773" cy="1523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97E77DD-8620-8639-8313-FA82AF61C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30727"/>
              </p:ext>
            </p:extLst>
          </p:nvPr>
        </p:nvGraphicFramePr>
        <p:xfrm>
          <a:off x="1073778" y="57565"/>
          <a:ext cx="22498541" cy="1359428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4579697">
                  <a:extLst>
                    <a:ext uri="{9D8B030D-6E8A-4147-A177-3AD203B41FA5}">
                      <a16:colId xmlns:a16="http://schemas.microsoft.com/office/drawing/2014/main" val="2529807468"/>
                    </a:ext>
                  </a:extLst>
                </a:gridCol>
                <a:gridCol w="17918844">
                  <a:extLst>
                    <a:ext uri="{9D8B030D-6E8A-4147-A177-3AD203B41FA5}">
                      <a16:colId xmlns:a16="http://schemas.microsoft.com/office/drawing/2014/main" val="887916500"/>
                    </a:ext>
                  </a:extLst>
                </a:gridCol>
              </a:tblGrid>
              <a:tr h="13604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Character Dimensions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Exercise Suggestion(s)</a:t>
                      </a:r>
                      <a:endParaRPr lang="en-US" sz="4200" b="0" i="0" dirty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/>
                </a:tc>
                <a:extLst>
                  <a:ext uri="{0D108BD9-81ED-4DB2-BD59-A6C34878D82A}">
                    <a16:rowId xmlns:a16="http://schemas.microsoft.com/office/drawing/2014/main" val="1943351523"/>
                  </a:ext>
                </a:extLst>
              </a:tr>
              <a:tr h="851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All Dimensions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Listen to Music</a:t>
                      </a:r>
                      <a:endParaRPr lang="en-US" sz="4200" b="0" i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6449047"/>
                  </a:ext>
                </a:extLst>
              </a:tr>
              <a:tr h="13604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Accountability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lnT>
                      <a:noFill/>
                    </a:lnT>
                    <a:lnB>
                      <a:noFill/>
                    </a:lnB>
                    <a:solidFill>
                      <a:srgbClr val="C142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Identify one person or thing to which you are accountable to each day and deliver on it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lnT>
                      <a:noFill/>
                    </a:lnT>
                    <a:lnB>
                      <a:noFill/>
                    </a:lnB>
                    <a:solidFill>
                      <a:srgbClr val="C1424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72384"/>
                  </a:ext>
                </a:extLst>
              </a:tr>
              <a:tr h="13604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Courage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lnT>
                      <a:noFill/>
                    </a:lnT>
                    <a:lnB>
                      <a:noFill/>
                    </a:lnB>
                    <a:solidFill>
                      <a:srgbClr val="E6813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Implement a more comprehensive preparation process; Do one thing outside your comfort zone</a:t>
                      </a:r>
                      <a:endParaRPr lang="en-US" sz="4200" b="0" i="0" dirty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lnT>
                      <a:noFill/>
                    </a:lnT>
                    <a:lnB>
                      <a:noFill/>
                    </a:lnB>
                    <a:solidFill>
                      <a:srgbClr val="E6813C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032615"/>
                  </a:ext>
                </a:extLst>
              </a:tr>
              <a:tr h="851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Transcendence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lnT>
                      <a:noFill/>
                    </a:lnT>
                    <a:solidFill>
                      <a:srgbClr val="E9C56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Set intentions; Reframe tasks to inspire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lnT>
                      <a:noFill/>
                    </a:lnT>
                    <a:solidFill>
                      <a:srgbClr val="E9C56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105061"/>
                  </a:ext>
                </a:extLst>
              </a:tr>
              <a:tr h="851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Drive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E7E94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Define and measure your success; Enhance the basics (nutrition, exercise, sleep)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E7E944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403681"/>
                  </a:ext>
                </a:extLst>
              </a:tr>
              <a:tr h="851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Collaboration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70C13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Choose one conversation each day to “yes-and” as opposed to “no-but”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70C13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862405"/>
                  </a:ext>
                </a:extLst>
              </a:tr>
              <a:tr h="851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Humanity</a:t>
                      </a:r>
                      <a:endParaRPr lang="en-US" sz="4200" b="0" i="0" dirty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589B6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Find a commonality and a difference with a teammate</a:t>
                      </a:r>
                      <a:endParaRPr lang="en-US" sz="4200" b="0" i="0" dirty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589B6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365270"/>
                  </a:ext>
                </a:extLst>
              </a:tr>
              <a:tr h="13391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Humility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45BEB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Acknowledge those who contributed to your successes; Reflect each night; Gratitude list</a:t>
                      </a:r>
                      <a:endParaRPr lang="en-US" sz="4200" b="0" i="0" dirty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45BEB4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594428"/>
                  </a:ext>
                </a:extLst>
              </a:tr>
              <a:tr h="851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Integrity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708BC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Implement actions that align with your values/beliefs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708BC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80102"/>
                  </a:ext>
                </a:extLst>
              </a:tr>
              <a:tr h="851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Temperance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6C5BA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Exercise deep breathing; Mindful training</a:t>
                      </a:r>
                      <a:endParaRPr lang="en-US" sz="4200" b="0" i="0" dirty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6C5BA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688620"/>
                  </a:ext>
                </a:extLst>
              </a:tr>
              <a:tr h="851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Justice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963C9A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Identify one instance of injustice each day – examine why it exists </a:t>
                      </a:r>
                      <a:endParaRPr lang="en-US" sz="4200" b="0" i="0" dirty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963C9A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09370"/>
                  </a:ext>
                </a:extLst>
              </a:tr>
              <a:tr h="13604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Judgment</a:t>
                      </a:r>
                      <a:endParaRPr lang="en-US" sz="4200" b="0" i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8B898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42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Identify intuition vs analytical thoughts that govern your actions; Prioritize commitments</a:t>
                      </a:r>
                      <a:endParaRPr lang="en-US" sz="4200" b="0" i="0" dirty="0">
                        <a:solidFill>
                          <a:srgbClr val="538135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24" marR="137124" marT="0" marB="0">
                    <a:solidFill>
                      <a:srgbClr val="8B898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64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96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439734" y="1091951"/>
            <a:ext cx="1349818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135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WHO</a:t>
            </a:r>
            <a:r>
              <a:rPr lang="en-US" sz="13500" b="1" dirty="0">
                <a:solidFill>
                  <a:schemeClr val="accent3"/>
                </a:solidFill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en-US" sz="13500" b="1" dirty="0">
                <a:solidFill>
                  <a:schemeClr val="accent6">
                    <a:lumMod val="75000"/>
                  </a:schemeClr>
                </a:solidFill>
                <a:latin typeface="Arial Bold" charset="0"/>
                <a:ea typeface="Arial Bold" charset="0"/>
                <a:cs typeface="Arial Bold" charset="0"/>
              </a:rPr>
              <a:t>WE 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8893" y="3412092"/>
            <a:ext cx="17459863" cy="3299328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CA" sz="5000" dirty="0">
                <a:latin typeface="Arial" panose="020B0604020202020204" pitchFamily="34" charset="0"/>
                <a:cs typeface="Arial" panose="020B0604020202020204" pitchFamily="34" charset="0"/>
              </a:rPr>
              <a:t>The Ian O. Ihnatowycz Institute for Leadership 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aims to develop global citizens who have strength of character, strive to make a difference, and contribute to the flourishing of teams, organizations, communities, and societies.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8B468C-6567-F4C8-B7E5-4F1B000230CA}"/>
              </a:ext>
            </a:extLst>
          </p:cNvPr>
          <p:cNvGrpSpPr/>
          <p:nvPr/>
        </p:nvGrpSpPr>
        <p:grpSpPr>
          <a:xfrm>
            <a:off x="6347011" y="7218142"/>
            <a:ext cx="4401933" cy="4106267"/>
            <a:chOff x="2826442" y="3416897"/>
            <a:chExt cx="7180049" cy="55863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588A8D-9AAE-3B5D-6493-9B10E03051F5}"/>
                </a:ext>
              </a:extLst>
            </p:cNvPr>
            <p:cNvSpPr txBox="1"/>
            <p:nvPr/>
          </p:nvSpPr>
          <p:spPr>
            <a:xfrm>
              <a:off x="5942237" y="7494214"/>
              <a:ext cx="4064254" cy="116955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3500" b="1" dirty="0">
                  <a:solidFill>
                    <a:schemeClr val="tx2"/>
                  </a:solidFill>
                  <a:latin typeface="Arial Black" charset="0"/>
                  <a:ea typeface="Arial Black" charset="0"/>
                  <a:cs typeface="Arial Black" charset="0"/>
                </a:rPr>
                <a:t>STUDENT</a:t>
              </a:r>
            </a:p>
            <a:p>
              <a:r>
                <a:rPr lang="en-US" sz="3500" b="1" dirty="0">
                  <a:solidFill>
                    <a:schemeClr val="tx2"/>
                  </a:solidFill>
                  <a:latin typeface="Arial Black" charset="0"/>
                  <a:ea typeface="Arial Black" charset="0"/>
                  <a:cs typeface="Arial Black" charset="0"/>
                </a:rPr>
                <a:t>PROGRAMMING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C12663-50CA-94C9-7197-63B7AF5842CB}"/>
                </a:ext>
              </a:extLst>
            </p:cNvPr>
            <p:cNvSpPr txBox="1"/>
            <p:nvPr/>
          </p:nvSpPr>
          <p:spPr>
            <a:xfrm>
              <a:off x="5942237" y="4126184"/>
              <a:ext cx="2919325" cy="6309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3500" b="1" dirty="0">
                  <a:solidFill>
                    <a:schemeClr val="tx2"/>
                  </a:solidFill>
                  <a:latin typeface="Arial Black" charset="0"/>
                  <a:ea typeface="Arial Black" charset="0"/>
                  <a:cs typeface="Arial Black" charset="0"/>
                </a:rPr>
                <a:t>RESEARCH</a:t>
              </a:r>
            </a:p>
          </p:txBody>
        </p:sp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EC157B82-1E92-8DAC-2CC4-EAFF7E4EC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6442" y="3416897"/>
              <a:ext cx="1978929" cy="1848583"/>
            </a:xfrm>
            <a:custGeom>
              <a:avLst/>
              <a:gdLst>
                <a:gd name="T0" fmla="*/ 2147483646 w 77"/>
                <a:gd name="T1" fmla="*/ 2147483646 h 72"/>
                <a:gd name="T2" fmla="*/ 2147483646 w 77"/>
                <a:gd name="T3" fmla="*/ 2147483646 h 72"/>
                <a:gd name="T4" fmla="*/ 2147483646 w 77"/>
                <a:gd name="T5" fmla="*/ 2147483646 h 72"/>
                <a:gd name="T6" fmla="*/ 2147483646 w 77"/>
                <a:gd name="T7" fmla="*/ 2147483646 h 72"/>
                <a:gd name="T8" fmla="*/ 2147483646 w 77"/>
                <a:gd name="T9" fmla="*/ 2147483646 h 72"/>
                <a:gd name="T10" fmla="*/ 2147483646 w 77"/>
                <a:gd name="T11" fmla="*/ 2147483646 h 72"/>
                <a:gd name="T12" fmla="*/ 0 w 77"/>
                <a:gd name="T13" fmla="*/ 2147483646 h 72"/>
                <a:gd name="T14" fmla="*/ 0 w 77"/>
                <a:gd name="T15" fmla="*/ 2147483646 h 72"/>
                <a:gd name="T16" fmla="*/ 2147483646 w 77"/>
                <a:gd name="T17" fmla="*/ 0 h 72"/>
                <a:gd name="T18" fmla="*/ 2147483646 w 77"/>
                <a:gd name="T19" fmla="*/ 2147483646 h 72"/>
                <a:gd name="T20" fmla="*/ 2147483646 w 77"/>
                <a:gd name="T21" fmla="*/ 2147483646 h 72"/>
                <a:gd name="T22" fmla="*/ 2147483646 w 77"/>
                <a:gd name="T23" fmla="*/ 2147483646 h 72"/>
                <a:gd name="T24" fmla="*/ 0 w 77"/>
                <a:gd name="T25" fmla="*/ 2147483646 h 72"/>
                <a:gd name="T26" fmla="*/ 0 w 77"/>
                <a:gd name="T27" fmla="*/ 2147483646 h 72"/>
                <a:gd name="T28" fmla="*/ 2147483646 w 77"/>
                <a:gd name="T29" fmla="*/ 2147483646 h 72"/>
                <a:gd name="T30" fmla="*/ 2147483646 w 77"/>
                <a:gd name="T31" fmla="*/ 2147483646 h 72"/>
                <a:gd name="T32" fmla="*/ 2147483646 w 77"/>
                <a:gd name="T33" fmla="*/ 2147483646 h 72"/>
                <a:gd name="T34" fmla="*/ 2147483646 w 77"/>
                <a:gd name="T35" fmla="*/ 2147483646 h 72"/>
                <a:gd name="T36" fmla="*/ 2147483646 w 77"/>
                <a:gd name="T37" fmla="*/ 2147483646 h 72"/>
                <a:gd name="T38" fmla="*/ 2147483646 w 77"/>
                <a:gd name="T39" fmla="*/ 2147483646 h 72"/>
                <a:gd name="T40" fmla="*/ 2147483646 w 77"/>
                <a:gd name="T41" fmla="*/ 2147483646 h 72"/>
                <a:gd name="T42" fmla="*/ 2147483646 w 77"/>
                <a:gd name="T43" fmla="*/ 2147483646 h 72"/>
                <a:gd name="T44" fmla="*/ 2147483646 w 77"/>
                <a:gd name="T45" fmla="*/ 2147483646 h 72"/>
                <a:gd name="T46" fmla="*/ 2147483646 w 77"/>
                <a:gd name="T47" fmla="*/ 2147483646 h 72"/>
                <a:gd name="T48" fmla="*/ 2147483646 w 77"/>
                <a:gd name="T49" fmla="*/ 2147483646 h 72"/>
                <a:gd name="T50" fmla="*/ 2147483646 w 77"/>
                <a:gd name="T51" fmla="*/ 2147483646 h 72"/>
                <a:gd name="T52" fmla="*/ 2147483646 w 77"/>
                <a:gd name="T53" fmla="*/ 2147483646 h 72"/>
                <a:gd name="T54" fmla="*/ 2147483646 w 77"/>
                <a:gd name="T55" fmla="*/ 2147483646 h 72"/>
                <a:gd name="T56" fmla="*/ 2147483646 w 77"/>
                <a:gd name="T57" fmla="*/ 2147483646 h 72"/>
                <a:gd name="T58" fmla="*/ 2147483646 w 77"/>
                <a:gd name="T59" fmla="*/ 2147483646 h 72"/>
                <a:gd name="T60" fmla="*/ 2147483646 w 77"/>
                <a:gd name="T61" fmla="*/ 2147483646 h 72"/>
                <a:gd name="T62" fmla="*/ 2147483646 w 77"/>
                <a:gd name="T63" fmla="*/ 2147483646 h 72"/>
                <a:gd name="T64" fmla="*/ 2147483646 w 77"/>
                <a:gd name="T65" fmla="*/ 2147483646 h 72"/>
                <a:gd name="T66" fmla="*/ 2147483646 w 77"/>
                <a:gd name="T67" fmla="*/ 2147483646 h 72"/>
                <a:gd name="T68" fmla="*/ 2147483646 w 77"/>
                <a:gd name="T69" fmla="*/ 2147483646 h 72"/>
                <a:gd name="T70" fmla="*/ 2147483646 w 77"/>
                <a:gd name="T71" fmla="*/ 2147483646 h 72"/>
                <a:gd name="T72" fmla="*/ 2147483646 w 77"/>
                <a:gd name="T73" fmla="*/ 2147483646 h 72"/>
                <a:gd name="T74" fmla="*/ 2147483646 w 77"/>
                <a:gd name="T75" fmla="*/ 2147483646 h 72"/>
                <a:gd name="T76" fmla="*/ 2147483646 w 77"/>
                <a:gd name="T77" fmla="*/ 2147483646 h 72"/>
                <a:gd name="T78" fmla="*/ 2147483646 w 77"/>
                <a:gd name="T79" fmla="*/ 2147483646 h 7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7" h="72">
                  <a:moveTo>
                    <a:pt x="77" y="16"/>
                  </a:moveTo>
                  <a:cubicBezTo>
                    <a:pt x="77" y="21"/>
                    <a:pt x="77" y="21"/>
                    <a:pt x="77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72" y="22"/>
                    <a:pt x="70" y="23"/>
                    <a:pt x="6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6" y="23"/>
                    <a:pt x="5" y="22"/>
                    <a:pt x="5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77" y="16"/>
                  </a:lnTo>
                  <a:close/>
                  <a:moveTo>
                    <a:pt x="77" y="67"/>
                  </a:moveTo>
                  <a:cubicBezTo>
                    <a:pt x="77" y="72"/>
                    <a:pt x="77" y="72"/>
                    <a:pt x="77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6"/>
                    <a:pt x="1" y="65"/>
                    <a:pt x="3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6" y="65"/>
                    <a:pt x="77" y="66"/>
                    <a:pt x="77" y="67"/>
                  </a:cubicBezTo>
                  <a:close/>
                  <a:moveTo>
                    <a:pt x="20" y="26"/>
                  </a:moveTo>
                  <a:cubicBezTo>
                    <a:pt x="20" y="57"/>
                    <a:pt x="20" y="57"/>
                    <a:pt x="20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70" y="57"/>
                    <a:pt x="72" y="58"/>
                    <a:pt x="72" y="59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6" y="57"/>
                    <a:pt x="8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26"/>
                    <a:pt x="10" y="26"/>
                    <a:pt x="10" y="26"/>
                  </a:cubicBezTo>
                  <a:lnTo>
                    <a:pt x="20" y="26"/>
                  </a:lnTo>
                  <a:close/>
                </a:path>
              </a:pathLst>
            </a:custGeom>
            <a:solidFill>
              <a:srgbClr val="034638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Freeform 66">
              <a:extLst>
                <a:ext uri="{FF2B5EF4-FFF2-40B4-BE49-F238E27FC236}">
                  <a16:creationId xmlns:a16="http://schemas.microsoft.com/office/drawing/2014/main" id="{1826DA07-3364-39B7-21AE-4C931415BF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8004" y="7154700"/>
              <a:ext cx="1779856" cy="1848583"/>
            </a:xfrm>
            <a:custGeom>
              <a:avLst/>
              <a:gdLst>
                <a:gd name="T0" fmla="*/ 2147483646 w 73"/>
                <a:gd name="T1" fmla="*/ 2147483646 h 68"/>
                <a:gd name="T2" fmla="*/ 2147483646 w 73"/>
                <a:gd name="T3" fmla="*/ 2147483646 h 68"/>
                <a:gd name="T4" fmla="*/ 0 w 73"/>
                <a:gd name="T5" fmla="*/ 2147483646 h 68"/>
                <a:gd name="T6" fmla="*/ 2147483646 w 73"/>
                <a:gd name="T7" fmla="*/ 2147483646 h 68"/>
                <a:gd name="T8" fmla="*/ 2147483646 w 73"/>
                <a:gd name="T9" fmla="*/ 2147483646 h 68"/>
                <a:gd name="T10" fmla="*/ 2147483646 w 73"/>
                <a:gd name="T11" fmla="*/ 2147483646 h 68"/>
                <a:gd name="T12" fmla="*/ 2147483646 w 73"/>
                <a:gd name="T13" fmla="*/ 2147483646 h 68"/>
                <a:gd name="T14" fmla="*/ 2147483646 w 73"/>
                <a:gd name="T15" fmla="*/ 2147483646 h 68"/>
                <a:gd name="T16" fmla="*/ 2147483646 w 73"/>
                <a:gd name="T17" fmla="*/ 2147483646 h 68"/>
                <a:gd name="T18" fmla="*/ 2147483646 w 73"/>
                <a:gd name="T19" fmla="*/ 2147483646 h 68"/>
                <a:gd name="T20" fmla="*/ 2147483646 w 73"/>
                <a:gd name="T21" fmla="*/ 2147483646 h 68"/>
                <a:gd name="T22" fmla="*/ 2147483646 w 73"/>
                <a:gd name="T23" fmla="*/ 0 h 68"/>
                <a:gd name="T24" fmla="*/ 2147483646 w 73"/>
                <a:gd name="T25" fmla="*/ 2147483646 h 68"/>
                <a:gd name="T26" fmla="*/ 2147483646 w 73"/>
                <a:gd name="T27" fmla="*/ 2147483646 h 68"/>
                <a:gd name="T28" fmla="*/ 2147483646 w 73"/>
                <a:gd name="T29" fmla="*/ 2147483646 h 68"/>
                <a:gd name="T30" fmla="*/ 2147483646 w 73"/>
                <a:gd name="T31" fmla="*/ 2147483646 h 68"/>
                <a:gd name="T32" fmla="*/ 2147483646 w 73"/>
                <a:gd name="T33" fmla="*/ 2147483646 h 68"/>
                <a:gd name="T34" fmla="*/ 2147483646 w 73"/>
                <a:gd name="T35" fmla="*/ 2147483646 h 68"/>
                <a:gd name="T36" fmla="*/ 2147483646 w 73"/>
                <a:gd name="T37" fmla="*/ 2147483646 h 68"/>
                <a:gd name="T38" fmla="*/ 2147483646 w 73"/>
                <a:gd name="T39" fmla="*/ 2147483646 h 68"/>
                <a:gd name="T40" fmla="*/ 2147483646 w 73"/>
                <a:gd name="T41" fmla="*/ 2147483646 h 68"/>
                <a:gd name="T42" fmla="*/ 2147483646 w 73"/>
                <a:gd name="T43" fmla="*/ 2147483646 h 68"/>
                <a:gd name="T44" fmla="*/ 2147483646 w 73"/>
                <a:gd name="T45" fmla="*/ 2147483646 h 68"/>
                <a:gd name="T46" fmla="*/ 2147483646 w 73"/>
                <a:gd name="T47" fmla="*/ 2147483646 h 68"/>
                <a:gd name="T48" fmla="*/ 2147483646 w 73"/>
                <a:gd name="T49" fmla="*/ 2147483646 h 68"/>
                <a:gd name="T50" fmla="*/ 2147483646 w 73"/>
                <a:gd name="T51" fmla="*/ 2147483646 h 68"/>
                <a:gd name="T52" fmla="*/ 2147483646 w 73"/>
                <a:gd name="T53" fmla="*/ 2147483646 h 68"/>
                <a:gd name="T54" fmla="*/ 2147483646 w 73"/>
                <a:gd name="T55" fmla="*/ 2147483646 h 68"/>
                <a:gd name="T56" fmla="*/ 2147483646 w 73"/>
                <a:gd name="T57" fmla="*/ 2147483646 h 68"/>
                <a:gd name="T58" fmla="*/ 2147483646 w 73"/>
                <a:gd name="T59" fmla="*/ 0 h 68"/>
                <a:gd name="T60" fmla="*/ 2147483646 w 73"/>
                <a:gd name="T61" fmla="*/ 2147483646 h 68"/>
                <a:gd name="T62" fmla="*/ 2147483646 w 73"/>
                <a:gd name="T63" fmla="*/ 2147483646 h 68"/>
                <a:gd name="T64" fmla="*/ 2147483646 w 73"/>
                <a:gd name="T65" fmla="*/ 2147483646 h 68"/>
                <a:gd name="T66" fmla="*/ 2147483646 w 73"/>
                <a:gd name="T67" fmla="*/ 2147483646 h 68"/>
                <a:gd name="T68" fmla="*/ 2147483646 w 73"/>
                <a:gd name="T69" fmla="*/ 2147483646 h 68"/>
                <a:gd name="T70" fmla="*/ 2147483646 w 73"/>
                <a:gd name="T71" fmla="*/ 2147483646 h 68"/>
                <a:gd name="T72" fmla="*/ 2147483646 w 73"/>
                <a:gd name="T73" fmla="*/ 2147483646 h 68"/>
                <a:gd name="T74" fmla="*/ 2147483646 w 73"/>
                <a:gd name="T75" fmla="*/ 2147483646 h 68"/>
                <a:gd name="T76" fmla="*/ 2147483646 w 73"/>
                <a:gd name="T77" fmla="*/ 2147483646 h 68"/>
                <a:gd name="T78" fmla="*/ 2147483646 w 73"/>
                <a:gd name="T79" fmla="*/ 2147483646 h 68"/>
                <a:gd name="T80" fmla="*/ 2147483646 w 73"/>
                <a:gd name="T81" fmla="*/ 2147483646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rgbClr val="C5B783"/>
            </a:solidFill>
            <a:ln>
              <a:noFill/>
            </a:ln>
          </p:spPr>
          <p:txBody>
            <a:bodyPr/>
            <a:lstStyle/>
            <a:p>
              <a:endParaRPr lang="en-CA">
                <a:solidFill>
                  <a:srgbClr val="0097A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65BF61-18EF-C5A4-90ED-C5C8174667F0}"/>
              </a:ext>
            </a:extLst>
          </p:cNvPr>
          <p:cNvGrpSpPr/>
          <p:nvPr/>
        </p:nvGrpSpPr>
        <p:grpSpPr>
          <a:xfrm>
            <a:off x="12658165" y="7218142"/>
            <a:ext cx="5378822" cy="3987747"/>
            <a:chOff x="12259522" y="7997546"/>
            <a:chExt cx="4030464" cy="31228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C17A66-975F-DBFB-797D-747E65192890}"/>
                </a:ext>
              </a:extLst>
            </p:cNvPr>
            <p:cNvSpPr txBox="1"/>
            <p:nvPr/>
          </p:nvSpPr>
          <p:spPr>
            <a:xfrm>
              <a:off x="13948126" y="8389996"/>
              <a:ext cx="1673157" cy="35270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3500" b="1" dirty="0">
                  <a:solidFill>
                    <a:schemeClr val="tx2"/>
                  </a:solidFill>
                  <a:latin typeface="Arial Black" charset="0"/>
                  <a:ea typeface="Arial Black" charset="0"/>
                  <a:cs typeface="Arial Black" charset="0"/>
                </a:rPr>
                <a:t>OUTREACH</a:t>
              </a:r>
            </a:p>
          </p:txBody>
        </p:sp>
        <p:sp>
          <p:nvSpPr>
            <p:cNvPr id="9" name="Freeform 91">
              <a:extLst>
                <a:ext uri="{FF2B5EF4-FFF2-40B4-BE49-F238E27FC236}">
                  <a16:creationId xmlns:a16="http://schemas.microsoft.com/office/drawing/2014/main" id="{62B995E0-07A8-B7BD-E541-DE9EEF9184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97354" y="7997546"/>
              <a:ext cx="1054052" cy="998496"/>
            </a:xfrm>
            <a:custGeom>
              <a:avLst/>
              <a:gdLst>
                <a:gd name="T0" fmla="*/ 0 w 62"/>
                <a:gd name="T1" fmla="*/ 2147483646 h 62"/>
                <a:gd name="T2" fmla="*/ 2147483646 w 62"/>
                <a:gd name="T3" fmla="*/ 2147483646 h 62"/>
                <a:gd name="T4" fmla="*/ 2147483646 w 62"/>
                <a:gd name="T5" fmla="*/ 2147483646 h 62"/>
                <a:gd name="T6" fmla="*/ 2147483646 w 62"/>
                <a:gd name="T7" fmla="*/ 2147483646 h 62"/>
                <a:gd name="T8" fmla="*/ 2147483646 w 62"/>
                <a:gd name="T9" fmla="*/ 2147483646 h 62"/>
                <a:gd name="T10" fmla="*/ 2147483646 w 62"/>
                <a:gd name="T11" fmla="*/ 2147483646 h 62"/>
                <a:gd name="T12" fmla="*/ 2147483646 w 62"/>
                <a:gd name="T13" fmla="*/ 2147483646 h 62"/>
                <a:gd name="T14" fmla="*/ 2147483646 w 62"/>
                <a:gd name="T15" fmla="*/ 2147483646 h 62"/>
                <a:gd name="T16" fmla="*/ 2147483646 w 62"/>
                <a:gd name="T17" fmla="*/ 2147483646 h 62"/>
                <a:gd name="T18" fmla="*/ 2147483646 w 62"/>
                <a:gd name="T19" fmla="*/ 2147483646 h 62"/>
                <a:gd name="T20" fmla="*/ 2147483646 w 62"/>
                <a:gd name="T21" fmla="*/ 2147483646 h 62"/>
                <a:gd name="T22" fmla="*/ 2147483646 w 62"/>
                <a:gd name="T23" fmla="*/ 2147483646 h 62"/>
                <a:gd name="T24" fmla="*/ 2147483646 w 62"/>
                <a:gd name="T25" fmla="*/ 2147483646 h 62"/>
                <a:gd name="T26" fmla="*/ 2147483646 w 62"/>
                <a:gd name="T27" fmla="*/ 2147483646 h 62"/>
                <a:gd name="T28" fmla="*/ 2147483646 w 62"/>
                <a:gd name="T29" fmla="*/ 2147483646 h 62"/>
                <a:gd name="T30" fmla="*/ 2147483646 w 62"/>
                <a:gd name="T31" fmla="*/ 2147483646 h 62"/>
                <a:gd name="T32" fmla="*/ 2147483646 w 62"/>
                <a:gd name="T33" fmla="*/ 2147483646 h 62"/>
                <a:gd name="T34" fmla="*/ 2147483646 w 62"/>
                <a:gd name="T35" fmla="*/ 2147483646 h 62"/>
                <a:gd name="T36" fmla="*/ 2147483646 w 62"/>
                <a:gd name="T37" fmla="*/ 2147483646 h 62"/>
                <a:gd name="T38" fmla="*/ 2147483646 w 62"/>
                <a:gd name="T39" fmla="*/ 2147483646 h 62"/>
                <a:gd name="T40" fmla="*/ 2147483646 w 62"/>
                <a:gd name="T41" fmla="*/ 2147483646 h 62"/>
                <a:gd name="T42" fmla="*/ 2147483646 w 62"/>
                <a:gd name="T43" fmla="*/ 2147483646 h 62"/>
                <a:gd name="T44" fmla="*/ 2147483646 w 62"/>
                <a:gd name="T45" fmla="*/ 2147483646 h 62"/>
                <a:gd name="T46" fmla="*/ 2147483646 w 62"/>
                <a:gd name="T47" fmla="*/ 2147483646 h 62"/>
                <a:gd name="T48" fmla="*/ 2147483646 w 62"/>
                <a:gd name="T49" fmla="*/ 2147483646 h 62"/>
                <a:gd name="T50" fmla="*/ 2147483646 w 62"/>
                <a:gd name="T51" fmla="*/ 2147483646 h 62"/>
                <a:gd name="T52" fmla="*/ 2147483646 w 62"/>
                <a:gd name="T53" fmla="*/ 2147483646 h 62"/>
                <a:gd name="T54" fmla="*/ 2147483646 w 62"/>
                <a:gd name="T55" fmla="*/ 2147483646 h 62"/>
                <a:gd name="T56" fmla="*/ 2147483646 w 62"/>
                <a:gd name="T57" fmla="*/ 2147483646 h 62"/>
                <a:gd name="T58" fmla="*/ 2147483646 w 62"/>
                <a:gd name="T59" fmla="*/ 2147483646 h 62"/>
                <a:gd name="T60" fmla="*/ 2147483646 w 62"/>
                <a:gd name="T61" fmla="*/ 2147483646 h 62"/>
                <a:gd name="T62" fmla="*/ 2147483646 w 62"/>
                <a:gd name="T63" fmla="*/ 2147483646 h 62"/>
                <a:gd name="T64" fmla="*/ 2147483646 w 62"/>
                <a:gd name="T65" fmla="*/ 2147483646 h 62"/>
                <a:gd name="T66" fmla="*/ 2147483646 w 62"/>
                <a:gd name="T67" fmla="*/ 2147483646 h 62"/>
                <a:gd name="T68" fmla="*/ 2147483646 w 62"/>
                <a:gd name="T69" fmla="*/ 2147483646 h 62"/>
                <a:gd name="T70" fmla="*/ 2147483646 w 62"/>
                <a:gd name="T71" fmla="*/ 2147483646 h 62"/>
                <a:gd name="T72" fmla="*/ 2147483646 w 62"/>
                <a:gd name="T73" fmla="*/ 2147483646 h 62"/>
                <a:gd name="T74" fmla="*/ 2147483646 w 62"/>
                <a:gd name="T75" fmla="*/ 2147483646 h 62"/>
                <a:gd name="T76" fmla="*/ 2147483646 w 62"/>
                <a:gd name="T77" fmla="*/ 2147483646 h 62"/>
                <a:gd name="T78" fmla="*/ 2147483646 w 62"/>
                <a:gd name="T79" fmla="*/ 2147483646 h 62"/>
                <a:gd name="T80" fmla="*/ 2147483646 w 62"/>
                <a:gd name="T81" fmla="*/ 2147483646 h 62"/>
                <a:gd name="T82" fmla="*/ 2147483646 w 62"/>
                <a:gd name="T83" fmla="*/ 2147483646 h 62"/>
                <a:gd name="T84" fmla="*/ 2147483646 w 62"/>
                <a:gd name="T85" fmla="*/ 2147483646 h 62"/>
                <a:gd name="T86" fmla="*/ 2147483646 w 62"/>
                <a:gd name="T87" fmla="*/ 2147483646 h 62"/>
                <a:gd name="T88" fmla="*/ 2147483646 w 62"/>
                <a:gd name="T89" fmla="*/ 2147483646 h 62"/>
                <a:gd name="T90" fmla="*/ 2147483646 w 62"/>
                <a:gd name="T91" fmla="*/ 2147483646 h 62"/>
                <a:gd name="T92" fmla="*/ 2147483646 w 62"/>
                <a:gd name="T93" fmla="*/ 2147483646 h 62"/>
                <a:gd name="T94" fmla="*/ 2147483646 w 62"/>
                <a:gd name="T95" fmla="*/ 2147483646 h 62"/>
                <a:gd name="T96" fmla="*/ 2147483646 w 62"/>
                <a:gd name="T97" fmla="*/ 2147483646 h 62"/>
                <a:gd name="T98" fmla="*/ 2147483646 w 62"/>
                <a:gd name="T99" fmla="*/ 2147483646 h 62"/>
                <a:gd name="T100" fmla="*/ 2147483646 w 62"/>
                <a:gd name="T101" fmla="*/ 2147483646 h 62"/>
                <a:gd name="T102" fmla="*/ 2147483646 w 62"/>
                <a:gd name="T103" fmla="*/ 2147483646 h 62"/>
                <a:gd name="T104" fmla="*/ 2147483646 w 62"/>
                <a:gd name="T105" fmla="*/ 2147483646 h 62"/>
                <a:gd name="T106" fmla="*/ 2147483646 w 62"/>
                <a:gd name="T107" fmla="*/ 2147483646 h 62"/>
                <a:gd name="T108" fmla="*/ 2147483646 w 62"/>
                <a:gd name="T109" fmla="*/ 2147483646 h 62"/>
                <a:gd name="T110" fmla="*/ 2147483646 w 62"/>
                <a:gd name="T111" fmla="*/ 2147483646 h 62"/>
                <a:gd name="T112" fmla="*/ 2147483646 w 62"/>
                <a:gd name="T113" fmla="*/ 2147483646 h 62"/>
                <a:gd name="T114" fmla="*/ 2147483646 w 62"/>
                <a:gd name="T115" fmla="*/ 2147483646 h 62"/>
                <a:gd name="T116" fmla="*/ 2147483646 w 62"/>
                <a:gd name="T117" fmla="*/ 2147483646 h 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2" h="62">
                  <a:moveTo>
                    <a:pt x="62" y="31"/>
                  </a:moveTo>
                  <a:cubicBezTo>
                    <a:pt x="62" y="48"/>
                    <a:pt x="48" y="62"/>
                    <a:pt x="31" y="62"/>
                  </a:cubicBez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lose/>
                  <a:moveTo>
                    <a:pt x="41" y="22"/>
                  </a:moveTo>
                  <a:cubicBezTo>
                    <a:pt x="42" y="22"/>
                    <a:pt x="42" y="21"/>
                    <a:pt x="42" y="21"/>
                  </a:cubicBezTo>
                  <a:cubicBezTo>
                    <a:pt x="42" y="21"/>
                    <a:pt x="42" y="21"/>
                    <a:pt x="43" y="21"/>
                  </a:cubicBezTo>
                  <a:cubicBezTo>
                    <a:pt x="43" y="20"/>
                    <a:pt x="44" y="20"/>
                    <a:pt x="45" y="20"/>
                  </a:cubicBezTo>
                  <a:cubicBezTo>
                    <a:pt x="46" y="20"/>
                    <a:pt x="46" y="20"/>
                    <a:pt x="47" y="21"/>
                  </a:cubicBezTo>
                  <a:cubicBezTo>
                    <a:pt x="47" y="20"/>
                    <a:pt x="48" y="20"/>
                    <a:pt x="48" y="20"/>
                  </a:cubicBezTo>
                  <a:cubicBezTo>
                    <a:pt x="48" y="19"/>
                    <a:pt x="49" y="19"/>
                    <a:pt x="49" y="19"/>
                  </a:cubicBezTo>
                  <a:cubicBezTo>
                    <a:pt x="49" y="19"/>
                    <a:pt x="49" y="18"/>
                    <a:pt x="49" y="18"/>
                  </a:cubicBezTo>
                  <a:cubicBezTo>
                    <a:pt x="49" y="18"/>
                    <a:pt x="48" y="1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6" y="16"/>
                    <a:pt x="46" y="16"/>
                  </a:cubicBezTo>
                  <a:cubicBezTo>
                    <a:pt x="46" y="15"/>
                    <a:pt x="45" y="15"/>
                    <a:pt x="45" y="15"/>
                  </a:cubicBezTo>
                  <a:cubicBezTo>
                    <a:pt x="45" y="15"/>
                    <a:pt x="45" y="14"/>
                    <a:pt x="45" y="14"/>
                  </a:cubicBezTo>
                  <a:cubicBezTo>
                    <a:pt x="44" y="14"/>
                    <a:pt x="44" y="15"/>
                    <a:pt x="44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2" y="15"/>
                  </a:cubicBezTo>
                  <a:cubicBezTo>
                    <a:pt x="43" y="15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1" y="13"/>
                    <a:pt x="40" y="13"/>
                  </a:cubicBezTo>
                  <a:cubicBezTo>
                    <a:pt x="40" y="12"/>
                    <a:pt x="38" y="12"/>
                    <a:pt x="38" y="12"/>
                  </a:cubicBezTo>
                  <a:cubicBezTo>
                    <a:pt x="37" y="13"/>
                    <a:pt x="38" y="13"/>
                    <a:pt x="38" y="14"/>
                  </a:cubicBezTo>
                  <a:cubicBezTo>
                    <a:pt x="38" y="14"/>
                    <a:pt x="37" y="14"/>
                    <a:pt x="37" y="15"/>
                  </a:cubicBezTo>
                  <a:cubicBezTo>
                    <a:pt x="37" y="15"/>
                    <a:pt x="38" y="15"/>
                    <a:pt x="38" y="16"/>
                  </a:cubicBezTo>
                  <a:cubicBezTo>
                    <a:pt x="38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9"/>
                  </a:cubicBezTo>
                  <a:cubicBezTo>
                    <a:pt x="38" y="19"/>
                    <a:pt x="37" y="19"/>
                    <a:pt x="37" y="19"/>
                  </a:cubicBezTo>
                  <a:cubicBezTo>
                    <a:pt x="36" y="20"/>
                    <a:pt x="35" y="19"/>
                    <a:pt x="35" y="18"/>
                  </a:cubicBezTo>
                  <a:cubicBezTo>
                    <a:pt x="35" y="18"/>
                    <a:pt x="35" y="17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3" y="16"/>
                    <a:pt x="32" y="16"/>
                    <a:pt x="32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30" y="16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30" y="11"/>
                    <a:pt x="30" y="11"/>
                  </a:cubicBezTo>
                  <a:cubicBezTo>
                    <a:pt x="31" y="12"/>
                    <a:pt x="31" y="12"/>
                    <a:pt x="32" y="11"/>
                  </a:cubicBezTo>
                  <a:cubicBezTo>
                    <a:pt x="32" y="11"/>
                    <a:pt x="32" y="10"/>
                    <a:pt x="33" y="10"/>
                  </a:cubicBezTo>
                  <a:cubicBezTo>
                    <a:pt x="33" y="9"/>
                    <a:pt x="34" y="10"/>
                    <a:pt x="35" y="10"/>
                  </a:cubicBezTo>
                  <a:cubicBezTo>
                    <a:pt x="35" y="10"/>
                    <a:pt x="35" y="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4" y="7"/>
                    <a:pt x="33" y="8"/>
                    <a:pt x="34" y="8"/>
                  </a:cubicBezTo>
                  <a:cubicBezTo>
                    <a:pt x="34" y="8"/>
                    <a:pt x="33" y="10"/>
                    <a:pt x="32" y="9"/>
                  </a:cubicBezTo>
                  <a:cubicBezTo>
                    <a:pt x="32" y="9"/>
                    <a:pt x="32" y="8"/>
                    <a:pt x="31" y="8"/>
                  </a:cubicBezTo>
                  <a:cubicBezTo>
                    <a:pt x="31" y="8"/>
                    <a:pt x="31" y="8"/>
                    <a:pt x="31" y="9"/>
                  </a:cubicBezTo>
                  <a:cubicBezTo>
                    <a:pt x="31" y="8"/>
                    <a:pt x="30" y="8"/>
                    <a:pt x="29" y="8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9" y="6"/>
                    <a:pt x="28" y="6"/>
                    <a:pt x="27" y="6"/>
                  </a:cubicBezTo>
                  <a:cubicBezTo>
                    <a:pt x="27" y="7"/>
                    <a:pt x="28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8" y="9"/>
                    <a:pt x="28" y="9"/>
                  </a:cubicBezTo>
                  <a:cubicBezTo>
                    <a:pt x="28" y="9"/>
                    <a:pt x="28" y="10"/>
                    <a:pt x="28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8" y="9"/>
                    <a:pt x="26" y="9"/>
                    <a:pt x="26" y="9"/>
                  </a:cubicBezTo>
                  <a:cubicBezTo>
                    <a:pt x="25" y="9"/>
                    <a:pt x="24" y="9"/>
                    <a:pt x="24" y="9"/>
                  </a:cubicBezTo>
                  <a:cubicBezTo>
                    <a:pt x="24" y="8"/>
                    <a:pt x="24" y="7"/>
                    <a:pt x="24" y="8"/>
                  </a:cubicBezTo>
                  <a:cubicBezTo>
                    <a:pt x="24" y="7"/>
                    <a:pt x="23" y="7"/>
                    <a:pt x="23" y="7"/>
                  </a:cubicBezTo>
                  <a:cubicBezTo>
                    <a:pt x="22" y="7"/>
                    <a:pt x="21" y="8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0" y="8"/>
                    <a:pt x="20" y="8"/>
                    <a:pt x="21" y="8"/>
                  </a:cubicBezTo>
                  <a:cubicBezTo>
                    <a:pt x="21" y="8"/>
                    <a:pt x="22" y="7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8"/>
                    <a:pt x="23" y="8"/>
                    <a:pt x="23" y="9"/>
                  </a:cubicBezTo>
                  <a:cubicBezTo>
                    <a:pt x="23" y="8"/>
                    <a:pt x="23" y="9"/>
                    <a:pt x="22" y="9"/>
                  </a:cubicBezTo>
                  <a:cubicBezTo>
                    <a:pt x="22" y="9"/>
                    <a:pt x="21" y="9"/>
                    <a:pt x="21" y="9"/>
                  </a:cubicBezTo>
                  <a:cubicBezTo>
                    <a:pt x="21" y="9"/>
                    <a:pt x="22" y="10"/>
                    <a:pt x="22" y="10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5" y="11"/>
                    <a:pt x="12" y="14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3" y="20"/>
                    <a:pt x="13" y="21"/>
                  </a:cubicBezTo>
                  <a:cubicBezTo>
                    <a:pt x="13" y="21"/>
                    <a:pt x="13" y="21"/>
                    <a:pt x="14" y="21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2"/>
                    <a:pt x="12" y="21"/>
                    <a:pt x="12" y="22"/>
                  </a:cubicBezTo>
                  <a:cubicBezTo>
                    <a:pt x="12" y="22"/>
                    <a:pt x="12" y="23"/>
                    <a:pt x="13" y="23"/>
                  </a:cubicBezTo>
                  <a:cubicBezTo>
                    <a:pt x="12" y="23"/>
                    <a:pt x="12" y="25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3" y="28"/>
                    <a:pt x="13" y="28"/>
                  </a:cubicBezTo>
                  <a:cubicBezTo>
                    <a:pt x="13" y="28"/>
                    <a:pt x="14" y="30"/>
                    <a:pt x="15" y="30"/>
                  </a:cubicBezTo>
                  <a:cubicBezTo>
                    <a:pt x="15" y="30"/>
                    <a:pt x="16" y="31"/>
                    <a:pt x="16" y="31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4"/>
                    <a:pt x="18" y="34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5"/>
                    <a:pt x="19" y="36"/>
                  </a:cubicBezTo>
                  <a:cubicBezTo>
                    <a:pt x="19" y="36"/>
                    <a:pt x="19" y="37"/>
                    <a:pt x="19" y="37"/>
                  </a:cubicBezTo>
                  <a:cubicBezTo>
                    <a:pt x="20" y="36"/>
                    <a:pt x="19" y="35"/>
                    <a:pt x="18" y="34"/>
                  </a:cubicBezTo>
                  <a:cubicBezTo>
                    <a:pt x="18" y="34"/>
                    <a:pt x="18" y="34"/>
                    <a:pt x="18" y="33"/>
                  </a:cubicBezTo>
                  <a:cubicBezTo>
                    <a:pt x="18" y="33"/>
                    <a:pt x="18" y="32"/>
                    <a:pt x="17" y="32"/>
                  </a:cubicBezTo>
                  <a:cubicBezTo>
                    <a:pt x="18" y="32"/>
                    <a:pt x="18" y="32"/>
                    <a:pt x="18" y="33"/>
                  </a:cubicBezTo>
                  <a:cubicBezTo>
                    <a:pt x="18" y="33"/>
                    <a:pt x="20" y="35"/>
                    <a:pt x="20" y="35"/>
                  </a:cubicBezTo>
                  <a:cubicBezTo>
                    <a:pt x="20" y="35"/>
                    <a:pt x="21" y="37"/>
                    <a:pt x="21" y="37"/>
                  </a:cubicBezTo>
                  <a:cubicBezTo>
                    <a:pt x="21" y="37"/>
                    <a:pt x="22" y="37"/>
                    <a:pt x="22" y="38"/>
                  </a:cubicBezTo>
                  <a:cubicBezTo>
                    <a:pt x="22" y="38"/>
                    <a:pt x="22" y="39"/>
                    <a:pt x="23" y="40"/>
                  </a:cubicBezTo>
                  <a:cubicBezTo>
                    <a:pt x="23" y="41"/>
                    <a:pt x="24" y="41"/>
                    <a:pt x="25" y="41"/>
                  </a:cubicBezTo>
                  <a:cubicBezTo>
                    <a:pt x="25" y="42"/>
                    <a:pt x="26" y="42"/>
                    <a:pt x="26" y="42"/>
                  </a:cubicBezTo>
                  <a:cubicBezTo>
                    <a:pt x="27" y="43"/>
                    <a:pt x="27" y="42"/>
                    <a:pt x="28" y="42"/>
                  </a:cubicBezTo>
                  <a:cubicBezTo>
                    <a:pt x="29" y="42"/>
                    <a:pt x="29" y="43"/>
                    <a:pt x="30" y="44"/>
                  </a:cubicBezTo>
                  <a:cubicBezTo>
                    <a:pt x="31" y="44"/>
                    <a:pt x="32" y="44"/>
                    <a:pt x="32" y="44"/>
                  </a:cubicBezTo>
                  <a:cubicBezTo>
                    <a:pt x="32" y="44"/>
                    <a:pt x="33" y="46"/>
                    <a:pt x="33" y="46"/>
                  </a:cubicBezTo>
                  <a:cubicBezTo>
                    <a:pt x="34" y="46"/>
                    <a:pt x="34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7"/>
                    <a:pt x="36" y="48"/>
                    <a:pt x="36" y="48"/>
                  </a:cubicBezTo>
                  <a:cubicBezTo>
                    <a:pt x="36" y="48"/>
                    <a:pt x="36" y="47"/>
                    <a:pt x="36" y="47"/>
                  </a:cubicBezTo>
                  <a:cubicBezTo>
                    <a:pt x="36" y="47"/>
                    <a:pt x="35" y="47"/>
                    <a:pt x="34" y="46"/>
                  </a:cubicBezTo>
                  <a:cubicBezTo>
                    <a:pt x="34" y="46"/>
                    <a:pt x="34" y="45"/>
                    <a:pt x="34" y="45"/>
                  </a:cubicBezTo>
                  <a:cubicBezTo>
                    <a:pt x="35" y="45"/>
                    <a:pt x="35" y="44"/>
                    <a:pt x="34" y="43"/>
                  </a:cubicBezTo>
                  <a:cubicBezTo>
                    <a:pt x="34" y="43"/>
                    <a:pt x="34" y="43"/>
                    <a:pt x="34" y="42"/>
                  </a:cubicBezTo>
                  <a:cubicBezTo>
                    <a:pt x="33" y="43"/>
                    <a:pt x="33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2" y="43"/>
                    <a:pt x="32" y="42"/>
                  </a:cubicBezTo>
                  <a:cubicBezTo>
                    <a:pt x="32" y="42"/>
                    <a:pt x="32" y="41"/>
                    <a:pt x="32" y="41"/>
                  </a:cubicBezTo>
                  <a:cubicBezTo>
                    <a:pt x="32" y="40"/>
                    <a:pt x="33" y="39"/>
                    <a:pt x="32" y="39"/>
                  </a:cubicBezTo>
                  <a:cubicBezTo>
                    <a:pt x="31" y="39"/>
                    <a:pt x="31" y="39"/>
                    <a:pt x="31" y="40"/>
                  </a:cubicBezTo>
                  <a:cubicBezTo>
                    <a:pt x="30" y="40"/>
                    <a:pt x="30" y="40"/>
                    <a:pt x="30" y="41"/>
                  </a:cubicBezTo>
                  <a:cubicBezTo>
                    <a:pt x="30" y="41"/>
                    <a:pt x="28" y="41"/>
                    <a:pt x="28" y="41"/>
                  </a:cubicBezTo>
                  <a:cubicBezTo>
                    <a:pt x="27" y="40"/>
                    <a:pt x="27" y="39"/>
                    <a:pt x="27" y="38"/>
                  </a:cubicBezTo>
                  <a:cubicBezTo>
                    <a:pt x="27" y="37"/>
                    <a:pt x="27" y="36"/>
                    <a:pt x="27" y="35"/>
                  </a:cubicBezTo>
                  <a:cubicBezTo>
                    <a:pt x="27" y="35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9" y="33"/>
                    <a:pt x="30" y="34"/>
                  </a:cubicBezTo>
                  <a:cubicBezTo>
                    <a:pt x="30" y="34"/>
                    <a:pt x="31" y="34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2" y="33"/>
                  </a:cubicBezTo>
                  <a:cubicBezTo>
                    <a:pt x="32" y="33"/>
                    <a:pt x="33" y="33"/>
                    <a:pt x="33" y="33"/>
                  </a:cubicBezTo>
                  <a:cubicBezTo>
                    <a:pt x="34" y="34"/>
                    <a:pt x="34" y="34"/>
                    <a:pt x="34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5"/>
                    <a:pt x="35" y="36"/>
                    <a:pt x="36" y="36"/>
                  </a:cubicBezTo>
                  <a:cubicBezTo>
                    <a:pt x="36" y="37"/>
                    <a:pt x="36" y="35"/>
                    <a:pt x="36" y="35"/>
                  </a:cubicBezTo>
                  <a:cubicBezTo>
                    <a:pt x="36" y="35"/>
                    <a:pt x="36" y="33"/>
                    <a:pt x="36" y="33"/>
                  </a:cubicBezTo>
                  <a:cubicBezTo>
                    <a:pt x="35" y="33"/>
                    <a:pt x="35" y="32"/>
                    <a:pt x="36" y="31"/>
                  </a:cubicBezTo>
                  <a:cubicBezTo>
                    <a:pt x="36" y="31"/>
                    <a:pt x="37" y="31"/>
                    <a:pt x="37" y="31"/>
                  </a:cubicBezTo>
                  <a:cubicBezTo>
                    <a:pt x="38" y="30"/>
                    <a:pt x="38" y="30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9"/>
                    <a:pt x="38" y="28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7"/>
                    <a:pt x="38" y="27"/>
                  </a:cubicBezTo>
                  <a:cubicBezTo>
                    <a:pt x="39" y="28"/>
                    <a:pt x="40" y="27"/>
                    <a:pt x="39" y="26"/>
                  </a:cubicBezTo>
                  <a:cubicBezTo>
                    <a:pt x="40" y="26"/>
                    <a:pt x="41" y="26"/>
                    <a:pt x="41" y="26"/>
                  </a:cubicBezTo>
                  <a:cubicBezTo>
                    <a:pt x="41" y="26"/>
                    <a:pt x="41" y="25"/>
                    <a:pt x="41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3" y="24"/>
                    <a:pt x="43" y="23"/>
                  </a:cubicBezTo>
                  <a:cubicBezTo>
                    <a:pt x="44" y="24"/>
                    <a:pt x="45" y="23"/>
                    <a:pt x="44" y="22"/>
                  </a:cubicBezTo>
                  <a:cubicBezTo>
                    <a:pt x="44" y="22"/>
                    <a:pt x="44" y="22"/>
                    <a:pt x="4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3" y="21"/>
                    <a:pt x="43" y="21"/>
                    <a:pt x="42" y="21"/>
                  </a:cubicBezTo>
                  <a:cubicBezTo>
                    <a:pt x="42" y="22"/>
                    <a:pt x="42" y="22"/>
                    <a:pt x="41" y="22"/>
                  </a:cubicBezTo>
                  <a:close/>
                  <a:moveTo>
                    <a:pt x="50" y="49"/>
                  </a:moveTo>
                  <a:cubicBezTo>
                    <a:pt x="50" y="49"/>
                    <a:pt x="49" y="49"/>
                    <a:pt x="49" y="49"/>
                  </a:cubicBezTo>
                  <a:cubicBezTo>
                    <a:pt x="49" y="49"/>
                    <a:pt x="48" y="48"/>
                    <a:pt x="48" y="48"/>
                  </a:cubicBezTo>
                  <a:cubicBezTo>
                    <a:pt x="48" y="48"/>
                    <a:pt x="47" y="47"/>
                    <a:pt x="47" y="47"/>
                  </a:cubicBezTo>
                  <a:cubicBezTo>
                    <a:pt x="46" y="46"/>
                    <a:pt x="46" y="46"/>
                    <a:pt x="45" y="46"/>
                  </a:cubicBezTo>
                  <a:cubicBezTo>
                    <a:pt x="45" y="46"/>
                    <a:pt x="44" y="47"/>
                    <a:pt x="44" y="47"/>
                  </a:cubicBezTo>
                  <a:cubicBezTo>
                    <a:pt x="44" y="46"/>
                    <a:pt x="43" y="46"/>
                    <a:pt x="43" y="46"/>
                  </a:cubicBezTo>
                  <a:cubicBezTo>
                    <a:pt x="42" y="46"/>
                    <a:pt x="42" y="45"/>
                    <a:pt x="41" y="46"/>
                  </a:cubicBezTo>
                  <a:cubicBezTo>
                    <a:pt x="41" y="46"/>
                    <a:pt x="41" y="46"/>
                    <a:pt x="41" y="47"/>
                  </a:cubicBezTo>
                  <a:cubicBezTo>
                    <a:pt x="40" y="46"/>
                    <a:pt x="41" y="46"/>
                    <a:pt x="41" y="45"/>
                  </a:cubicBezTo>
                  <a:cubicBezTo>
                    <a:pt x="40" y="45"/>
                    <a:pt x="39" y="46"/>
                    <a:pt x="39" y="46"/>
                  </a:cubicBezTo>
                  <a:cubicBezTo>
                    <a:pt x="39" y="46"/>
                    <a:pt x="39" y="46"/>
                    <a:pt x="38" y="46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8" y="47"/>
                    <a:pt x="37" y="47"/>
                    <a:pt x="37" y="47"/>
                  </a:cubicBezTo>
                  <a:cubicBezTo>
                    <a:pt x="37" y="48"/>
                    <a:pt x="37" y="49"/>
                    <a:pt x="37" y="50"/>
                  </a:cubicBezTo>
                  <a:cubicBezTo>
                    <a:pt x="38" y="50"/>
                    <a:pt x="37" y="51"/>
                    <a:pt x="37" y="52"/>
                  </a:cubicBezTo>
                  <a:cubicBezTo>
                    <a:pt x="37" y="52"/>
                    <a:pt x="36" y="53"/>
                    <a:pt x="36" y="5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5"/>
                    <a:pt x="36" y="55"/>
                    <a:pt x="36" y="56"/>
                  </a:cubicBezTo>
                  <a:cubicBezTo>
                    <a:pt x="36" y="56"/>
                    <a:pt x="36" y="56"/>
                    <a:pt x="36" y="57"/>
                  </a:cubicBezTo>
                  <a:cubicBezTo>
                    <a:pt x="41" y="56"/>
                    <a:pt x="46" y="53"/>
                    <a:pt x="50" y="49"/>
                  </a:cubicBezTo>
                  <a:close/>
                </a:path>
              </a:pathLst>
            </a:custGeom>
            <a:solidFill>
              <a:srgbClr val="0097A0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A33825-9D0A-8EE2-12DC-DD94A8321DC3}"/>
                </a:ext>
              </a:extLst>
            </p:cNvPr>
            <p:cNvSpPr txBox="1"/>
            <p:nvPr/>
          </p:nvSpPr>
          <p:spPr>
            <a:xfrm>
              <a:off x="13948126" y="10340503"/>
              <a:ext cx="2341860" cy="35270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3500" b="1" dirty="0">
                  <a:solidFill>
                    <a:schemeClr val="tx2"/>
                  </a:solidFill>
                  <a:latin typeface="Arial Black" charset="0"/>
                  <a:ea typeface="Arial Black" charset="0"/>
                  <a:cs typeface="Arial Black" charset="0"/>
                </a:rPr>
                <a:t>CROSS-CAMPUS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8F75BF-3831-8E8E-DAF6-91414581B4B9}"/>
                </a:ext>
              </a:extLst>
            </p:cNvPr>
            <p:cNvGrpSpPr/>
            <p:nvPr/>
          </p:nvGrpSpPr>
          <p:grpSpPr>
            <a:xfrm>
              <a:off x="12259522" y="9907118"/>
              <a:ext cx="1132810" cy="1213282"/>
              <a:chOff x="2974975" y="1177925"/>
              <a:chExt cx="581025" cy="622300"/>
            </a:xfrm>
            <a:solidFill>
              <a:srgbClr val="A6BB48"/>
            </a:solidFill>
          </p:grpSpPr>
          <p:sp>
            <p:nvSpPr>
              <p:cNvPr id="12" name="Freeform 74">
                <a:extLst>
                  <a:ext uri="{FF2B5EF4-FFF2-40B4-BE49-F238E27FC236}">
                    <a16:creationId xmlns:a16="http://schemas.microsoft.com/office/drawing/2014/main" id="{DAAEA820-0854-05DB-E297-E8DB80895F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4675" y="1338263"/>
                <a:ext cx="301625" cy="304800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0" y="53"/>
                  </a:cxn>
                  <a:cxn ang="0">
                    <a:pos x="53" y="106"/>
                  </a:cxn>
                  <a:cxn ang="0">
                    <a:pos x="106" y="53"/>
                  </a:cxn>
                  <a:cxn ang="0">
                    <a:pos x="53" y="0"/>
                  </a:cxn>
                  <a:cxn ang="0">
                    <a:pos x="53" y="92"/>
                  </a:cxn>
                  <a:cxn ang="0">
                    <a:pos x="14" y="53"/>
                  </a:cxn>
                  <a:cxn ang="0">
                    <a:pos x="53" y="14"/>
                  </a:cxn>
                  <a:cxn ang="0">
                    <a:pos x="92" y="53"/>
                  </a:cxn>
                  <a:cxn ang="0">
                    <a:pos x="53" y="92"/>
                  </a:cxn>
                </a:cxnLst>
                <a:rect l="0" t="0" r="r" b="b"/>
                <a:pathLst>
                  <a:path w="106" h="106">
                    <a:moveTo>
                      <a:pt x="53" y="0"/>
                    </a:moveTo>
                    <a:cubicBezTo>
                      <a:pt x="24" y="0"/>
                      <a:pt x="0" y="24"/>
                      <a:pt x="0" y="53"/>
                    </a:cubicBezTo>
                    <a:cubicBezTo>
                      <a:pt x="0" y="82"/>
                      <a:pt x="24" y="106"/>
                      <a:pt x="53" y="106"/>
                    </a:cubicBezTo>
                    <a:cubicBezTo>
                      <a:pt x="82" y="106"/>
                      <a:pt x="106" y="82"/>
                      <a:pt x="106" y="53"/>
                    </a:cubicBezTo>
                    <a:cubicBezTo>
                      <a:pt x="106" y="24"/>
                      <a:pt x="82" y="0"/>
                      <a:pt x="53" y="0"/>
                    </a:cubicBezTo>
                    <a:close/>
                    <a:moveTo>
                      <a:pt x="53" y="92"/>
                    </a:moveTo>
                    <a:cubicBezTo>
                      <a:pt x="32" y="92"/>
                      <a:pt x="14" y="74"/>
                      <a:pt x="14" y="53"/>
                    </a:cubicBezTo>
                    <a:cubicBezTo>
                      <a:pt x="14" y="31"/>
                      <a:pt x="32" y="14"/>
                      <a:pt x="53" y="14"/>
                    </a:cubicBezTo>
                    <a:cubicBezTo>
                      <a:pt x="75" y="14"/>
                      <a:pt x="92" y="31"/>
                      <a:pt x="92" y="53"/>
                    </a:cubicBezTo>
                    <a:cubicBezTo>
                      <a:pt x="92" y="74"/>
                      <a:pt x="75" y="92"/>
                      <a:pt x="53" y="9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" name="Freeform 75">
                <a:extLst>
                  <a:ext uri="{FF2B5EF4-FFF2-40B4-BE49-F238E27FC236}">
                    <a16:creationId xmlns:a16="http://schemas.microsoft.com/office/drawing/2014/main" id="{5E352B9A-58C0-06AD-D2B0-A8AE9989B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0400" y="1771650"/>
                <a:ext cx="128588" cy="28575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4" y="10"/>
                  </a:cxn>
                  <a:cxn ang="0">
                    <a:pos x="12" y="10"/>
                  </a:cxn>
                  <a:cxn ang="0">
                    <a:pos x="0" y="0"/>
                  </a:cxn>
                  <a:cxn ang="0">
                    <a:pos x="24" y="2"/>
                  </a:cxn>
                  <a:cxn ang="0">
                    <a:pos x="45" y="1"/>
                  </a:cxn>
                </a:cxnLst>
                <a:rect l="0" t="0" r="r" b="b"/>
                <a:pathLst>
                  <a:path w="45" h="10">
                    <a:moveTo>
                      <a:pt x="45" y="1"/>
                    </a:moveTo>
                    <a:cubicBezTo>
                      <a:pt x="43" y="6"/>
                      <a:pt x="39" y="10"/>
                      <a:pt x="34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7" y="10"/>
                      <a:pt x="2" y="6"/>
                      <a:pt x="0" y="0"/>
                    </a:cubicBezTo>
                    <a:cubicBezTo>
                      <a:pt x="7" y="2"/>
                      <a:pt x="15" y="2"/>
                      <a:pt x="24" y="2"/>
                    </a:cubicBezTo>
                    <a:cubicBezTo>
                      <a:pt x="32" y="2"/>
                      <a:pt x="39" y="2"/>
                      <a:pt x="4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" name="Freeform 76">
                <a:extLst>
                  <a:ext uri="{FF2B5EF4-FFF2-40B4-BE49-F238E27FC236}">
                    <a16:creationId xmlns:a16="http://schemas.microsoft.com/office/drawing/2014/main" id="{4A90D12D-F3CD-7BAE-586B-3D15CB9A5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050" y="1733550"/>
                <a:ext cx="142875" cy="25400"/>
              </a:xfrm>
              <a:custGeom>
                <a:avLst/>
                <a:gdLst/>
                <a:ahLst/>
                <a:cxnLst>
                  <a:cxn ang="0">
                    <a:pos x="50" y="1"/>
                  </a:cxn>
                  <a:cxn ang="0">
                    <a:pos x="50" y="2"/>
                  </a:cxn>
                  <a:cxn ang="0">
                    <a:pos x="50" y="3"/>
                  </a:cxn>
                  <a:cxn ang="0">
                    <a:pos x="49" y="7"/>
                  </a:cxn>
                  <a:cxn ang="0">
                    <a:pos x="26" y="9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50" y="1"/>
                  </a:cxn>
                </a:cxnLst>
                <a:rect l="0" t="0" r="r" b="b"/>
                <a:pathLst>
                  <a:path w="50" h="9">
                    <a:moveTo>
                      <a:pt x="50" y="1"/>
                    </a:moveTo>
                    <a:cubicBezTo>
                      <a:pt x="50" y="2"/>
                      <a:pt x="50" y="2"/>
                      <a:pt x="50" y="2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4"/>
                      <a:pt x="50" y="6"/>
                      <a:pt x="49" y="7"/>
                    </a:cubicBezTo>
                    <a:cubicBezTo>
                      <a:pt x="43" y="8"/>
                      <a:pt x="35" y="9"/>
                      <a:pt x="26" y="9"/>
                    </a:cubicBezTo>
                    <a:cubicBezTo>
                      <a:pt x="16" y="9"/>
                      <a:pt x="8" y="8"/>
                      <a:pt x="0" y="7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2"/>
                      <a:pt x="16" y="2"/>
                      <a:pt x="26" y="2"/>
                    </a:cubicBezTo>
                    <a:cubicBezTo>
                      <a:pt x="35" y="2"/>
                      <a:pt x="43" y="2"/>
                      <a:pt x="5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" name="Freeform 77">
                <a:extLst>
                  <a:ext uri="{FF2B5EF4-FFF2-40B4-BE49-F238E27FC236}">
                    <a16:creationId xmlns:a16="http://schemas.microsoft.com/office/drawing/2014/main" id="{7DC1F6B8-0C44-E87A-0264-94788B514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050" y="1697038"/>
                <a:ext cx="142875" cy="25400"/>
              </a:xfrm>
              <a:custGeom>
                <a:avLst/>
                <a:gdLst/>
                <a:ahLst/>
                <a:cxnLst>
                  <a:cxn ang="0">
                    <a:pos x="50" y="1"/>
                  </a:cxn>
                  <a:cxn ang="0">
                    <a:pos x="50" y="2"/>
                  </a:cxn>
                  <a:cxn ang="0">
                    <a:pos x="50" y="7"/>
                  </a:cxn>
                  <a:cxn ang="0">
                    <a:pos x="26" y="9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50" y="1"/>
                  </a:cxn>
                </a:cxnLst>
                <a:rect l="0" t="0" r="r" b="b"/>
                <a:pathLst>
                  <a:path w="50" h="9">
                    <a:moveTo>
                      <a:pt x="50" y="1"/>
                    </a:moveTo>
                    <a:cubicBezTo>
                      <a:pt x="50" y="2"/>
                      <a:pt x="50" y="2"/>
                      <a:pt x="50" y="2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3" y="8"/>
                      <a:pt x="35" y="9"/>
                      <a:pt x="26" y="9"/>
                    </a:cubicBezTo>
                    <a:cubicBezTo>
                      <a:pt x="16" y="9"/>
                      <a:pt x="7" y="8"/>
                      <a:pt x="0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2"/>
                      <a:pt x="16" y="2"/>
                      <a:pt x="26" y="2"/>
                    </a:cubicBezTo>
                    <a:cubicBezTo>
                      <a:pt x="35" y="2"/>
                      <a:pt x="43" y="2"/>
                      <a:pt x="5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" name="Freeform 78">
                <a:extLst>
                  <a:ext uri="{FF2B5EF4-FFF2-40B4-BE49-F238E27FC236}">
                    <a16:creationId xmlns:a16="http://schemas.microsoft.com/office/drawing/2014/main" id="{9904B9EE-5C2C-B4EA-00DB-0FD6CD515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050" y="1647825"/>
                <a:ext cx="142875" cy="38100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0" y="6"/>
                  </a:cxn>
                  <a:cxn ang="0">
                    <a:pos x="50" y="11"/>
                  </a:cxn>
                  <a:cxn ang="0">
                    <a:pos x="30" y="13"/>
                  </a:cxn>
                  <a:cxn ang="0">
                    <a:pos x="26" y="13"/>
                  </a:cxn>
                  <a:cxn ang="0">
                    <a:pos x="24" y="13"/>
                  </a:cxn>
                  <a:cxn ang="0">
                    <a:pos x="0" y="11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25" y="6"/>
                  </a:cxn>
                  <a:cxn ang="0">
                    <a:pos x="50" y="0"/>
                  </a:cxn>
                </a:cxnLst>
                <a:rect l="0" t="0" r="r" b="b"/>
                <a:pathLst>
                  <a:path w="50" h="13">
                    <a:moveTo>
                      <a:pt x="50" y="0"/>
                    </a:moveTo>
                    <a:cubicBezTo>
                      <a:pt x="50" y="6"/>
                      <a:pt x="50" y="6"/>
                      <a:pt x="50" y="6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44" y="12"/>
                      <a:pt x="37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5" y="13"/>
                      <a:pt x="25" y="13"/>
                      <a:pt x="24" y="13"/>
                    </a:cubicBezTo>
                    <a:cubicBezTo>
                      <a:pt x="15" y="13"/>
                      <a:pt x="7" y="12"/>
                      <a:pt x="0" y="1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"/>
                      <a:pt x="16" y="6"/>
                      <a:pt x="25" y="6"/>
                    </a:cubicBezTo>
                    <a:cubicBezTo>
                      <a:pt x="34" y="6"/>
                      <a:pt x="42" y="4"/>
                      <a:pt x="5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" name="Freeform 79">
                <a:extLst>
                  <a:ext uri="{FF2B5EF4-FFF2-40B4-BE49-F238E27FC236}">
                    <a16:creationId xmlns:a16="http://schemas.microsoft.com/office/drawing/2014/main" id="{FA217AFD-FED5-DFC4-DD2B-F24C2F603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975" y="1573213"/>
                <a:ext cx="77788" cy="114300"/>
              </a:xfrm>
              <a:custGeom>
                <a:avLst/>
                <a:gdLst/>
                <a:ahLst/>
                <a:cxnLst>
                  <a:cxn ang="0">
                    <a:pos x="27" y="39"/>
                  </a:cxn>
                  <a:cxn ang="0">
                    <a:pos x="14" y="34"/>
                  </a:cxn>
                  <a:cxn ang="0">
                    <a:pos x="3" y="14"/>
                  </a:cxn>
                  <a:cxn ang="0">
                    <a:pos x="5" y="0"/>
                  </a:cxn>
                  <a:cxn ang="0">
                    <a:pos x="15" y="21"/>
                  </a:cxn>
                  <a:cxn ang="0">
                    <a:pos x="27" y="39"/>
                  </a:cxn>
                </a:cxnLst>
                <a:rect l="0" t="0" r="r" b="b"/>
                <a:pathLst>
                  <a:path w="27" h="40">
                    <a:moveTo>
                      <a:pt x="27" y="39"/>
                    </a:moveTo>
                    <a:cubicBezTo>
                      <a:pt x="21" y="40"/>
                      <a:pt x="16" y="38"/>
                      <a:pt x="14" y="3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0" y="10"/>
                      <a:pt x="1" y="5"/>
                      <a:pt x="5" y="0"/>
                    </a:cubicBezTo>
                    <a:cubicBezTo>
                      <a:pt x="7" y="6"/>
                      <a:pt x="11" y="14"/>
                      <a:pt x="15" y="21"/>
                    </a:cubicBezTo>
                    <a:cubicBezTo>
                      <a:pt x="19" y="28"/>
                      <a:pt x="23" y="34"/>
                      <a:pt x="27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" name="Freeform 80">
                <a:extLst>
                  <a:ext uri="{FF2B5EF4-FFF2-40B4-BE49-F238E27FC236}">
                    <a16:creationId xmlns:a16="http://schemas.microsoft.com/office/drawing/2014/main" id="{14896DC5-83E6-1903-C5EB-0597829A1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550" y="1547813"/>
                <a:ext cx="85725" cy="134938"/>
              </a:xfrm>
              <a:custGeom>
                <a:avLst/>
                <a:gdLst/>
                <a:ahLst/>
                <a:cxnLst>
                  <a:cxn ang="0">
                    <a:pos x="30" y="44"/>
                  </a:cxn>
                  <a:cxn ang="0">
                    <a:pos x="28" y="44"/>
                  </a:cxn>
                  <a:cxn ang="0">
                    <a:pos x="28" y="45"/>
                  </a:cxn>
                  <a:cxn ang="0">
                    <a:pos x="24" y="47"/>
                  </a:cxn>
                  <a:cxn ang="0">
                    <a:pos x="11" y="27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16" y="24"/>
                  </a:cxn>
                  <a:cxn ang="0">
                    <a:pos x="30" y="44"/>
                  </a:cxn>
                </a:cxnLst>
                <a:rect l="0" t="0" r="r" b="b"/>
                <a:pathLst>
                  <a:path w="30" h="47">
                    <a:moveTo>
                      <a:pt x="3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7" y="46"/>
                      <a:pt x="25" y="46"/>
                      <a:pt x="24" y="47"/>
                    </a:cubicBezTo>
                    <a:cubicBezTo>
                      <a:pt x="20" y="41"/>
                      <a:pt x="15" y="35"/>
                      <a:pt x="11" y="27"/>
                    </a:cubicBezTo>
                    <a:cubicBezTo>
                      <a:pt x="6" y="19"/>
                      <a:pt x="2" y="11"/>
                      <a:pt x="0" y="4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7"/>
                      <a:pt x="12" y="15"/>
                      <a:pt x="16" y="24"/>
                    </a:cubicBezTo>
                    <a:cubicBezTo>
                      <a:pt x="21" y="31"/>
                      <a:pt x="25" y="38"/>
                      <a:pt x="30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" name="Freeform 81">
                <a:extLst>
                  <a:ext uri="{FF2B5EF4-FFF2-40B4-BE49-F238E27FC236}">
                    <a16:creationId xmlns:a16="http://schemas.microsoft.com/office/drawing/2014/main" id="{113C89DF-9318-470E-5C1F-7FE8D5FB7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300" y="1530350"/>
                <a:ext cx="85725" cy="131763"/>
              </a:xfrm>
              <a:custGeom>
                <a:avLst/>
                <a:gdLst/>
                <a:ahLst/>
                <a:cxnLst>
                  <a:cxn ang="0">
                    <a:pos x="30" y="43"/>
                  </a:cxn>
                  <a:cxn ang="0">
                    <a:pos x="29" y="44"/>
                  </a:cxn>
                  <a:cxn ang="0">
                    <a:pos x="25" y="46"/>
                  </a:cxn>
                  <a:cxn ang="0">
                    <a:pos x="11" y="27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6" y="0"/>
                  </a:cxn>
                  <a:cxn ang="0">
                    <a:pos x="17" y="23"/>
                  </a:cxn>
                  <a:cxn ang="0">
                    <a:pos x="30" y="43"/>
                  </a:cxn>
                </a:cxnLst>
                <a:rect l="0" t="0" r="r" b="b"/>
                <a:pathLst>
                  <a:path w="30" h="46">
                    <a:moveTo>
                      <a:pt x="30" y="43"/>
                    </a:moveTo>
                    <a:cubicBezTo>
                      <a:pt x="29" y="44"/>
                      <a:pt x="29" y="44"/>
                      <a:pt x="29" y="44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0" y="41"/>
                      <a:pt x="15" y="34"/>
                      <a:pt x="11" y="27"/>
                    </a:cubicBezTo>
                    <a:cubicBezTo>
                      <a:pt x="6" y="18"/>
                      <a:pt x="2" y="10"/>
                      <a:pt x="0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7"/>
                      <a:pt x="12" y="15"/>
                      <a:pt x="17" y="23"/>
                    </a:cubicBezTo>
                    <a:cubicBezTo>
                      <a:pt x="21" y="31"/>
                      <a:pt x="26" y="38"/>
                      <a:pt x="30" y="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82">
                <a:extLst>
                  <a:ext uri="{FF2B5EF4-FFF2-40B4-BE49-F238E27FC236}">
                    <a16:creationId xmlns:a16="http://schemas.microsoft.com/office/drawing/2014/main" id="{CEEBF96E-F679-0B46-8015-FAF00754C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050" y="1504950"/>
                <a:ext cx="96838" cy="139700"/>
              </a:xfrm>
              <a:custGeom>
                <a:avLst/>
                <a:gdLst/>
                <a:ahLst/>
                <a:cxnLst>
                  <a:cxn ang="0">
                    <a:pos x="34" y="44"/>
                  </a:cxn>
                  <a:cxn ang="0">
                    <a:pos x="29" y="46"/>
                  </a:cxn>
                  <a:cxn ang="0">
                    <a:pos x="25" y="49"/>
                  </a:cxn>
                  <a:cxn ang="0">
                    <a:pos x="13" y="33"/>
                  </a:cxn>
                  <a:cxn ang="0">
                    <a:pos x="11" y="29"/>
                  </a:cxn>
                  <a:cxn ang="0">
                    <a:pos x="10" y="27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9" y="0"/>
                  </a:cxn>
                  <a:cxn ang="0">
                    <a:pos x="17" y="25"/>
                  </a:cxn>
                  <a:cxn ang="0">
                    <a:pos x="34" y="44"/>
                  </a:cxn>
                </a:cxnLst>
                <a:rect l="0" t="0" r="r" b="b"/>
                <a:pathLst>
                  <a:path w="34" h="49">
                    <a:moveTo>
                      <a:pt x="34" y="44"/>
                    </a:moveTo>
                    <a:cubicBezTo>
                      <a:pt x="29" y="46"/>
                      <a:pt x="29" y="46"/>
                      <a:pt x="29" y="46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1" y="44"/>
                      <a:pt x="17" y="39"/>
                      <a:pt x="13" y="33"/>
                    </a:cubicBezTo>
                    <a:cubicBezTo>
                      <a:pt x="13" y="32"/>
                      <a:pt x="12" y="30"/>
                      <a:pt x="11" y="29"/>
                    </a:cubicBezTo>
                    <a:cubicBezTo>
                      <a:pt x="11" y="29"/>
                      <a:pt x="11" y="28"/>
                      <a:pt x="10" y="27"/>
                    </a:cubicBezTo>
                    <a:cubicBezTo>
                      <a:pt x="6" y="20"/>
                      <a:pt x="2" y="12"/>
                      <a:pt x="0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9"/>
                      <a:pt x="12" y="17"/>
                      <a:pt x="17" y="25"/>
                    </a:cubicBezTo>
                    <a:cubicBezTo>
                      <a:pt x="21" y="32"/>
                      <a:pt x="27" y="39"/>
                      <a:pt x="34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3" name="Freeform 83">
                <a:extLst>
                  <a:ext uri="{FF2B5EF4-FFF2-40B4-BE49-F238E27FC236}">
                    <a16:creationId xmlns:a16="http://schemas.microsoft.com/office/drawing/2014/main" id="{DA74EA8D-5025-2F6B-76CD-B2EF919B5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150" y="1287463"/>
                <a:ext cx="76200" cy="114300"/>
              </a:xfrm>
              <a:custGeom>
                <a:avLst/>
                <a:gdLst/>
                <a:ahLst/>
                <a:cxnLst>
                  <a:cxn ang="0">
                    <a:pos x="4" y="40"/>
                  </a:cxn>
                  <a:cxn ang="0">
                    <a:pos x="2" y="25"/>
                  </a:cxn>
                  <a:cxn ang="0">
                    <a:pos x="13" y="6"/>
                  </a:cxn>
                  <a:cxn ang="0">
                    <a:pos x="27" y="1"/>
                  </a:cxn>
                  <a:cxn ang="0">
                    <a:pos x="14" y="20"/>
                  </a:cxn>
                  <a:cxn ang="0">
                    <a:pos x="4" y="40"/>
                  </a:cxn>
                </a:cxnLst>
                <a:rect l="0" t="0" r="r" b="b"/>
                <a:pathLst>
                  <a:path w="27" h="40">
                    <a:moveTo>
                      <a:pt x="4" y="40"/>
                    </a:moveTo>
                    <a:cubicBezTo>
                      <a:pt x="1" y="35"/>
                      <a:pt x="0" y="30"/>
                      <a:pt x="2" y="2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6" y="2"/>
                      <a:pt x="21" y="0"/>
                      <a:pt x="27" y="1"/>
                    </a:cubicBezTo>
                    <a:cubicBezTo>
                      <a:pt x="23" y="6"/>
                      <a:pt x="18" y="13"/>
                      <a:pt x="14" y="20"/>
                    </a:cubicBezTo>
                    <a:cubicBezTo>
                      <a:pt x="10" y="27"/>
                      <a:pt x="7" y="34"/>
                      <a:pt x="4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" name="Freeform 84">
                <a:extLst>
                  <a:ext uri="{FF2B5EF4-FFF2-40B4-BE49-F238E27FC236}">
                    <a16:creationId xmlns:a16="http://schemas.microsoft.com/office/drawing/2014/main" id="{A4FE9157-B901-B18E-7E01-3066DE27A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550" y="1293813"/>
                <a:ext cx="88900" cy="131763"/>
              </a:xfrm>
              <a:custGeom>
                <a:avLst/>
                <a:gdLst/>
                <a:ahLst/>
                <a:cxnLst>
                  <a:cxn ang="0">
                    <a:pos x="6" y="46"/>
                  </a:cxn>
                  <a:cxn ang="0">
                    <a:pos x="4" y="46"/>
                  </a:cxn>
                  <a:cxn ang="0">
                    <a:pos x="3" y="45"/>
                  </a:cxn>
                  <a:cxn ang="0">
                    <a:pos x="0" y="43"/>
                  </a:cxn>
                  <a:cxn ang="0">
                    <a:pos x="10" y="22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29" y="2"/>
                  </a:cxn>
                  <a:cxn ang="0">
                    <a:pos x="31" y="3"/>
                  </a:cxn>
                  <a:cxn ang="0">
                    <a:pos x="16" y="25"/>
                  </a:cxn>
                  <a:cxn ang="0">
                    <a:pos x="6" y="46"/>
                  </a:cxn>
                </a:cxnLst>
                <a:rect l="0" t="0" r="r" b="b"/>
                <a:pathLst>
                  <a:path w="31" h="46">
                    <a:moveTo>
                      <a:pt x="6" y="46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2" y="44"/>
                      <a:pt x="1" y="44"/>
                      <a:pt x="0" y="43"/>
                    </a:cubicBezTo>
                    <a:cubicBezTo>
                      <a:pt x="2" y="36"/>
                      <a:pt x="6" y="29"/>
                      <a:pt x="10" y="22"/>
                    </a:cubicBezTo>
                    <a:cubicBezTo>
                      <a:pt x="15" y="13"/>
                      <a:pt x="20" y="6"/>
                      <a:pt x="25" y="0"/>
                    </a:cubicBezTo>
                    <a:cubicBezTo>
                      <a:pt x="26" y="1"/>
                      <a:pt x="27" y="1"/>
                      <a:pt x="28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6" y="9"/>
                      <a:pt x="21" y="16"/>
                      <a:pt x="16" y="25"/>
                    </a:cubicBezTo>
                    <a:cubicBezTo>
                      <a:pt x="11" y="32"/>
                      <a:pt x="8" y="40"/>
                      <a:pt x="6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" name="Freeform 85">
                <a:extLst>
                  <a:ext uri="{FF2B5EF4-FFF2-40B4-BE49-F238E27FC236}">
                    <a16:creationId xmlns:a16="http://schemas.microsoft.com/office/drawing/2014/main" id="{515780E9-D1D9-4AC5-33BF-37649A9CB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300" y="1312863"/>
                <a:ext cx="88900" cy="131763"/>
              </a:xfrm>
              <a:custGeom>
                <a:avLst/>
                <a:gdLst/>
                <a:ahLst/>
                <a:cxnLst>
                  <a:cxn ang="0">
                    <a:pos x="6" y="46"/>
                  </a:cxn>
                  <a:cxn ang="0">
                    <a:pos x="4" y="45"/>
                  </a:cxn>
                  <a:cxn ang="0">
                    <a:pos x="0" y="43"/>
                  </a:cxn>
                  <a:cxn ang="0">
                    <a:pos x="10" y="21"/>
                  </a:cxn>
                  <a:cxn ang="0">
                    <a:pos x="25" y="0"/>
                  </a:cxn>
                  <a:cxn ang="0">
                    <a:pos x="29" y="2"/>
                  </a:cxn>
                  <a:cxn ang="0">
                    <a:pos x="31" y="3"/>
                  </a:cxn>
                  <a:cxn ang="0">
                    <a:pos x="16" y="24"/>
                  </a:cxn>
                  <a:cxn ang="0">
                    <a:pos x="6" y="46"/>
                  </a:cxn>
                </a:cxnLst>
                <a:rect l="0" t="0" r="r" b="b"/>
                <a:pathLst>
                  <a:path w="31" h="46">
                    <a:moveTo>
                      <a:pt x="6" y="46"/>
                    </a:moveTo>
                    <a:cubicBezTo>
                      <a:pt x="4" y="45"/>
                      <a:pt x="4" y="45"/>
                      <a:pt x="4" y="4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3" y="36"/>
                      <a:pt x="6" y="29"/>
                      <a:pt x="10" y="21"/>
                    </a:cubicBezTo>
                    <a:cubicBezTo>
                      <a:pt x="15" y="13"/>
                      <a:pt x="20" y="5"/>
                      <a:pt x="25" y="0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6" y="9"/>
                      <a:pt x="21" y="16"/>
                      <a:pt x="16" y="24"/>
                    </a:cubicBezTo>
                    <a:cubicBezTo>
                      <a:pt x="12" y="32"/>
                      <a:pt x="8" y="39"/>
                      <a:pt x="6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" name="Freeform 86">
                <a:extLst>
                  <a:ext uri="{FF2B5EF4-FFF2-40B4-BE49-F238E27FC236}">
                    <a16:creationId xmlns:a16="http://schemas.microsoft.com/office/drawing/2014/main" id="{9364E066-6371-F8EA-ACDD-E3B5FFFB6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050" y="1330325"/>
                <a:ext cx="96838" cy="138113"/>
              </a:xfrm>
              <a:custGeom>
                <a:avLst/>
                <a:gdLst/>
                <a:ahLst/>
                <a:cxnLst>
                  <a:cxn ang="0">
                    <a:pos x="10" y="48"/>
                  </a:cxn>
                  <a:cxn ang="0">
                    <a:pos x="5" y="45"/>
                  </a:cxn>
                  <a:cxn ang="0">
                    <a:pos x="0" y="43"/>
                  </a:cxn>
                  <a:cxn ang="0">
                    <a:pos x="9" y="25"/>
                  </a:cxn>
                  <a:cxn ang="0">
                    <a:pos x="11" y="22"/>
                  </a:cxn>
                  <a:cxn ang="0">
                    <a:pos x="12" y="20"/>
                  </a:cxn>
                  <a:cxn ang="0">
                    <a:pos x="26" y="0"/>
                  </a:cxn>
                  <a:cxn ang="0">
                    <a:pos x="29" y="2"/>
                  </a:cxn>
                  <a:cxn ang="0">
                    <a:pos x="34" y="5"/>
                  </a:cxn>
                  <a:cxn ang="0">
                    <a:pos x="17" y="24"/>
                  </a:cxn>
                  <a:cxn ang="0">
                    <a:pos x="10" y="48"/>
                  </a:cxn>
                </a:cxnLst>
                <a:rect l="0" t="0" r="r" b="b"/>
                <a:pathLst>
                  <a:path w="34" h="48">
                    <a:moveTo>
                      <a:pt x="10" y="48"/>
                    </a:moveTo>
                    <a:cubicBezTo>
                      <a:pt x="5" y="45"/>
                      <a:pt x="5" y="45"/>
                      <a:pt x="5" y="4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38"/>
                      <a:pt x="5" y="31"/>
                      <a:pt x="9" y="25"/>
                    </a:cubicBezTo>
                    <a:cubicBezTo>
                      <a:pt x="9" y="24"/>
                      <a:pt x="10" y="23"/>
                      <a:pt x="11" y="22"/>
                    </a:cubicBezTo>
                    <a:cubicBezTo>
                      <a:pt x="11" y="21"/>
                      <a:pt x="11" y="20"/>
                      <a:pt x="12" y="20"/>
                    </a:cubicBezTo>
                    <a:cubicBezTo>
                      <a:pt x="16" y="12"/>
                      <a:pt x="21" y="5"/>
                      <a:pt x="26" y="0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28" y="10"/>
                      <a:pt x="22" y="16"/>
                      <a:pt x="17" y="24"/>
                    </a:cubicBezTo>
                    <a:cubicBezTo>
                      <a:pt x="13" y="32"/>
                      <a:pt x="10" y="4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" name="Freeform 87">
                <a:extLst>
                  <a:ext uri="{FF2B5EF4-FFF2-40B4-BE49-F238E27FC236}">
                    <a16:creationId xmlns:a16="http://schemas.microsoft.com/office/drawing/2014/main" id="{2D3A7EB3-11DD-2DD3-A9F6-C1EC7B038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1177925"/>
                <a:ext cx="130175" cy="26988"/>
              </a:xfrm>
              <a:custGeom>
                <a:avLst/>
                <a:gdLst/>
                <a:ahLst/>
                <a:cxnLst>
                  <a:cxn ang="0">
                    <a:pos x="46" y="9"/>
                  </a:cxn>
                  <a:cxn ang="0">
                    <a:pos x="34" y="0"/>
                  </a:cxn>
                  <a:cxn ang="0">
                    <a:pos x="12" y="0"/>
                  </a:cxn>
                  <a:cxn ang="0">
                    <a:pos x="0" y="9"/>
                  </a:cxn>
                  <a:cxn ang="0">
                    <a:pos x="22" y="7"/>
                  </a:cxn>
                  <a:cxn ang="0">
                    <a:pos x="46" y="9"/>
                  </a:cxn>
                </a:cxnLst>
                <a:rect l="0" t="0" r="r" b="b"/>
                <a:pathLst>
                  <a:path w="46" h="9">
                    <a:moveTo>
                      <a:pt x="46" y="9"/>
                    </a:moveTo>
                    <a:cubicBezTo>
                      <a:pt x="43" y="4"/>
                      <a:pt x="39" y="0"/>
                      <a:pt x="3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0"/>
                      <a:pt x="3" y="4"/>
                      <a:pt x="0" y="9"/>
                    </a:cubicBezTo>
                    <a:cubicBezTo>
                      <a:pt x="7" y="8"/>
                      <a:pt x="14" y="7"/>
                      <a:pt x="22" y="7"/>
                    </a:cubicBezTo>
                    <a:cubicBezTo>
                      <a:pt x="31" y="7"/>
                      <a:pt x="39" y="8"/>
                      <a:pt x="4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" name="Freeform 88">
                <a:extLst>
                  <a:ext uri="{FF2B5EF4-FFF2-40B4-BE49-F238E27FC236}">
                    <a16:creationId xmlns:a16="http://schemas.microsoft.com/office/drawing/2014/main" id="{197D9B93-173B-E939-D523-93E023686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225" y="1219200"/>
                <a:ext cx="142875" cy="25400"/>
              </a:xfrm>
              <a:custGeom>
                <a:avLst/>
                <a:gdLst/>
                <a:ahLst/>
                <a:cxnLst>
                  <a:cxn ang="0">
                    <a:pos x="50" y="2"/>
                  </a:cxn>
                  <a:cxn ang="0">
                    <a:pos x="24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24" y="6"/>
                  </a:cxn>
                  <a:cxn ang="0">
                    <a:pos x="50" y="9"/>
                  </a:cxn>
                  <a:cxn ang="0">
                    <a:pos x="50" y="6"/>
                  </a:cxn>
                  <a:cxn ang="0">
                    <a:pos x="50" y="6"/>
                  </a:cxn>
                  <a:cxn ang="0">
                    <a:pos x="50" y="2"/>
                  </a:cxn>
                </a:cxnLst>
                <a:rect l="0" t="0" r="r" b="b"/>
                <a:pathLst>
                  <a:path w="50" h="9">
                    <a:moveTo>
                      <a:pt x="50" y="2"/>
                    </a:moveTo>
                    <a:cubicBezTo>
                      <a:pt x="42" y="1"/>
                      <a:pt x="33" y="0"/>
                      <a:pt x="24" y="0"/>
                    </a:cubicBezTo>
                    <a:cubicBezTo>
                      <a:pt x="15" y="0"/>
                      <a:pt x="7" y="0"/>
                      <a:pt x="0" y="2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7"/>
                      <a:pt x="15" y="6"/>
                      <a:pt x="24" y="6"/>
                    </a:cubicBezTo>
                    <a:cubicBezTo>
                      <a:pt x="33" y="6"/>
                      <a:pt x="42" y="7"/>
                      <a:pt x="50" y="9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4"/>
                      <a:pt x="50" y="3"/>
                      <a:pt x="5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" name="Freeform 89">
                <a:extLst>
                  <a:ext uri="{FF2B5EF4-FFF2-40B4-BE49-F238E27FC236}">
                    <a16:creationId xmlns:a16="http://schemas.microsoft.com/office/drawing/2014/main" id="{E1B7C779-6EA4-79DC-6213-543517D43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225" y="1255713"/>
                <a:ext cx="142875" cy="2381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24" y="6"/>
                  </a:cxn>
                  <a:cxn ang="0">
                    <a:pos x="50" y="8"/>
                  </a:cxn>
                  <a:cxn ang="0">
                    <a:pos x="50" y="6"/>
                  </a:cxn>
                  <a:cxn ang="0">
                    <a:pos x="50" y="2"/>
                  </a:cxn>
                  <a:cxn ang="0">
                    <a:pos x="24" y="0"/>
                  </a:cxn>
                  <a:cxn ang="0">
                    <a:pos x="0" y="2"/>
                  </a:cxn>
                </a:cxnLst>
                <a:rect l="0" t="0" r="r" b="b"/>
                <a:pathLst>
                  <a:path w="50" h="8">
                    <a:moveTo>
                      <a:pt x="0" y="2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7"/>
                      <a:pt x="15" y="6"/>
                      <a:pt x="24" y="6"/>
                    </a:cubicBezTo>
                    <a:cubicBezTo>
                      <a:pt x="33" y="6"/>
                      <a:pt x="42" y="7"/>
                      <a:pt x="50" y="8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2" y="1"/>
                      <a:pt x="33" y="0"/>
                      <a:pt x="24" y="0"/>
                    </a:cubicBezTo>
                    <a:cubicBezTo>
                      <a:pt x="15" y="0"/>
                      <a:pt x="7" y="0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" name="Freeform 90">
                <a:extLst>
                  <a:ext uri="{FF2B5EF4-FFF2-40B4-BE49-F238E27FC236}">
                    <a16:creationId xmlns:a16="http://schemas.microsoft.com/office/drawing/2014/main" id="{5AE29894-D5DF-F809-B14A-5B08602FD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225" y="1293813"/>
                <a:ext cx="142875" cy="333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25" y="7"/>
                  </a:cxn>
                  <a:cxn ang="0">
                    <a:pos x="50" y="12"/>
                  </a:cxn>
                  <a:cxn ang="0">
                    <a:pos x="50" y="6"/>
                  </a:cxn>
                  <a:cxn ang="0">
                    <a:pos x="50" y="2"/>
                  </a:cxn>
                  <a:cxn ang="0">
                    <a:pos x="26" y="0"/>
                  </a:cxn>
                  <a:cxn ang="0">
                    <a:pos x="24" y="0"/>
                  </a:cxn>
                </a:cxnLst>
                <a:rect l="0" t="0" r="r" b="b"/>
                <a:pathLst>
                  <a:path w="50" h="12">
                    <a:moveTo>
                      <a:pt x="24" y="0"/>
                    </a:moveTo>
                    <a:cubicBezTo>
                      <a:pt x="22" y="0"/>
                      <a:pt x="21" y="0"/>
                      <a:pt x="20" y="0"/>
                    </a:cubicBezTo>
                    <a:cubicBezTo>
                      <a:pt x="12" y="0"/>
                      <a:pt x="6" y="1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8" y="9"/>
                      <a:pt x="16" y="7"/>
                      <a:pt x="25" y="7"/>
                    </a:cubicBezTo>
                    <a:cubicBezTo>
                      <a:pt x="34" y="7"/>
                      <a:pt x="42" y="9"/>
                      <a:pt x="50" y="12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3" y="1"/>
                      <a:pt x="35" y="0"/>
                      <a:pt x="26" y="0"/>
                    </a:cubicBezTo>
                    <a:cubicBezTo>
                      <a:pt x="25" y="0"/>
                      <a:pt x="24" y="0"/>
                      <a:pt x="2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" name="Freeform 91">
                <a:extLst>
                  <a:ext uri="{FF2B5EF4-FFF2-40B4-BE49-F238E27FC236}">
                    <a16:creationId xmlns:a16="http://schemas.microsoft.com/office/drawing/2014/main" id="{0D720A8D-440C-ACF8-60EC-AF73F94A6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800" y="1290638"/>
                <a:ext cx="76200" cy="1143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6"/>
                  </a:cxn>
                  <a:cxn ang="0">
                    <a:pos x="25" y="25"/>
                  </a:cxn>
                  <a:cxn ang="0">
                    <a:pos x="23" y="40"/>
                  </a:cxn>
                  <a:cxn ang="0">
                    <a:pos x="13" y="18"/>
                  </a:cxn>
                  <a:cxn ang="0">
                    <a:pos x="0" y="0"/>
                  </a:cxn>
                </a:cxnLst>
                <a:rect l="0" t="0" r="r" b="b"/>
                <a:pathLst>
                  <a:path w="27" h="40">
                    <a:moveTo>
                      <a:pt x="0" y="0"/>
                    </a:moveTo>
                    <a:cubicBezTo>
                      <a:pt x="6" y="0"/>
                      <a:pt x="11" y="2"/>
                      <a:pt x="14" y="6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7" y="30"/>
                      <a:pt x="26" y="35"/>
                      <a:pt x="23" y="40"/>
                    </a:cubicBezTo>
                    <a:cubicBezTo>
                      <a:pt x="20" y="33"/>
                      <a:pt x="17" y="26"/>
                      <a:pt x="13" y="18"/>
                    </a:cubicBezTo>
                    <a:cubicBezTo>
                      <a:pt x="9" y="12"/>
                      <a:pt x="4" y="6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" name="Freeform 92">
                <a:extLst>
                  <a:ext uri="{FF2B5EF4-FFF2-40B4-BE49-F238E27FC236}">
                    <a16:creationId xmlns:a16="http://schemas.microsoft.com/office/drawing/2014/main" id="{9A0A39AD-B919-333E-8E24-E63B447C0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5" y="1295400"/>
                <a:ext cx="85725" cy="13176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9" y="20"/>
                  </a:cxn>
                  <a:cxn ang="0">
                    <a:pos x="30" y="43"/>
                  </a:cxn>
                  <a:cxn ang="0">
                    <a:pos x="27" y="45"/>
                  </a:cxn>
                  <a:cxn ang="0">
                    <a:pos x="26" y="45"/>
                  </a:cxn>
                  <a:cxn ang="0">
                    <a:pos x="24" y="46"/>
                  </a:cxn>
                  <a:cxn ang="0">
                    <a:pos x="13" y="23"/>
                  </a:cxn>
                  <a:cxn ang="0">
                    <a:pos x="0" y="3"/>
                  </a:cxn>
                </a:cxnLst>
                <a:rect l="0" t="0" r="r" b="b"/>
                <a:pathLst>
                  <a:path w="30" h="46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4" y="1"/>
                      <a:pt x="6" y="0"/>
                    </a:cubicBezTo>
                    <a:cubicBezTo>
                      <a:pt x="10" y="5"/>
                      <a:pt x="15" y="12"/>
                      <a:pt x="19" y="20"/>
                    </a:cubicBezTo>
                    <a:cubicBezTo>
                      <a:pt x="24" y="28"/>
                      <a:pt x="27" y="36"/>
                      <a:pt x="30" y="43"/>
                    </a:cubicBezTo>
                    <a:cubicBezTo>
                      <a:pt x="29" y="44"/>
                      <a:pt x="28" y="44"/>
                      <a:pt x="27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2" y="39"/>
                      <a:pt x="18" y="31"/>
                      <a:pt x="13" y="23"/>
                    </a:cubicBezTo>
                    <a:cubicBezTo>
                      <a:pt x="9" y="15"/>
                      <a:pt x="4" y="9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" name="Freeform 93">
                <a:extLst>
                  <a:ext uri="{FF2B5EF4-FFF2-40B4-BE49-F238E27FC236}">
                    <a16:creationId xmlns:a16="http://schemas.microsoft.com/office/drawing/2014/main" id="{5C8FC9A4-A763-0FC4-C61E-1721CA4F9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713" y="1312863"/>
                <a:ext cx="84138" cy="1349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3"/>
                  </a:cxn>
                  <a:cxn ang="0">
                    <a:pos x="5" y="0"/>
                  </a:cxn>
                  <a:cxn ang="0">
                    <a:pos x="19" y="20"/>
                  </a:cxn>
                  <a:cxn ang="0">
                    <a:pos x="30" y="44"/>
                  </a:cxn>
                  <a:cxn ang="0">
                    <a:pos x="26" y="46"/>
                  </a:cxn>
                  <a:cxn ang="0">
                    <a:pos x="24" y="47"/>
                  </a:cxn>
                  <a:cxn ang="0">
                    <a:pos x="13" y="23"/>
                  </a:cxn>
                  <a:cxn ang="0">
                    <a:pos x="0" y="4"/>
                  </a:cxn>
                </a:cxnLst>
                <a:rect l="0" t="0" r="r" b="b"/>
                <a:pathLst>
                  <a:path w="30" h="47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6"/>
                      <a:pt x="14" y="13"/>
                      <a:pt x="19" y="20"/>
                    </a:cubicBezTo>
                    <a:cubicBezTo>
                      <a:pt x="24" y="28"/>
                      <a:pt x="27" y="37"/>
                      <a:pt x="30" y="44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2" y="40"/>
                      <a:pt x="18" y="32"/>
                      <a:pt x="13" y="23"/>
                    </a:cubicBezTo>
                    <a:cubicBezTo>
                      <a:pt x="9" y="16"/>
                      <a:pt x="4" y="9"/>
                      <a:pt x="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" name="Freeform 94">
                <a:extLst>
                  <a:ext uri="{FF2B5EF4-FFF2-40B4-BE49-F238E27FC236}">
                    <a16:creationId xmlns:a16="http://schemas.microsoft.com/office/drawing/2014/main" id="{69D11E79-CED7-7B2C-67F1-264430366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850" y="1333500"/>
                <a:ext cx="96838" cy="13652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5" y="2"/>
                  </a:cxn>
                  <a:cxn ang="0">
                    <a:pos x="9" y="0"/>
                  </a:cxn>
                  <a:cxn ang="0">
                    <a:pos x="20" y="16"/>
                  </a:cxn>
                  <a:cxn ang="0">
                    <a:pos x="22" y="20"/>
                  </a:cxn>
                  <a:cxn ang="0">
                    <a:pos x="23" y="21"/>
                  </a:cxn>
                  <a:cxn ang="0">
                    <a:pos x="34" y="43"/>
                  </a:cxn>
                  <a:cxn ang="0">
                    <a:pos x="30" y="45"/>
                  </a:cxn>
                  <a:cxn ang="0">
                    <a:pos x="25" y="48"/>
                  </a:cxn>
                  <a:cxn ang="0">
                    <a:pos x="17" y="24"/>
                  </a:cxn>
                  <a:cxn ang="0">
                    <a:pos x="0" y="5"/>
                  </a:cxn>
                </a:cxnLst>
                <a:rect l="0" t="0" r="r" b="b"/>
                <a:pathLst>
                  <a:path w="34" h="48">
                    <a:moveTo>
                      <a:pt x="0" y="5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3" y="4"/>
                      <a:pt x="17" y="10"/>
                      <a:pt x="20" y="16"/>
                    </a:cubicBezTo>
                    <a:cubicBezTo>
                      <a:pt x="21" y="17"/>
                      <a:pt x="22" y="18"/>
                      <a:pt x="22" y="20"/>
                    </a:cubicBezTo>
                    <a:cubicBezTo>
                      <a:pt x="23" y="20"/>
                      <a:pt x="23" y="21"/>
                      <a:pt x="23" y="21"/>
                    </a:cubicBezTo>
                    <a:cubicBezTo>
                      <a:pt x="28" y="29"/>
                      <a:pt x="31" y="37"/>
                      <a:pt x="34" y="43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4" y="40"/>
                      <a:pt x="21" y="32"/>
                      <a:pt x="17" y="24"/>
                    </a:cubicBezTo>
                    <a:cubicBezTo>
                      <a:pt x="13" y="16"/>
                      <a:pt x="7" y="10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5" name="Freeform 95">
                <a:extLst>
                  <a:ext uri="{FF2B5EF4-FFF2-40B4-BE49-F238E27FC236}">
                    <a16:creationId xmlns:a16="http://schemas.microsoft.com/office/drawing/2014/main" id="{69147402-4E59-CC57-CD98-DBCB5BE44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800" y="1576388"/>
                <a:ext cx="76200" cy="11430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4" y="14"/>
                  </a:cxn>
                  <a:cxn ang="0">
                    <a:pos x="13" y="34"/>
                  </a:cxn>
                  <a:cxn ang="0">
                    <a:pos x="0" y="39"/>
                  </a:cxn>
                  <a:cxn ang="0">
                    <a:pos x="13" y="19"/>
                  </a:cxn>
                  <a:cxn ang="0">
                    <a:pos x="23" y="0"/>
                  </a:cxn>
                </a:cxnLst>
                <a:rect l="0" t="0" r="r" b="b"/>
                <a:pathLst>
                  <a:path w="27" h="40">
                    <a:moveTo>
                      <a:pt x="23" y="0"/>
                    </a:moveTo>
                    <a:cubicBezTo>
                      <a:pt x="26" y="5"/>
                      <a:pt x="27" y="10"/>
                      <a:pt x="24" y="1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1" y="38"/>
                      <a:pt x="6" y="40"/>
                      <a:pt x="0" y="39"/>
                    </a:cubicBezTo>
                    <a:cubicBezTo>
                      <a:pt x="4" y="34"/>
                      <a:pt x="9" y="27"/>
                      <a:pt x="13" y="19"/>
                    </a:cubicBezTo>
                    <a:cubicBezTo>
                      <a:pt x="17" y="13"/>
                      <a:pt x="20" y="6"/>
                      <a:pt x="2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6" name="Freeform 96">
                <a:extLst>
                  <a:ext uri="{FF2B5EF4-FFF2-40B4-BE49-F238E27FC236}">
                    <a16:creationId xmlns:a16="http://schemas.microsoft.com/office/drawing/2014/main" id="{C973A483-E77A-86C3-787D-5B72FBF9A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3288" y="1550988"/>
                <a:ext cx="87313" cy="131763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7" y="1"/>
                  </a:cxn>
                  <a:cxn ang="0">
                    <a:pos x="27" y="2"/>
                  </a:cxn>
                  <a:cxn ang="0">
                    <a:pos x="31" y="4"/>
                  </a:cxn>
                  <a:cxn ang="0">
                    <a:pos x="20" y="25"/>
                  </a:cxn>
                  <a:cxn ang="0">
                    <a:pos x="6" y="46"/>
                  </a:cxn>
                  <a:cxn ang="0">
                    <a:pos x="2" y="45"/>
                  </a:cxn>
                  <a:cxn ang="0">
                    <a:pos x="2" y="44"/>
                  </a:cxn>
                  <a:cxn ang="0">
                    <a:pos x="0" y="43"/>
                  </a:cxn>
                  <a:cxn ang="0">
                    <a:pos x="15" y="22"/>
                  </a:cxn>
                  <a:cxn ang="0">
                    <a:pos x="25" y="0"/>
                  </a:cxn>
                </a:cxnLst>
                <a:rect l="0" t="0" r="r" b="b"/>
                <a:pathLst>
                  <a:path w="31" h="46">
                    <a:moveTo>
                      <a:pt x="25" y="0"/>
                    </a:moveTo>
                    <a:cubicBezTo>
                      <a:pt x="27" y="1"/>
                      <a:pt x="27" y="1"/>
                      <a:pt x="27" y="1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9" y="2"/>
                      <a:pt x="30" y="3"/>
                      <a:pt x="31" y="4"/>
                    </a:cubicBezTo>
                    <a:cubicBezTo>
                      <a:pt x="28" y="10"/>
                      <a:pt x="25" y="18"/>
                      <a:pt x="20" y="25"/>
                    </a:cubicBezTo>
                    <a:cubicBezTo>
                      <a:pt x="16" y="33"/>
                      <a:pt x="11" y="41"/>
                      <a:pt x="6" y="46"/>
                    </a:cubicBezTo>
                    <a:cubicBezTo>
                      <a:pt x="5" y="46"/>
                      <a:pt x="4" y="45"/>
                      <a:pt x="2" y="45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5" y="38"/>
                      <a:pt x="10" y="30"/>
                      <a:pt x="15" y="22"/>
                    </a:cubicBezTo>
                    <a:cubicBezTo>
                      <a:pt x="19" y="14"/>
                      <a:pt x="23" y="7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" name="Freeform 97">
                <a:extLst>
                  <a:ext uri="{FF2B5EF4-FFF2-40B4-BE49-F238E27FC236}">
                    <a16:creationId xmlns:a16="http://schemas.microsoft.com/office/drawing/2014/main" id="{A5F69AFB-1DD5-7C93-9BA1-4D5701615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538" y="1533525"/>
                <a:ext cx="87313" cy="131763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6" y="1"/>
                  </a:cxn>
                  <a:cxn ang="0">
                    <a:pos x="31" y="3"/>
                  </a:cxn>
                  <a:cxn ang="0">
                    <a:pos x="20" y="25"/>
                  </a:cxn>
                  <a:cxn ang="0">
                    <a:pos x="5" y="46"/>
                  </a:cxn>
                  <a:cxn ang="0">
                    <a:pos x="2" y="44"/>
                  </a:cxn>
                  <a:cxn ang="0">
                    <a:pos x="0" y="43"/>
                  </a:cxn>
                  <a:cxn ang="0">
                    <a:pos x="15" y="21"/>
                  </a:cxn>
                  <a:cxn ang="0">
                    <a:pos x="25" y="0"/>
                  </a:cxn>
                </a:cxnLst>
                <a:rect l="0" t="0" r="r" b="b"/>
                <a:pathLst>
                  <a:path w="31" h="46">
                    <a:moveTo>
                      <a:pt x="25" y="0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8" y="10"/>
                      <a:pt x="25" y="17"/>
                      <a:pt x="20" y="25"/>
                    </a:cubicBezTo>
                    <a:cubicBezTo>
                      <a:pt x="15" y="33"/>
                      <a:pt x="10" y="40"/>
                      <a:pt x="5" y="46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5" y="37"/>
                      <a:pt x="10" y="30"/>
                      <a:pt x="15" y="21"/>
                    </a:cubicBezTo>
                    <a:cubicBezTo>
                      <a:pt x="19" y="14"/>
                      <a:pt x="23" y="6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" name="Freeform 98">
                <a:extLst>
                  <a:ext uri="{FF2B5EF4-FFF2-40B4-BE49-F238E27FC236}">
                    <a16:creationId xmlns:a16="http://schemas.microsoft.com/office/drawing/2014/main" id="{48B7A7F0-B8BF-E8BE-AFF0-E103D7E86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675" y="1508125"/>
                <a:ext cx="96838" cy="139700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0" y="3"/>
                  </a:cxn>
                  <a:cxn ang="0">
                    <a:pos x="34" y="6"/>
                  </a:cxn>
                  <a:cxn ang="0">
                    <a:pos x="26" y="23"/>
                  </a:cxn>
                  <a:cxn ang="0">
                    <a:pos x="24" y="27"/>
                  </a:cxn>
                  <a:cxn ang="0">
                    <a:pos x="23" y="29"/>
                  </a:cxn>
                  <a:cxn ang="0">
                    <a:pos x="9" y="49"/>
                  </a:cxn>
                  <a:cxn ang="0">
                    <a:pos x="6" y="46"/>
                  </a:cxn>
                  <a:cxn ang="0">
                    <a:pos x="0" y="43"/>
                  </a:cxn>
                  <a:cxn ang="0">
                    <a:pos x="18" y="25"/>
                  </a:cxn>
                  <a:cxn ang="0">
                    <a:pos x="25" y="0"/>
                  </a:cxn>
                </a:cxnLst>
                <a:rect l="0" t="0" r="r" b="b"/>
                <a:pathLst>
                  <a:path w="34" h="49">
                    <a:moveTo>
                      <a:pt x="25" y="0"/>
                    </a:moveTo>
                    <a:cubicBezTo>
                      <a:pt x="30" y="3"/>
                      <a:pt x="30" y="3"/>
                      <a:pt x="30" y="3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11"/>
                      <a:pt x="30" y="17"/>
                      <a:pt x="26" y="23"/>
                    </a:cubicBezTo>
                    <a:cubicBezTo>
                      <a:pt x="25" y="25"/>
                      <a:pt x="25" y="26"/>
                      <a:pt x="24" y="27"/>
                    </a:cubicBezTo>
                    <a:cubicBezTo>
                      <a:pt x="24" y="28"/>
                      <a:pt x="23" y="28"/>
                      <a:pt x="23" y="29"/>
                    </a:cubicBezTo>
                    <a:cubicBezTo>
                      <a:pt x="18" y="37"/>
                      <a:pt x="14" y="43"/>
                      <a:pt x="9" y="49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7" y="39"/>
                      <a:pt x="13" y="32"/>
                      <a:pt x="18" y="25"/>
                    </a:cubicBezTo>
                    <a:cubicBezTo>
                      <a:pt x="22" y="17"/>
                      <a:pt x="24" y="9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5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importance of judgment&#10;&#10;Description automatically generated">
            <a:extLst>
              <a:ext uri="{FF2B5EF4-FFF2-40B4-BE49-F238E27FC236}">
                <a16:creationId xmlns:a16="http://schemas.microsoft.com/office/drawing/2014/main" id="{51EB31AD-ED5E-F829-C2DB-05276424C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862" y="255634"/>
            <a:ext cx="11585010" cy="12024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79165-2CCE-F3BB-6159-8435E02F9054}"/>
              </a:ext>
            </a:extLst>
          </p:cNvPr>
          <p:cNvSpPr txBox="1"/>
          <p:nvPr/>
        </p:nvSpPr>
        <p:spPr>
          <a:xfrm>
            <a:off x="161366" y="483017"/>
            <a:ext cx="10345270" cy="193897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INFORMAL SELF-ASSESSMENT EXERCISE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B607FCB-C9CA-9D38-7146-85DE254673F6}"/>
              </a:ext>
            </a:extLst>
          </p:cNvPr>
          <p:cNvSpPr txBox="1"/>
          <p:nvPr/>
        </p:nvSpPr>
        <p:spPr>
          <a:xfrm>
            <a:off x="933186" y="4105835"/>
            <a:ext cx="7188838" cy="5615634"/>
          </a:xfrm>
          <a:prstGeom prst="rect">
            <a:avLst/>
          </a:prstGeom>
        </p:spPr>
        <p:txBody>
          <a:bodyPr vert="horz" wrap="square" lIns="0" tIns="24124" rIns="0" bIns="0" rtlCol="0" anchor="t">
            <a:spAutoFit/>
          </a:bodyPr>
          <a:lstStyle/>
          <a:p>
            <a:pPr marL="939165" marR="9525" indent="-914400">
              <a:spcBef>
                <a:spcPts val="190"/>
              </a:spcBef>
              <a:buAutoNum type="arabicPeriod"/>
            </a:pPr>
            <a:r>
              <a:rPr lang="en-US" sz="4500" dirty="0">
                <a:latin typeface="Arial"/>
                <a:cs typeface="Arial"/>
              </a:rPr>
              <a:t>Assess yourself on a likelihood of 0-10 with 0 being “never exhibit the behavior” to 10 “always exhibit the behavior”.</a:t>
            </a:r>
          </a:p>
          <a:p>
            <a:pPr marL="767715" marR="9525" indent="-742950">
              <a:spcBef>
                <a:spcPts val="190"/>
              </a:spcBef>
              <a:buAutoNum type="arabicPeriod"/>
            </a:pPr>
            <a:endParaRPr lang="en-US" sz="4500" dirty="0">
              <a:latin typeface="Arial"/>
              <a:cs typeface="Arial"/>
            </a:endParaRPr>
          </a:p>
          <a:p>
            <a:pPr marL="767715" marR="9525" indent="-742950">
              <a:spcBef>
                <a:spcPts val="190"/>
              </a:spcBef>
              <a:buAutoNum type="arabicPeriod"/>
            </a:pPr>
            <a:r>
              <a:rPr lang="en-US" sz="4500" dirty="0">
                <a:latin typeface="Arial"/>
                <a:cs typeface="Arial"/>
              </a:rPr>
              <a:t>List the dimensions from strongest to weakest.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54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FA6A3E8-8011-CFC0-49DD-E0F9CFA1C9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4B3020-77D3-C5E3-7DB2-25309D3A7FAD}"/>
              </a:ext>
            </a:extLst>
          </p:cNvPr>
          <p:cNvSpPr txBox="1"/>
          <p:nvPr/>
        </p:nvSpPr>
        <p:spPr>
          <a:xfrm>
            <a:off x="9553359" y="483017"/>
            <a:ext cx="5270958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cap="all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MENTIMETER</a:t>
            </a:r>
            <a:endParaRPr lang="id-ID" sz="6000" b="1" cap="all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EE4A920-D3BD-70A7-8635-6BFD0B9D61CB}"/>
              </a:ext>
            </a:extLst>
          </p:cNvPr>
          <p:cNvSpPr txBox="1">
            <a:spLocks/>
          </p:cNvSpPr>
          <p:nvPr/>
        </p:nvSpPr>
        <p:spPr>
          <a:xfrm>
            <a:off x="286872" y="5732816"/>
            <a:ext cx="24377649" cy="112518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Rank order your dimensions of character from strongest to weakest.</a:t>
            </a:r>
          </a:p>
        </p:txBody>
      </p:sp>
    </p:spTree>
    <p:extLst>
      <p:ext uri="{BB962C8B-B14F-4D97-AF65-F5344CB8AC3E}">
        <p14:creationId xmlns:p14="http://schemas.microsoft.com/office/powerpoint/2010/main" val="299587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53518-0FDA-47D1-8410-B5D4ABD4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92" y="1735465"/>
            <a:ext cx="20999358" cy="10503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575B4A-9B5B-ADD2-4474-7D699D5E7E6E}"/>
              </a:ext>
            </a:extLst>
          </p:cNvPr>
          <p:cNvSpPr txBox="1"/>
          <p:nvPr/>
        </p:nvSpPr>
        <p:spPr>
          <a:xfrm>
            <a:off x="3573893" y="483017"/>
            <a:ext cx="17229938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LEADER CHARACTER STRATEGIC ROADMAP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37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AA0E7-9618-ABAF-F38E-50512D1F4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224" y="-56571"/>
            <a:ext cx="11210914" cy="13886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D6CF4F-A0D8-409C-3E15-2AC934663319}"/>
              </a:ext>
            </a:extLst>
          </p:cNvPr>
          <p:cNvSpPr txBox="1"/>
          <p:nvPr/>
        </p:nvSpPr>
        <p:spPr>
          <a:xfrm>
            <a:off x="770966" y="4714357"/>
            <a:ext cx="5773269" cy="286230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CHARACTER-INFUSED CULTURE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03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3C593C-AE93-2CC3-814D-3EF1941E29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30"/>
          <a:stretch/>
        </p:blipFill>
        <p:spPr>
          <a:xfrm>
            <a:off x="3155335" y="2241180"/>
            <a:ext cx="17521436" cy="10007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100576-A147-757F-089C-C255CB13AE7F}"/>
              </a:ext>
            </a:extLst>
          </p:cNvPr>
          <p:cNvSpPr txBox="1"/>
          <p:nvPr/>
        </p:nvSpPr>
        <p:spPr>
          <a:xfrm>
            <a:off x="1707060" y="536281"/>
            <a:ext cx="19649469" cy="101564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LEADER CHARACTER IMPACT VECTORS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36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064A2-5639-335E-E57D-EDB2EED33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99E321F-B955-8782-EABE-4E8BE807AB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06" y="8493843"/>
            <a:ext cx="5095616" cy="4977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122C6D-45D8-FCA1-CCF7-C6F9270B2ABA}"/>
              </a:ext>
            </a:extLst>
          </p:cNvPr>
          <p:cNvSpPr txBox="1"/>
          <p:nvPr/>
        </p:nvSpPr>
        <p:spPr>
          <a:xfrm>
            <a:off x="10650351" y="483017"/>
            <a:ext cx="3077024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IMPACT</a:t>
            </a:r>
            <a:endParaRPr lang="id-ID" sz="6000" b="1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01F9D-BA63-5724-2B1E-E57C41B0B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83" y="483017"/>
            <a:ext cx="6287288" cy="60563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6EF05A9-5CC0-E66B-83A3-37C9451D1D82}"/>
              </a:ext>
            </a:extLst>
          </p:cNvPr>
          <p:cNvGrpSpPr/>
          <p:nvPr/>
        </p:nvGrpSpPr>
        <p:grpSpPr>
          <a:xfrm>
            <a:off x="1286662" y="6096000"/>
            <a:ext cx="7954968" cy="5433989"/>
            <a:chOff x="952899" y="6858000"/>
            <a:chExt cx="7954968" cy="54339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AA54D8-195F-A2C6-C3FE-0F55FA43E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2899" y="6858000"/>
              <a:ext cx="7954968" cy="29433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C2C0B8-B58A-D859-EBA0-3A3BBEBB6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2899" y="9255843"/>
              <a:ext cx="5760723" cy="303614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4FC2DD6-BF35-1A2C-C607-972EB2B8A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760" y="1995502"/>
            <a:ext cx="10964066" cy="5789812"/>
          </a:xfrm>
          <a:prstGeom prst="rect">
            <a:avLst/>
          </a:prstGeom>
        </p:spPr>
      </p:pic>
      <p:pic>
        <p:nvPicPr>
          <p:cNvPr id="20" name="Picture 2" descr="EY Canada - YouTube">
            <a:extLst>
              <a:ext uri="{FF2B5EF4-FFF2-40B4-BE49-F238E27FC236}">
                <a16:creationId xmlns:a16="http://schemas.microsoft.com/office/drawing/2014/main" id="{3D92925B-42E8-82C7-52FB-F1381767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0" y="8484177"/>
            <a:ext cx="3236321" cy="323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3C50A-5C77-564E-9C00-F8D13D4F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77"/>
          <a:stretch/>
        </p:blipFill>
        <p:spPr>
          <a:xfrm>
            <a:off x="1368074" y="1649504"/>
            <a:ext cx="19988456" cy="10764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AA0041-C59C-D8E9-F38E-0482A3829AC3}"/>
              </a:ext>
            </a:extLst>
          </p:cNvPr>
          <p:cNvSpPr txBox="1"/>
          <p:nvPr/>
        </p:nvSpPr>
        <p:spPr>
          <a:xfrm>
            <a:off x="1707060" y="536281"/>
            <a:ext cx="19649469" cy="101564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WHAT CAN I DO NEXT?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983759" y="3387810"/>
            <a:ext cx="8895347" cy="8699500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spcBef>
                <a:spcPts val="1200"/>
              </a:spcBef>
              <a:buNone/>
            </a:pPr>
            <a:r>
              <a:rPr lang="en-US" sz="3599" dirty="0">
                <a:solidFill>
                  <a:srgbClr val="19232E"/>
                </a:solidFill>
              </a:rPr>
              <a:t>For articles, videos and webinars on leadership and leader character, links to our social media and for full contact information, visit: </a:t>
            </a:r>
            <a:r>
              <a:rPr lang="en-US" sz="5199" b="1" dirty="0">
                <a:solidFill>
                  <a:srgbClr val="19232E"/>
                </a:solidFill>
              </a:rPr>
              <a:t>www.ivey.ca/leadership</a:t>
            </a:r>
            <a:br>
              <a:rPr lang="en-US" sz="3599" dirty="0">
                <a:solidFill>
                  <a:srgbClr val="19232E"/>
                </a:solidFill>
              </a:rPr>
            </a:br>
            <a:endParaRPr lang="en-US" sz="3599" dirty="0">
              <a:solidFill>
                <a:srgbClr val="19232E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1200"/>
              </a:spcBef>
              <a:buNone/>
            </a:pPr>
            <a:r>
              <a:rPr lang="en-US" sz="3599" b="1" dirty="0">
                <a:solidFill>
                  <a:srgbClr val="19232E"/>
                </a:solidFill>
              </a:rPr>
              <a:t>Follow us on:</a:t>
            </a:r>
            <a:br>
              <a:rPr lang="en-US" sz="3599" dirty="0">
                <a:solidFill>
                  <a:srgbClr val="19232E"/>
                </a:solidFill>
              </a:rPr>
            </a:br>
            <a:r>
              <a:rPr lang="en-US" sz="3599" dirty="0">
                <a:solidFill>
                  <a:srgbClr val="19232E"/>
                </a:solidFill>
              </a:rPr>
              <a:t>Linkedin.com/showcase/</a:t>
            </a:r>
            <a:r>
              <a:rPr lang="en-US" sz="3599" dirty="0" err="1">
                <a:solidFill>
                  <a:srgbClr val="19232E"/>
                </a:solidFill>
              </a:rPr>
              <a:t>iveyleadership</a:t>
            </a:r>
            <a:endParaRPr lang="en-US" sz="3599" dirty="0">
              <a:solidFill>
                <a:srgbClr val="19232E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1200"/>
              </a:spcBef>
              <a:buNone/>
            </a:pPr>
            <a:r>
              <a:rPr lang="en-US" sz="3599" dirty="0">
                <a:solidFill>
                  <a:srgbClr val="19232E"/>
                </a:solidFill>
              </a:rPr>
              <a:t>@iveyleadership</a:t>
            </a:r>
            <a:br>
              <a:rPr lang="en-US" sz="3599" dirty="0">
                <a:solidFill>
                  <a:srgbClr val="19232E"/>
                </a:solidFill>
              </a:rPr>
            </a:br>
            <a:endParaRPr lang="en-US" sz="3599" dirty="0">
              <a:solidFill>
                <a:srgbClr val="19232E"/>
              </a:solidFill>
            </a:endParaRPr>
          </a:p>
          <a:p>
            <a:pPr marL="0" indent="0">
              <a:lnSpc>
                <a:spcPct val="125000"/>
              </a:lnSpc>
              <a:spcBef>
                <a:spcPts val="1200"/>
              </a:spcBef>
              <a:buNone/>
            </a:pPr>
            <a:r>
              <a:rPr lang="en-US" sz="3599" dirty="0">
                <a:solidFill>
                  <a:srgbClr val="19232E"/>
                </a:solidFill>
              </a:rPr>
              <a:t>leadership@ivey.ca</a:t>
            </a:r>
          </a:p>
          <a:p>
            <a:pPr>
              <a:lnSpc>
                <a:spcPct val="125000"/>
              </a:lnSpc>
              <a:spcBef>
                <a:spcPts val="1200"/>
              </a:spcBef>
            </a:pPr>
            <a:endParaRPr lang="en-CA" sz="3599" dirty="0">
              <a:solidFill>
                <a:srgbClr val="19232E"/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A244F2A-D852-A849-B8A4-52B1E4B2CA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0021" y="18464"/>
            <a:ext cx="12177628" cy="13697536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DEDA3ED-8602-35CC-A92B-C22C802FC275}"/>
              </a:ext>
            </a:extLst>
          </p:cNvPr>
          <p:cNvGrpSpPr/>
          <p:nvPr/>
        </p:nvGrpSpPr>
        <p:grpSpPr>
          <a:xfrm>
            <a:off x="1982926" y="3631178"/>
            <a:ext cx="745493" cy="8139577"/>
            <a:chOff x="2351894" y="3101789"/>
            <a:chExt cx="745493" cy="8139577"/>
          </a:xfrm>
        </p:grpSpPr>
        <p:sp>
          <p:nvSpPr>
            <p:cNvPr id="12" name="Freeform 49"/>
            <p:cNvSpPr>
              <a:spLocks noChangeArrowheads="1"/>
            </p:cNvSpPr>
            <p:nvPr/>
          </p:nvSpPr>
          <p:spPr bwMode="auto">
            <a:xfrm>
              <a:off x="2351894" y="8316301"/>
              <a:ext cx="736212" cy="718363"/>
            </a:xfrm>
            <a:custGeom>
              <a:avLst/>
              <a:gdLst>
                <a:gd name="T0" fmla="*/ 239 w 479"/>
                <a:gd name="T1" fmla="*/ 0 h 471"/>
                <a:gd name="T2" fmla="*/ 239 w 479"/>
                <a:gd name="T3" fmla="*/ 0 h 471"/>
                <a:gd name="T4" fmla="*/ 0 w 479"/>
                <a:gd name="T5" fmla="*/ 231 h 471"/>
                <a:gd name="T6" fmla="*/ 239 w 479"/>
                <a:gd name="T7" fmla="*/ 470 h 471"/>
                <a:gd name="T8" fmla="*/ 478 w 479"/>
                <a:gd name="T9" fmla="*/ 231 h 471"/>
                <a:gd name="T10" fmla="*/ 239 w 479"/>
                <a:gd name="T11" fmla="*/ 0 h 471"/>
                <a:gd name="T12" fmla="*/ 177 w 479"/>
                <a:gd name="T13" fmla="*/ 338 h 471"/>
                <a:gd name="T14" fmla="*/ 177 w 479"/>
                <a:gd name="T15" fmla="*/ 338 h 471"/>
                <a:gd name="T16" fmla="*/ 133 w 479"/>
                <a:gd name="T17" fmla="*/ 338 h 471"/>
                <a:gd name="T18" fmla="*/ 133 w 479"/>
                <a:gd name="T19" fmla="*/ 178 h 471"/>
                <a:gd name="T20" fmla="*/ 177 w 479"/>
                <a:gd name="T21" fmla="*/ 178 h 471"/>
                <a:gd name="T22" fmla="*/ 177 w 479"/>
                <a:gd name="T23" fmla="*/ 338 h 471"/>
                <a:gd name="T24" fmla="*/ 159 w 479"/>
                <a:gd name="T25" fmla="*/ 160 h 471"/>
                <a:gd name="T26" fmla="*/ 159 w 479"/>
                <a:gd name="T27" fmla="*/ 160 h 471"/>
                <a:gd name="T28" fmla="*/ 133 w 479"/>
                <a:gd name="T29" fmla="*/ 134 h 471"/>
                <a:gd name="T30" fmla="*/ 159 w 479"/>
                <a:gd name="T31" fmla="*/ 107 h 471"/>
                <a:gd name="T32" fmla="*/ 186 w 479"/>
                <a:gd name="T33" fmla="*/ 134 h 471"/>
                <a:gd name="T34" fmla="*/ 159 w 479"/>
                <a:gd name="T35" fmla="*/ 160 h 471"/>
                <a:gd name="T36" fmla="*/ 354 w 479"/>
                <a:gd name="T37" fmla="*/ 338 h 471"/>
                <a:gd name="T38" fmla="*/ 354 w 479"/>
                <a:gd name="T39" fmla="*/ 338 h 471"/>
                <a:gd name="T40" fmla="*/ 310 w 479"/>
                <a:gd name="T41" fmla="*/ 338 h 471"/>
                <a:gd name="T42" fmla="*/ 310 w 479"/>
                <a:gd name="T43" fmla="*/ 249 h 471"/>
                <a:gd name="T44" fmla="*/ 284 w 479"/>
                <a:gd name="T45" fmla="*/ 213 h 471"/>
                <a:gd name="T46" fmla="*/ 256 w 479"/>
                <a:gd name="T47" fmla="*/ 231 h 471"/>
                <a:gd name="T48" fmla="*/ 256 w 479"/>
                <a:gd name="T49" fmla="*/ 240 h 471"/>
                <a:gd name="T50" fmla="*/ 256 w 479"/>
                <a:gd name="T51" fmla="*/ 338 h 471"/>
                <a:gd name="T52" fmla="*/ 212 w 479"/>
                <a:gd name="T53" fmla="*/ 338 h 471"/>
                <a:gd name="T54" fmla="*/ 212 w 479"/>
                <a:gd name="T55" fmla="*/ 231 h 471"/>
                <a:gd name="T56" fmla="*/ 203 w 479"/>
                <a:gd name="T57" fmla="*/ 178 h 471"/>
                <a:gd name="T58" fmla="*/ 247 w 479"/>
                <a:gd name="T59" fmla="*/ 178 h 471"/>
                <a:gd name="T60" fmla="*/ 247 w 479"/>
                <a:gd name="T61" fmla="*/ 196 h 471"/>
                <a:gd name="T62" fmla="*/ 256 w 479"/>
                <a:gd name="T63" fmla="*/ 196 h 471"/>
                <a:gd name="T64" fmla="*/ 300 w 479"/>
                <a:gd name="T65" fmla="*/ 178 h 471"/>
                <a:gd name="T66" fmla="*/ 354 w 479"/>
                <a:gd name="T67" fmla="*/ 240 h 471"/>
                <a:gd name="T68" fmla="*/ 354 w 479"/>
                <a:gd name="T69" fmla="*/ 338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9" h="471">
                  <a:moveTo>
                    <a:pt x="239" y="0"/>
                  </a:moveTo>
                  <a:lnTo>
                    <a:pt x="239" y="0"/>
                  </a:lnTo>
                  <a:cubicBezTo>
                    <a:pt x="106" y="0"/>
                    <a:pt x="0" y="107"/>
                    <a:pt x="0" y="231"/>
                  </a:cubicBezTo>
                  <a:cubicBezTo>
                    <a:pt x="0" y="364"/>
                    <a:pt x="106" y="470"/>
                    <a:pt x="239" y="470"/>
                  </a:cubicBezTo>
                  <a:cubicBezTo>
                    <a:pt x="372" y="470"/>
                    <a:pt x="478" y="364"/>
                    <a:pt x="478" y="231"/>
                  </a:cubicBezTo>
                  <a:cubicBezTo>
                    <a:pt x="478" y="107"/>
                    <a:pt x="372" y="0"/>
                    <a:pt x="239" y="0"/>
                  </a:cubicBezTo>
                  <a:close/>
                  <a:moveTo>
                    <a:pt x="177" y="338"/>
                  </a:moveTo>
                  <a:lnTo>
                    <a:pt x="177" y="338"/>
                  </a:lnTo>
                  <a:cubicBezTo>
                    <a:pt x="133" y="338"/>
                    <a:pt x="133" y="338"/>
                    <a:pt x="133" y="338"/>
                  </a:cubicBezTo>
                  <a:cubicBezTo>
                    <a:pt x="133" y="178"/>
                    <a:pt x="133" y="178"/>
                    <a:pt x="133" y="178"/>
                  </a:cubicBezTo>
                  <a:cubicBezTo>
                    <a:pt x="177" y="178"/>
                    <a:pt x="177" y="178"/>
                    <a:pt x="177" y="178"/>
                  </a:cubicBezTo>
                  <a:lnTo>
                    <a:pt x="177" y="338"/>
                  </a:lnTo>
                  <a:close/>
                  <a:moveTo>
                    <a:pt x="159" y="160"/>
                  </a:moveTo>
                  <a:lnTo>
                    <a:pt x="159" y="160"/>
                  </a:lnTo>
                  <a:cubicBezTo>
                    <a:pt x="141" y="160"/>
                    <a:pt x="133" y="151"/>
                    <a:pt x="133" y="134"/>
                  </a:cubicBezTo>
                  <a:cubicBezTo>
                    <a:pt x="133" y="125"/>
                    <a:pt x="141" y="107"/>
                    <a:pt x="159" y="107"/>
                  </a:cubicBezTo>
                  <a:cubicBezTo>
                    <a:pt x="168" y="107"/>
                    <a:pt x="177" y="125"/>
                    <a:pt x="186" y="134"/>
                  </a:cubicBezTo>
                  <a:cubicBezTo>
                    <a:pt x="186" y="151"/>
                    <a:pt x="168" y="160"/>
                    <a:pt x="159" y="160"/>
                  </a:cubicBezTo>
                  <a:close/>
                  <a:moveTo>
                    <a:pt x="354" y="338"/>
                  </a:moveTo>
                  <a:lnTo>
                    <a:pt x="354" y="338"/>
                  </a:lnTo>
                  <a:cubicBezTo>
                    <a:pt x="310" y="338"/>
                    <a:pt x="310" y="338"/>
                    <a:pt x="310" y="338"/>
                  </a:cubicBezTo>
                  <a:cubicBezTo>
                    <a:pt x="310" y="249"/>
                    <a:pt x="310" y="249"/>
                    <a:pt x="310" y="249"/>
                  </a:cubicBezTo>
                  <a:cubicBezTo>
                    <a:pt x="310" y="231"/>
                    <a:pt x="300" y="213"/>
                    <a:pt x="284" y="213"/>
                  </a:cubicBezTo>
                  <a:cubicBezTo>
                    <a:pt x="275" y="213"/>
                    <a:pt x="265" y="222"/>
                    <a:pt x="256" y="231"/>
                  </a:cubicBezTo>
                  <a:lnTo>
                    <a:pt x="256" y="240"/>
                  </a:lnTo>
                  <a:cubicBezTo>
                    <a:pt x="256" y="338"/>
                    <a:pt x="256" y="338"/>
                    <a:pt x="256" y="338"/>
                  </a:cubicBezTo>
                  <a:cubicBezTo>
                    <a:pt x="212" y="338"/>
                    <a:pt x="212" y="338"/>
                    <a:pt x="212" y="338"/>
                  </a:cubicBezTo>
                  <a:cubicBezTo>
                    <a:pt x="212" y="231"/>
                    <a:pt x="212" y="231"/>
                    <a:pt x="212" y="231"/>
                  </a:cubicBezTo>
                  <a:cubicBezTo>
                    <a:pt x="212" y="205"/>
                    <a:pt x="212" y="196"/>
                    <a:pt x="203" y="178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96"/>
                    <a:pt x="247" y="196"/>
                    <a:pt x="247" y="196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187"/>
                    <a:pt x="275" y="178"/>
                    <a:pt x="300" y="178"/>
                  </a:cubicBezTo>
                  <a:cubicBezTo>
                    <a:pt x="337" y="178"/>
                    <a:pt x="354" y="196"/>
                    <a:pt x="354" y="240"/>
                  </a:cubicBezTo>
                  <a:lnTo>
                    <a:pt x="354" y="338"/>
                  </a:lnTo>
                  <a:close/>
                </a:path>
              </a:pathLst>
            </a:custGeom>
            <a:solidFill>
              <a:srgbClr val="034638"/>
            </a:solidFill>
            <a:ln>
              <a:noFill/>
            </a:ln>
            <a:effectLst/>
          </p:spPr>
          <p:txBody>
            <a:bodyPr wrap="none" lIns="68550" tIns="34275" rIns="68550" bIns="34275" anchor="ctr"/>
            <a:lstStyle/>
            <a:p>
              <a:pPr defTabSz="914011">
                <a:defRPr/>
              </a:pPr>
              <a:endParaRPr lang="en-US" sz="3599" dirty="0">
                <a:solidFill>
                  <a:srgbClr val="63666A"/>
                </a:solidFill>
                <a:latin typeface="Poppins Light" charset="0"/>
              </a:endParaRPr>
            </a:p>
          </p:txBody>
        </p:sp>
        <p:sp>
          <p:nvSpPr>
            <p:cNvPr id="13" name="Freeform 70"/>
            <p:cNvSpPr>
              <a:spLocks noEditPoints="1"/>
            </p:cNvSpPr>
            <p:nvPr/>
          </p:nvSpPr>
          <p:spPr bwMode="auto">
            <a:xfrm>
              <a:off x="2421144" y="10568661"/>
              <a:ext cx="643456" cy="672705"/>
            </a:xfrm>
            <a:custGeom>
              <a:avLst/>
              <a:gdLst>
                <a:gd name="T0" fmla="*/ 2147483646 w 109"/>
                <a:gd name="T1" fmla="*/ 2147483646 h 114"/>
                <a:gd name="T2" fmla="*/ 2147483646 w 109"/>
                <a:gd name="T3" fmla="*/ 2147483646 h 114"/>
                <a:gd name="T4" fmla="*/ 2147483646 w 109"/>
                <a:gd name="T5" fmla="*/ 2147483646 h 114"/>
                <a:gd name="T6" fmla="*/ 2147483646 w 109"/>
                <a:gd name="T7" fmla="*/ 2147483646 h 114"/>
                <a:gd name="T8" fmla="*/ 2147483646 w 109"/>
                <a:gd name="T9" fmla="*/ 2147483646 h 114"/>
                <a:gd name="T10" fmla="*/ 2147483646 w 109"/>
                <a:gd name="T11" fmla="*/ 2147483646 h 114"/>
                <a:gd name="T12" fmla="*/ 2147483646 w 109"/>
                <a:gd name="T13" fmla="*/ 2147483646 h 114"/>
                <a:gd name="T14" fmla="*/ 2147483646 w 109"/>
                <a:gd name="T15" fmla="*/ 2147483646 h 114"/>
                <a:gd name="T16" fmla="*/ 2147483646 w 109"/>
                <a:gd name="T17" fmla="*/ 2147483646 h 114"/>
                <a:gd name="T18" fmla="*/ 2147483646 w 109"/>
                <a:gd name="T19" fmla="*/ 2147483646 h 114"/>
                <a:gd name="T20" fmla="*/ 2147483646 w 109"/>
                <a:gd name="T21" fmla="*/ 2147483646 h 114"/>
                <a:gd name="T22" fmla="*/ 2147483646 w 109"/>
                <a:gd name="T23" fmla="*/ 2147483646 h 114"/>
                <a:gd name="T24" fmla="*/ 2147483646 w 109"/>
                <a:gd name="T25" fmla="*/ 2147483646 h 114"/>
                <a:gd name="T26" fmla="*/ 2147483646 w 109"/>
                <a:gd name="T27" fmla="*/ 2147483646 h 114"/>
                <a:gd name="T28" fmla="*/ 2147483646 w 109"/>
                <a:gd name="T29" fmla="*/ 2147483646 h 114"/>
                <a:gd name="T30" fmla="*/ 2147483646 w 109"/>
                <a:gd name="T31" fmla="*/ 2147483646 h 114"/>
                <a:gd name="T32" fmla="*/ 2147483646 w 109"/>
                <a:gd name="T33" fmla="*/ 2147483646 h 114"/>
                <a:gd name="T34" fmla="*/ 2147483646 w 109"/>
                <a:gd name="T35" fmla="*/ 2147483646 h 114"/>
                <a:gd name="T36" fmla="*/ 2147483646 w 109"/>
                <a:gd name="T37" fmla="*/ 2147483646 h 114"/>
                <a:gd name="T38" fmla="*/ 2147483646 w 109"/>
                <a:gd name="T39" fmla="*/ 2147483646 h 114"/>
                <a:gd name="T40" fmla="*/ 2147483646 w 109"/>
                <a:gd name="T41" fmla="*/ 2147483646 h 114"/>
                <a:gd name="T42" fmla="*/ 2147483646 w 109"/>
                <a:gd name="T43" fmla="*/ 2147483646 h 114"/>
                <a:gd name="T44" fmla="*/ 2147483646 w 109"/>
                <a:gd name="T45" fmla="*/ 2147483646 h 114"/>
                <a:gd name="T46" fmla="*/ 2147483646 w 109"/>
                <a:gd name="T47" fmla="*/ 2147483646 h 114"/>
                <a:gd name="T48" fmla="*/ 2147483646 w 109"/>
                <a:gd name="T49" fmla="*/ 2147483646 h 114"/>
                <a:gd name="T50" fmla="*/ 2147483646 w 109"/>
                <a:gd name="T51" fmla="*/ 2147483646 h 114"/>
                <a:gd name="T52" fmla="*/ 2147483646 w 109"/>
                <a:gd name="T53" fmla="*/ 2147483646 h 114"/>
                <a:gd name="T54" fmla="*/ 2147483646 w 109"/>
                <a:gd name="T55" fmla="*/ 2147483646 h 114"/>
                <a:gd name="T56" fmla="*/ 2147483646 w 109"/>
                <a:gd name="T57" fmla="*/ 2147483646 h 114"/>
                <a:gd name="T58" fmla="*/ 2147483646 w 109"/>
                <a:gd name="T59" fmla="*/ 2147483646 h 114"/>
                <a:gd name="T60" fmla="*/ 2147483646 w 109"/>
                <a:gd name="T61" fmla="*/ 2147483646 h 114"/>
                <a:gd name="T62" fmla="*/ 2147483646 w 109"/>
                <a:gd name="T63" fmla="*/ 2147483646 h 114"/>
                <a:gd name="T64" fmla="*/ 2147483646 w 109"/>
                <a:gd name="T65" fmla="*/ 2147483646 h 114"/>
                <a:gd name="T66" fmla="*/ 2147483646 w 109"/>
                <a:gd name="T67" fmla="*/ 2147483646 h 114"/>
                <a:gd name="T68" fmla="*/ 2147483646 w 109"/>
                <a:gd name="T69" fmla="*/ 2147483646 h 114"/>
                <a:gd name="T70" fmla="*/ 2147483646 w 109"/>
                <a:gd name="T71" fmla="*/ 2147483646 h 114"/>
                <a:gd name="T72" fmla="*/ 2147483646 w 109"/>
                <a:gd name="T73" fmla="*/ 2147483646 h 114"/>
                <a:gd name="T74" fmla="*/ 2147483646 w 109"/>
                <a:gd name="T75" fmla="*/ 2147483646 h 114"/>
                <a:gd name="T76" fmla="*/ 2147483646 w 109"/>
                <a:gd name="T77" fmla="*/ 2147483646 h 114"/>
                <a:gd name="T78" fmla="*/ 2147483646 w 109"/>
                <a:gd name="T79" fmla="*/ 2147483646 h 114"/>
                <a:gd name="T80" fmla="*/ 2147483646 w 109"/>
                <a:gd name="T81" fmla="*/ 2147483646 h 114"/>
                <a:gd name="T82" fmla="*/ 2147483646 w 109"/>
                <a:gd name="T83" fmla="*/ 2147483646 h 114"/>
                <a:gd name="T84" fmla="*/ 2147483646 w 109"/>
                <a:gd name="T85" fmla="*/ 2147483646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9" h="114">
                  <a:moveTo>
                    <a:pt x="53" y="114"/>
                  </a:moveTo>
                  <a:cubicBezTo>
                    <a:pt x="45" y="114"/>
                    <a:pt x="37" y="113"/>
                    <a:pt x="30" y="110"/>
                  </a:cubicBezTo>
                  <a:cubicBezTo>
                    <a:pt x="24" y="108"/>
                    <a:pt x="18" y="104"/>
                    <a:pt x="14" y="100"/>
                  </a:cubicBezTo>
                  <a:cubicBezTo>
                    <a:pt x="9" y="96"/>
                    <a:pt x="6" y="90"/>
                    <a:pt x="3" y="84"/>
                  </a:cubicBezTo>
                  <a:cubicBezTo>
                    <a:pt x="1" y="77"/>
                    <a:pt x="0" y="70"/>
                    <a:pt x="0" y="61"/>
                  </a:cubicBezTo>
                  <a:cubicBezTo>
                    <a:pt x="0" y="56"/>
                    <a:pt x="0" y="50"/>
                    <a:pt x="2" y="45"/>
                  </a:cubicBezTo>
                  <a:cubicBezTo>
                    <a:pt x="3" y="39"/>
                    <a:pt x="5" y="34"/>
                    <a:pt x="7" y="30"/>
                  </a:cubicBezTo>
                  <a:cubicBezTo>
                    <a:pt x="10" y="25"/>
                    <a:pt x="12" y="21"/>
                    <a:pt x="16" y="18"/>
                  </a:cubicBezTo>
                  <a:cubicBezTo>
                    <a:pt x="19" y="14"/>
                    <a:pt x="23" y="11"/>
                    <a:pt x="28" y="8"/>
                  </a:cubicBezTo>
                  <a:cubicBezTo>
                    <a:pt x="32" y="5"/>
                    <a:pt x="37" y="3"/>
                    <a:pt x="42" y="2"/>
                  </a:cubicBezTo>
                  <a:cubicBezTo>
                    <a:pt x="47" y="1"/>
                    <a:pt x="53" y="0"/>
                    <a:pt x="59" y="0"/>
                  </a:cubicBezTo>
                  <a:cubicBezTo>
                    <a:pt x="66" y="0"/>
                    <a:pt x="73" y="1"/>
                    <a:pt x="79" y="3"/>
                  </a:cubicBezTo>
                  <a:cubicBezTo>
                    <a:pt x="85" y="6"/>
                    <a:pt x="91" y="9"/>
                    <a:pt x="95" y="13"/>
                  </a:cubicBezTo>
                  <a:cubicBezTo>
                    <a:pt x="99" y="18"/>
                    <a:pt x="103" y="23"/>
                    <a:pt x="105" y="29"/>
                  </a:cubicBezTo>
                  <a:cubicBezTo>
                    <a:pt x="108" y="35"/>
                    <a:pt x="109" y="43"/>
                    <a:pt x="109" y="50"/>
                  </a:cubicBezTo>
                  <a:cubicBezTo>
                    <a:pt x="109" y="55"/>
                    <a:pt x="109" y="59"/>
                    <a:pt x="108" y="64"/>
                  </a:cubicBezTo>
                  <a:cubicBezTo>
                    <a:pt x="107" y="68"/>
                    <a:pt x="105" y="72"/>
                    <a:pt x="103" y="75"/>
                  </a:cubicBezTo>
                  <a:cubicBezTo>
                    <a:pt x="101" y="78"/>
                    <a:pt x="98" y="81"/>
                    <a:pt x="95" y="83"/>
                  </a:cubicBezTo>
                  <a:cubicBezTo>
                    <a:pt x="92" y="85"/>
                    <a:pt x="89" y="86"/>
                    <a:pt x="85" y="86"/>
                  </a:cubicBezTo>
                  <a:cubicBezTo>
                    <a:pt x="83" y="86"/>
                    <a:pt x="82" y="86"/>
                    <a:pt x="80" y="85"/>
                  </a:cubicBezTo>
                  <a:cubicBezTo>
                    <a:pt x="79" y="85"/>
                    <a:pt x="77" y="84"/>
                    <a:pt x="76" y="83"/>
                  </a:cubicBezTo>
                  <a:cubicBezTo>
                    <a:pt x="75" y="83"/>
                    <a:pt x="74" y="82"/>
                    <a:pt x="73" y="81"/>
                  </a:cubicBezTo>
                  <a:cubicBezTo>
                    <a:pt x="72" y="80"/>
                    <a:pt x="72" y="79"/>
                    <a:pt x="71" y="78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5" y="78"/>
                    <a:pt x="64" y="80"/>
                    <a:pt x="63" y="81"/>
                  </a:cubicBezTo>
                  <a:cubicBezTo>
                    <a:pt x="62" y="82"/>
                    <a:pt x="61" y="82"/>
                    <a:pt x="60" y="83"/>
                  </a:cubicBezTo>
                  <a:cubicBezTo>
                    <a:pt x="58" y="84"/>
                    <a:pt x="57" y="85"/>
                    <a:pt x="55" y="85"/>
                  </a:cubicBezTo>
                  <a:cubicBezTo>
                    <a:pt x="54" y="86"/>
                    <a:pt x="52" y="86"/>
                    <a:pt x="50" y="86"/>
                  </a:cubicBezTo>
                  <a:cubicBezTo>
                    <a:pt x="46" y="86"/>
                    <a:pt x="43" y="85"/>
                    <a:pt x="40" y="84"/>
                  </a:cubicBezTo>
                  <a:cubicBezTo>
                    <a:pt x="37" y="83"/>
                    <a:pt x="35" y="81"/>
                    <a:pt x="33" y="79"/>
                  </a:cubicBezTo>
                  <a:cubicBezTo>
                    <a:pt x="31" y="76"/>
                    <a:pt x="30" y="74"/>
                    <a:pt x="29" y="70"/>
                  </a:cubicBezTo>
                  <a:cubicBezTo>
                    <a:pt x="28" y="67"/>
                    <a:pt x="27" y="63"/>
                    <a:pt x="27" y="59"/>
                  </a:cubicBezTo>
                  <a:cubicBezTo>
                    <a:pt x="27" y="55"/>
                    <a:pt x="28" y="50"/>
                    <a:pt x="29" y="46"/>
                  </a:cubicBezTo>
                  <a:cubicBezTo>
                    <a:pt x="31" y="42"/>
                    <a:pt x="33" y="39"/>
                    <a:pt x="35" y="36"/>
                  </a:cubicBezTo>
                  <a:cubicBezTo>
                    <a:pt x="38" y="34"/>
                    <a:pt x="41" y="31"/>
                    <a:pt x="45" y="30"/>
                  </a:cubicBezTo>
                  <a:cubicBezTo>
                    <a:pt x="48" y="28"/>
                    <a:pt x="53" y="28"/>
                    <a:pt x="57" y="28"/>
                  </a:cubicBezTo>
                  <a:cubicBezTo>
                    <a:pt x="59" y="28"/>
                    <a:pt x="62" y="28"/>
                    <a:pt x="64" y="28"/>
                  </a:cubicBezTo>
                  <a:cubicBezTo>
                    <a:pt x="66" y="28"/>
                    <a:pt x="68" y="28"/>
                    <a:pt x="70" y="29"/>
                  </a:cubicBezTo>
                  <a:cubicBezTo>
                    <a:pt x="72" y="29"/>
                    <a:pt x="74" y="30"/>
                    <a:pt x="76" y="30"/>
                  </a:cubicBezTo>
                  <a:cubicBezTo>
                    <a:pt x="77" y="30"/>
                    <a:pt x="78" y="31"/>
                    <a:pt x="79" y="31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61"/>
                    <a:pt x="78" y="62"/>
                    <a:pt x="78" y="63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8" y="67"/>
                    <a:pt x="78" y="69"/>
                    <a:pt x="78" y="70"/>
                  </a:cubicBezTo>
                  <a:cubicBezTo>
                    <a:pt x="79" y="72"/>
                    <a:pt x="79" y="73"/>
                    <a:pt x="80" y="74"/>
                  </a:cubicBezTo>
                  <a:cubicBezTo>
                    <a:pt x="80" y="75"/>
                    <a:pt x="81" y="76"/>
                    <a:pt x="83" y="77"/>
                  </a:cubicBezTo>
                  <a:cubicBezTo>
                    <a:pt x="83" y="77"/>
                    <a:pt x="84" y="77"/>
                    <a:pt x="86" y="77"/>
                  </a:cubicBezTo>
                  <a:cubicBezTo>
                    <a:pt x="88" y="77"/>
                    <a:pt x="90" y="76"/>
                    <a:pt x="92" y="75"/>
                  </a:cubicBezTo>
                  <a:cubicBezTo>
                    <a:pt x="93" y="73"/>
                    <a:pt x="94" y="71"/>
                    <a:pt x="95" y="68"/>
                  </a:cubicBezTo>
                  <a:cubicBezTo>
                    <a:pt x="96" y="66"/>
                    <a:pt x="97" y="63"/>
                    <a:pt x="97" y="60"/>
                  </a:cubicBezTo>
                  <a:cubicBezTo>
                    <a:pt x="98" y="57"/>
                    <a:pt x="98" y="54"/>
                    <a:pt x="98" y="50"/>
                  </a:cubicBezTo>
                  <a:cubicBezTo>
                    <a:pt x="98" y="44"/>
                    <a:pt x="97" y="38"/>
                    <a:pt x="95" y="33"/>
                  </a:cubicBezTo>
                  <a:cubicBezTo>
                    <a:pt x="93" y="28"/>
                    <a:pt x="90" y="23"/>
                    <a:pt x="87" y="20"/>
                  </a:cubicBezTo>
                  <a:cubicBezTo>
                    <a:pt x="83" y="16"/>
                    <a:pt x="79" y="13"/>
                    <a:pt x="74" y="12"/>
                  </a:cubicBezTo>
                  <a:cubicBezTo>
                    <a:pt x="70" y="10"/>
                    <a:pt x="64" y="9"/>
                    <a:pt x="59" y="9"/>
                  </a:cubicBezTo>
                  <a:cubicBezTo>
                    <a:pt x="51" y="9"/>
                    <a:pt x="44" y="10"/>
                    <a:pt x="38" y="13"/>
                  </a:cubicBezTo>
                  <a:cubicBezTo>
                    <a:pt x="32" y="15"/>
                    <a:pt x="27" y="19"/>
                    <a:pt x="23" y="24"/>
                  </a:cubicBezTo>
                  <a:cubicBezTo>
                    <a:pt x="19" y="28"/>
                    <a:pt x="16" y="34"/>
                    <a:pt x="14" y="40"/>
                  </a:cubicBezTo>
                  <a:cubicBezTo>
                    <a:pt x="12" y="46"/>
                    <a:pt x="11" y="53"/>
                    <a:pt x="11" y="61"/>
                  </a:cubicBezTo>
                  <a:cubicBezTo>
                    <a:pt x="11" y="68"/>
                    <a:pt x="12" y="74"/>
                    <a:pt x="14" y="79"/>
                  </a:cubicBezTo>
                  <a:cubicBezTo>
                    <a:pt x="16" y="85"/>
                    <a:pt x="18" y="90"/>
                    <a:pt x="22" y="93"/>
                  </a:cubicBezTo>
                  <a:cubicBezTo>
                    <a:pt x="26" y="97"/>
                    <a:pt x="30" y="100"/>
                    <a:pt x="35" y="102"/>
                  </a:cubicBezTo>
                  <a:cubicBezTo>
                    <a:pt x="40" y="104"/>
                    <a:pt x="46" y="105"/>
                    <a:pt x="53" y="105"/>
                  </a:cubicBezTo>
                  <a:cubicBezTo>
                    <a:pt x="56" y="105"/>
                    <a:pt x="59" y="105"/>
                    <a:pt x="62" y="104"/>
                  </a:cubicBezTo>
                  <a:cubicBezTo>
                    <a:pt x="64" y="104"/>
                    <a:pt x="67" y="103"/>
                    <a:pt x="70" y="103"/>
                  </a:cubicBezTo>
                  <a:cubicBezTo>
                    <a:pt x="73" y="102"/>
                    <a:pt x="76" y="101"/>
                    <a:pt x="79" y="101"/>
                  </a:cubicBezTo>
                  <a:cubicBezTo>
                    <a:pt x="80" y="100"/>
                    <a:pt x="82" y="100"/>
                    <a:pt x="84" y="99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0" y="110"/>
                    <a:pt x="75" y="111"/>
                    <a:pt x="70" y="112"/>
                  </a:cubicBezTo>
                  <a:cubicBezTo>
                    <a:pt x="65" y="113"/>
                    <a:pt x="59" y="114"/>
                    <a:pt x="53" y="114"/>
                  </a:cubicBezTo>
                  <a:close/>
                  <a:moveTo>
                    <a:pt x="57" y="36"/>
                  </a:moveTo>
                  <a:cubicBezTo>
                    <a:pt x="54" y="36"/>
                    <a:pt x="51" y="37"/>
                    <a:pt x="49" y="38"/>
                  </a:cubicBezTo>
                  <a:cubicBezTo>
                    <a:pt x="47" y="40"/>
                    <a:pt x="45" y="41"/>
                    <a:pt x="43" y="44"/>
                  </a:cubicBezTo>
                  <a:cubicBezTo>
                    <a:pt x="42" y="46"/>
                    <a:pt x="41" y="48"/>
                    <a:pt x="40" y="51"/>
                  </a:cubicBezTo>
                  <a:cubicBezTo>
                    <a:pt x="40" y="54"/>
                    <a:pt x="39" y="57"/>
                    <a:pt x="39" y="60"/>
                  </a:cubicBezTo>
                  <a:cubicBezTo>
                    <a:pt x="39" y="66"/>
                    <a:pt x="40" y="70"/>
                    <a:pt x="43" y="73"/>
                  </a:cubicBezTo>
                  <a:cubicBezTo>
                    <a:pt x="45" y="76"/>
                    <a:pt x="48" y="77"/>
                    <a:pt x="52" y="77"/>
                  </a:cubicBezTo>
                  <a:cubicBezTo>
                    <a:pt x="54" y="77"/>
                    <a:pt x="56" y="77"/>
                    <a:pt x="58" y="75"/>
                  </a:cubicBezTo>
                  <a:cubicBezTo>
                    <a:pt x="60" y="74"/>
                    <a:pt x="62" y="73"/>
                    <a:pt x="63" y="71"/>
                  </a:cubicBezTo>
                  <a:cubicBezTo>
                    <a:pt x="64" y="69"/>
                    <a:pt x="65" y="66"/>
                    <a:pt x="65" y="64"/>
                  </a:cubicBezTo>
                  <a:cubicBezTo>
                    <a:pt x="66" y="61"/>
                    <a:pt x="66" y="58"/>
                    <a:pt x="66" y="55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4" y="37"/>
                    <a:pt x="63" y="36"/>
                    <a:pt x="62" y="36"/>
                  </a:cubicBezTo>
                  <a:cubicBezTo>
                    <a:pt x="60" y="36"/>
                    <a:pt x="59" y="36"/>
                    <a:pt x="57" y="36"/>
                  </a:cubicBezTo>
                  <a:close/>
                </a:path>
              </a:pathLst>
            </a:custGeom>
            <a:solidFill>
              <a:srgbClr val="034638"/>
            </a:solidFill>
            <a:ln>
              <a:noFill/>
            </a:ln>
          </p:spPr>
          <p:txBody>
            <a:bodyPr/>
            <a:lstStyle/>
            <a:p>
              <a:pPr defTabSz="1828343"/>
              <a:endParaRPr lang="en-CA" sz="3599" dirty="0">
                <a:solidFill>
                  <a:srgbClr val="63666A"/>
                </a:solidFill>
                <a:latin typeface="Lato Light"/>
              </a:endParaRPr>
            </a:p>
          </p:txBody>
        </p:sp>
        <p:sp>
          <p:nvSpPr>
            <p:cNvPr id="14" name="Freeform 177"/>
            <p:cNvSpPr>
              <a:spLocks noEditPoints="1"/>
            </p:cNvSpPr>
            <p:nvPr/>
          </p:nvSpPr>
          <p:spPr bwMode="auto">
            <a:xfrm>
              <a:off x="2388356" y="3101789"/>
              <a:ext cx="709031" cy="571055"/>
            </a:xfrm>
            <a:custGeom>
              <a:avLst/>
              <a:gdLst>
                <a:gd name="T0" fmla="*/ 2147483646 w 116"/>
                <a:gd name="T1" fmla="*/ 2147483646 h 94"/>
                <a:gd name="T2" fmla="*/ 0 w 116"/>
                <a:gd name="T3" fmla="*/ 0 h 94"/>
                <a:gd name="T4" fmla="*/ 0 w 116"/>
                <a:gd name="T5" fmla="*/ 2147483646 h 94"/>
                <a:gd name="T6" fmla="*/ 2147483646 w 116"/>
                <a:gd name="T7" fmla="*/ 2147483646 h 94"/>
                <a:gd name="T8" fmla="*/ 2147483646 w 116"/>
                <a:gd name="T9" fmla="*/ 2147483646 h 94"/>
                <a:gd name="T10" fmla="*/ 2147483646 w 116"/>
                <a:gd name="T11" fmla="*/ 2147483646 h 94"/>
                <a:gd name="T12" fmla="*/ 2147483646 w 116"/>
                <a:gd name="T13" fmla="*/ 2147483646 h 94"/>
                <a:gd name="T14" fmla="*/ 2147483646 w 116"/>
                <a:gd name="T15" fmla="*/ 2147483646 h 94"/>
                <a:gd name="T16" fmla="*/ 2147483646 w 116"/>
                <a:gd name="T17" fmla="*/ 2147483646 h 94"/>
                <a:gd name="T18" fmla="*/ 2147483646 w 116"/>
                <a:gd name="T19" fmla="*/ 2147483646 h 94"/>
                <a:gd name="T20" fmla="*/ 2147483646 w 116"/>
                <a:gd name="T21" fmla="*/ 2147483646 h 94"/>
                <a:gd name="T22" fmla="*/ 2147483646 w 116"/>
                <a:gd name="T23" fmla="*/ 2147483646 h 94"/>
                <a:gd name="T24" fmla="*/ 2147483646 w 116"/>
                <a:gd name="T25" fmla="*/ 0 h 94"/>
                <a:gd name="T26" fmla="*/ 2147483646 w 116"/>
                <a:gd name="T27" fmla="*/ 2147483646 h 94"/>
                <a:gd name="T28" fmla="*/ 2147483646 w 116"/>
                <a:gd name="T29" fmla="*/ 2147483646 h 94"/>
                <a:gd name="T30" fmla="*/ 2147483646 w 116"/>
                <a:gd name="T31" fmla="*/ 2147483646 h 94"/>
                <a:gd name="T32" fmla="*/ 2147483646 w 116"/>
                <a:gd name="T33" fmla="*/ 2147483646 h 94"/>
                <a:gd name="T34" fmla="*/ 2147483646 w 116"/>
                <a:gd name="T35" fmla="*/ 2147483646 h 94"/>
                <a:gd name="T36" fmla="*/ 2147483646 w 116"/>
                <a:gd name="T37" fmla="*/ 2147483646 h 94"/>
                <a:gd name="T38" fmla="*/ 2147483646 w 116"/>
                <a:gd name="T39" fmla="*/ 2147483646 h 94"/>
                <a:gd name="T40" fmla="*/ 2147483646 w 116"/>
                <a:gd name="T41" fmla="*/ 2147483646 h 94"/>
                <a:gd name="T42" fmla="*/ 2147483646 w 116"/>
                <a:gd name="T43" fmla="*/ 2147483646 h 94"/>
                <a:gd name="T44" fmla="*/ 2147483646 w 116"/>
                <a:gd name="T45" fmla="*/ 2147483646 h 94"/>
                <a:gd name="T46" fmla="*/ 2147483646 w 116"/>
                <a:gd name="T47" fmla="*/ 2147483646 h 94"/>
                <a:gd name="T48" fmla="*/ 2147483646 w 116"/>
                <a:gd name="T49" fmla="*/ 2147483646 h 94"/>
                <a:gd name="T50" fmla="*/ 2147483646 w 116"/>
                <a:gd name="T51" fmla="*/ 2147483646 h 94"/>
                <a:gd name="T52" fmla="*/ 2147483646 w 116"/>
                <a:gd name="T53" fmla="*/ 2147483646 h 94"/>
                <a:gd name="T54" fmla="*/ 2147483646 w 116"/>
                <a:gd name="T55" fmla="*/ 2147483646 h 9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6" h="94">
                  <a:moveTo>
                    <a:pt x="58" y="22"/>
                  </a:moveTo>
                  <a:cubicBezTo>
                    <a:pt x="58" y="3"/>
                    <a:pt x="17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5" y="80"/>
                    <a:pt x="6" y="80"/>
                    <a:pt x="7" y="80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21" y="87"/>
                    <a:pt x="51" y="83"/>
                    <a:pt x="51" y="94"/>
                  </a:cubicBezTo>
                  <a:cubicBezTo>
                    <a:pt x="65" y="94"/>
                    <a:pt x="65" y="94"/>
                    <a:pt x="65" y="94"/>
                  </a:cubicBezTo>
                  <a:cubicBezTo>
                    <a:pt x="65" y="83"/>
                    <a:pt x="94" y="87"/>
                    <a:pt x="109" y="87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10" y="80"/>
                    <a:pt x="111" y="80"/>
                    <a:pt x="112" y="80"/>
                  </a:cubicBezTo>
                  <a:cubicBezTo>
                    <a:pt x="116" y="80"/>
                    <a:pt x="116" y="80"/>
                    <a:pt x="116" y="8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98" y="0"/>
                    <a:pt x="58" y="3"/>
                    <a:pt x="58" y="22"/>
                  </a:cubicBezTo>
                  <a:close/>
                  <a:moveTo>
                    <a:pt x="51" y="76"/>
                  </a:moveTo>
                  <a:cubicBezTo>
                    <a:pt x="40" y="69"/>
                    <a:pt x="20" y="69"/>
                    <a:pt x="7" y="69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1" y="7"/>
                    <a:pt x="14" y="7"/>
                    <a:pt x="17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34" y="9"/>
                    <a:pt x="49" y="12"/>
                    <a:pt x="50" y="20"/>
                  </a:cubicBezTo>
                  <a:cubicBezTo>
                    <a:pt x="51" y="22"/>
                    <a:pt x="51" y="22"/>
                    <a:pt x="51" y="22"/>
                  </a:cubicBezTo>
                  <a:lnTo>
                    <a:pt x="51" y="76"/>
                  </a:lnTo>
                  <a:close/>
                  <a:moveTo>
                    <a:pt x="109" y="69"/>
                  </a:moveTo>
                  <a:cubicBezTo>
                    <a:pt x="95" y="69"/>
                    <a:pt x="76" y="69"/>
                    <a:pt x="65" y="76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17"/>
                    <a:pt x="73" y="7"/>
                    <a:pt x="109" y="7"/>
                  </a:cubicBezTo>
                  <a:lnTo>
                    <a:pt x="109" y="69"/>
                  </a:lnTo>
                  <a:close/>
                </a:path>
              </a:pathLst>
            </a:custGeom>
            <a:solidFill>
              <a:srgbClr val="034638"/>
            </a:solidFill>
            <a:ln>
              <a:noFill/>
            </a:ln>
          </p:spPr>
          <p:txBody>
            <a:bodyPr/>
            <a:lstStyle/>
            <a:p>
              <a:pPr defTabSz="1828343"/>
              <a:endParaRPr lang="en-CA" sz="3599">
                <a:solidFill>
                  <a:srgbClr val="63666A"/>
                </a:solidFill>
                <a:latin typeface="Lato Light"/>
              </a:endParaRPr>
            </a:p>
          </p:txBody>
        </p:sp>
        <p:pic>
          <p:nvPicPr>
            <p:cNvPr id="5" name="Picture 4" descr="A white x in a green circle&#10;&#10;Description automatically generated">
              <a:extLst>
                <a:ext uri="{FF2B5EF4-FFF2-40B4-BE49-F238E27FC236}">
                  <a16:creationId xmlns:a16="http://schemas.microsoft.com/office/drawing/2014/main" id="{16852C8F-8808-2A03-7424-8511732E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94" y="9135534"/>
              <a:ext cx="712706" cy="71270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D4A4F9B-CEE8-2D11-9C09-48D6A6B99F86}"/>
              </a:ext>
            </a:extLst>
          </p:cNvPr>
          <p:cNvSpPr txBox="1"/>
          <p:nvPr/>
        </p:nvSpPr>
        <p:spPr>
          <a:xfrm>
            <a:off x="1707061" y="643855"/>
            <a:ext cx="9461682" cy="193897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RESOURCES &amp; CONTACT INFO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0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12B02-6F91-5A26-E378-320B87C0B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90" y="0"/>
            <a:ext cx="23782469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0DE1AB-2BEE-4C6C-A7D0-052CC6FD1B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43" y="1005839"/>
            <a:ext cx="7392297" cy="1067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5795087E-2350-4F75-B563-BA15E3268BD3}"/>
              </a:ext>
            </a:extLst>
          </p:cNvPr>
          <p:cNvSpPr txBox="1">
            <a:spLocks/>
          </p:cNvSpPr>
          <p:nvPr/>
        </p:nvSpPr>
        <p:spPr>
          <a:xfrm>
            <a:off x="13159876" y="6360014"/>
            <a:ext cx="10164647" cy="89037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63666A"/>
                </a:solidFill>
                <a:latin typeface="Arial Regular" charset="0"/>
                <a:cs typeface="Arial Regular" charset="0"/>
              </a:rPr>
              <a:t>An exploration into the 2008 financial crisis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DA8AD9-BE6E-4933-8338-317C961F645D}"/>
              </a:ext>
            </a:extLst>
          </p:cNvPr>
          <p:cNvSpPr txBox="1"/>
          <p:nvPr/>
        </p:nvSpPr>
        <p:spPr>
          <a:xfrm>
            <a:off x="15007980" y="5248269"/>
            <a:ext cx="6468402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OUR BEGINNING</a:t>
            </a:r>
            <a:endParaRPr lang="id-ID" sz="6000" b="1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FA6A3E8-8011-CFC0-49DD-E0F9CFA1C9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4B3020-77D3-C5E3-7DB2-25309D3A7FAD}"/>
              </a:ext>
            </a:extLst>
          </p:cNvPr>
          <p:cNvSpPr txBox="1"/>
          <p:nvPr/>
        </p:nvSpPr>
        <p:spPr>
          <a:xfrm>
            <a:off x="9553359" y="483017"/>
            <a:ext cx="5270958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cap="all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MENTIMETER</a:t>
            </a:r>
            <a:endParaRPr lang="id-ID" sz="6000" b="1" cap="all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EE4A920-D3BD-70A7-8635-6BFD0B9D61CB}"/>
              </a:ext>
            </a:extLst>
          </p:cNvPr>
          <p:cNvSpPr txBox="1">
            <a:spLocks/>
          </p:cNvSpPr>
          <p:nvPr/>
        </p:nvSpPr>
        <p:spPr>
          <a:xfrm>
            <a:off x="286872" y="5732816"/>
            <a:ext cx="24377649" cy="112518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How would you describe the character of a leader?</a:t>
            </a:r>
          </a:p>
        </p:txBody>
      </p:sp>
    </p:spTree>
    <p:extLst>
      <p:ext uri="{BB962C8B-B14F-4D97-AF65-F5344CB8AC3E}">
        <p14:creationId xmlns:p14="http://schemas.microsoft.com/office/powerpoint/2010/main" val="7602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416570" y="483017"/>
            <a:ext cx="9544564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THE EFFECTIVE LEADER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800EAF-B9FB-4714-89DB-FA5726FD97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39" y="2897121"/>
            <a:ext cx="20396371" cy="873404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4F365E9A-7A20-894F-5AE6-C75E0622905E}"/>
              </a:ext>
            </a:extLst>
          </p:cNvPr>
          <p:cNvSpPr txBox="1">
            <a:spLocks/>
          </p:cNvSpPr>
          <p:nvPr/>
        </p:nvSpPr>
        <p:spPr>
          <a:xfrm>
            <a:off x="1" y="1655172"/>
            <a:ext cx="24377649" cy="97417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Leadership is a function of character, competencies and commitment</a:t>
            </a:r>
          </a:p>
        </p:txBody>
      </p:sp>
    </p:spTree>
    <p:extLst>
      <p:ext uri="{BB962C8B-B14F-4D97-AF65-F5344CB8AC3E}">
        <p14:creationId xmlns:p14="http://schemas.microsoft.com/office/powerpoint/2010/main" val="232162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DAA4640-2CEE-42D3-8111-A1D33C4975D6}"/>
              </a:ext>
            </a:extLst>
          </p:cNvPr>
          <p:cNvSpPr txBox="1"/>
          <p:nvPr/>
        </p:nvSpPr>
        <p:spPr>
          <a:xfrm>
            <a:off x="14780910" y="2333556"/>
            <a:ext cx="7281124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OUR FRAMEWORK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7C1D1-E363-469D-B960-81CD6821424D}"/>
              </a:ext>
            </a:extLst>
          </p:cNvPr>
          <p:cNvSpPr txBox="1"/>
          <p:nvPr/>
        </p:nvSpPr>
        <p:spPr>
          <a:xfrm>
            <a:off x="14842234" y="4903376"/>
            <a:ext cx="91582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Character is a “habit of being.”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Character-based judgment supports superior performance, sustained excellence, and well-being</a:t>
            </a:r>
          </a:p>
        </p:txBody>
      </p:sp>
      <p:pic>
        <p:nvPicPr>
          <p:cNvPr id="4" name="Picture 3" descr="A diagram of the different components of a company&#10;&#10;Description automatically generated with medium confidence">
            <a:extLst>
              <a:ext uri="{FF2B5EF4-FFF2-40B4-BE49-F238E27FC236}">
                <a16:creationId xmlns:a16="http://schemas.microsoft.com/office/drawing/2014/main" id="{D0653C03-5F25-1603-A733-359A024B01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0" y="165017"/>
            <a:ext cx="13381345" cy="133859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8DA1A-B2D1-A8E6-F7C2-866B533ED6A6}"/>
              </a:ext>
            </a:extLst>
          </p:cNvPr>
          <p:cNvSpPr/>
          <p:nvPr/>
        </p:nvSpPr>
        <p:spPr>
          <a:xfrm>
            <a:off x="16279906" y="10449247"/>
            <a:ext cx="7225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Crossan, M.; Byrne, A.; Seijts, G. Reno, M.; Monzani, L.,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Gandz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J.: “Toward a Framework of Leader Character in Organizations” Journal of Management Studies, 2017</a:t>
            </a:r>
          </a:p>
        </p:txBody>
      </p:sp>
    </p:spTree>
    <p:extLst>
      <p:ext uri="{BB962C8B-B14F-4D97-AF65-F5344CB8AC3E}">
        <p14:creationId xmlns:p14="http://schemas.microsoft.com/office/powerpoint/2010/main" val="18058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034AF6-5602-4806-0245-DBB964F564E2}"/>
              </a:ext>
            </a:extLst>
          </p:cNvPr>
          <p:cNvSpPr txBox="1"/>
          <p:nvPr/>
        </p:nvSpPr>
        <p:spPr>
          <a:xfrm>
            <a:off x="815766" y="486353"/>
            <a:ext cx="9348961" cy="101564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VIRTUES AND VICES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5C0ED-54F6-3E8F-B95E-8A9B0A35C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523" y="0"/>
            <a:ext cx="11175433" cy="1374623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03A0B22-9079-966C-540E-7DAA2DC71A02}"/>
              </a:ext>
            </a:extLst>
          </p:cNvPr>
          <p:cNvSpPr txBox="1">
            <a:spLocks/>
          </p:cNvSpPr>
          <p:nvPr/>
        </p:nvSpPr>
        <p:spPr>
          <a:xfrm>
            <a:off x="659221" y="2241843"/>
            <a:ext cx="9505506" cy="97417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Courage </a:t>
            </a:r>
            <a:r>
              <a:rPr lang="en-US" sz="45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/ Confident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7BB2D51-291E-3F26-36F4-BAF0CA2DA3CC}"/>
              </a:ext>
            </a:extLst>
          </p:cNvPr>
          <p:cNvSpPr txBox="1">
            <a:spLocks/>
          </p:cNvSpPr>
          <p:nvPr/>
        </p:nvSpPr>
        <p:spPr>
          <a:xfrm>
            <a:off x="659221" y="9757899"/>
            <a:ext cx="9505506" cy="97417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Integrity </a:t>
            </a:r>
            <a:r>
              <a:rPr lang="en-US" sz="45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/ Principled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4498BE6-1E95-64B6-11C6-9AD8994CDE80}"/>
              </a:ext>
            </a:extLst>
          </p:cNvPr>
          <p:cNvSpPr txBox="1">
            <a:spLocks/>
          </p:cNvSpPr>
          <p:nvPr/>
        </p:nvSpPr>
        <p:spPr>
          <a:xfrm>
            <a:off x="737493" y="6099161"/>
            <a:ext cx="9505506" cy="97417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Cooperative  </a:t>
            </a:r>
            <a:r>
              <a:rPr lang="en-US" sz="45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/ Conflict-avoider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636E14-32AD-C87F-BCF4-901320EF6466}"/>
              </a:ext>
            </a:extLst>
          </p:cNvPr>
          <p:cNvSpPr/>
          <p:nvPr/>
        </p:nvSpPr>
        <p:spPr>
          <a:xfrm>
            <a:off x="13984941" y="1215124"/>
            <a:ext cx="8426824" cy="7033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E05309-227F-8392-B9BE-D100C582D87F}"/>
              </a:ext>
            </a:extLst>
          </p:cNvPr>
          <p:cNvSpPr/>
          <p:nvPr/>
        </p:nvSpPr>
        <p:spPr>
          <a:xfrm>
            <a:off x="14137341" y="4594810"/>
            <a:ext cx="8426824" cy="7033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3B7779-0866-783E-279A-14F40EDFF5B4}"/>
              </a:ext>
            </a:extLst>
          </p:cNvPr>
          <p:cNvSpPr/>
          <p:nvPr/>
        </p:nvSpPr>
        <p:spPr>
          <a:xfrm>
            <a:off x="14137341" y="8575140"/>
            <a:ext cx="8426824" cy="7033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CD4E8ABB-4EB8-981E-26E5-664FBACAD1E9}"/>
              </a:ext>
            </a:extLst>
          </p:cNvPr>
          <p:cNvSpPr/>
          <p:nvPr/>
        </p:nvSpPr>
        <p:spPr>
          <a:xfrm>
            <a:off x="1743694" y="3012153"/>
            <a:ext cx="7687177" cy="788894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AB617001-3C36-95CD-8CA5-4DE8B1FC7C7F}"/>
              </a:ext>
            </a:extLst>
          </p:cNvPr>
          <p:cNvSpPr/>
          <p:nvPr/>
        </p:nvSpPr>
        <p:spPr>
          <a:xfrm>
            <a:off x="1770591" y="6840078"/>
            <a:ext cx="7687177" cy="788894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B68228BE-1EFD-E91F-725D-2C2AF1DBECEF}"/>
              </a:ext>
            </a:extLst>
          </p:cNvPr>
          <p:cNvSpPr/>
          <p:nvPr/>
        </p:nvSpPr>
        <p:spPr>
          <a:xfrm>
            <a:off x="1788520" y="10515598"/>
            <a:ext cx="7687177" cy="788894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98B7C64-823A-2EB1-3FA9-873AB0CA0277}"/>
              </a:ext>
            </a:extLst>
          </p:cNvPr>
          <p:cNvSpPr txBox="1">
            <a:spLocks/>
          </p:cNvSpPr>
          <p:nvPr/>
        </p:nvSpPr>
        <p:spPr>
          <a:xfrm>
            <a:off x="1036736" y="3692141"/>
            <a:ext cx="9348961" cy="160634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Unassured			Arrogant</a:t>
            </a:r>
          </a:p>
          <a:p>
            <a:r>
              <a:rPr lang="en-US" sz="28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(deficient)				(unsupported)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4A40BB8-F011-AFBE-F88B-394B23860252}"/>
              </a:ext>
            </a:extLst>
          </p:cNvPr>
          <p:cNvSpPr txBox="1">
            <a:spLocks/>
          </p:cNvSpPr>
          <p:nvPr/>
        </p:nvSpPr>
        <p:spPr>
          <a:xfrm>
            <a:off x="-304799" y="7735216"/>
            <a:ext cx="11763322" cy="160634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Self-centered			Conflict-avoider</a:t>
            </a:r>
          </a:p>
          <a:p>
            <a:r>
              <a:rPr lang="en-US" sz="28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(deficient)				(unsupported)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655BC39-A02C-6AAE-0AF7-992D10055AEA}"/>
              </a:ext>
            </a:extLst>
          </p:cNvPr>
          <p:cNvSpPr txBox="1">
            <a:spLocks/>
          </p:cNvSpPr>
          <p:nvPr/>
        </p:nvSpPr>
        <p:spPr>
          <a:xfrm>
            <a:off x="-224120" y="11043198"/>
            <a:ext cx="11763322" cy="160634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Unprincipled			Dogmatic</a:t>
            </a:r>
          </a:p>
          <a:p>
            <a:r>
              <a:rPr lang="en-US" sz="2800" dirty="0">
                <a:solidFill>
                  <a:srgbClr val="445469"/>
                </a:solidFill>
                <a:latin typeface="Arial Regular" charset="0"/>
                <a:cs typeface="Arial Regular" charset="0"/>
              </a:rPr>
              <a:t>(deficient)				(unsupported)</a:t>
            </a:r>
          </a:p>
        </p:txBody>
      </p:sp>
    </p:spTree>
    <p:extLst>
      <p:ext uri="{BB962C8B-B14F-4D97-AF65-F5344CB8AC3E}">
        <p14:creationId xmlns:p14="http://schemas.microsoft.com/office/powerpoint/2010/main" val="116590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t="8066" r="12618"/>
          <a:stretch/>
        </p:blipFill>
        <p:spPr>
          <a:xfrm>
            <a:off x="366947" y="2656297"/>
            <a:ext cx="6090594" cy="5840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175" r="3838" b="23763"/>
          <a:stretch/>
        </p:blipFill>
        <p:spPr bwMode="auto">
          <a:xfrm>
            <a:off x="943570" y="4512059"/>
            <a:ext cx="6132045" cy="673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" b="16276"/>
          <a:stretch/>
        </p:blipFill>
        <p:spPr>
          <a:xfrm>
            <a:off x="2179717" y="6504076"/>
            <a:ext cx="5978423" cy="6039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4"/>
          <a:stretch/>
        </p:blipFill>
        <p:spPr>
          <a:xfrm>
            <a:off x="7773915" y="2656297"/>
            <a:ext cx="7713735" cy="10536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792434-C2A9-91AD-F582-1818EEFEEE7D}"/>
              </a:ext>
            </a:extLst>
          </p:cNvPr>
          <p:cNvSpPr txBox="1"/>
          <p:nvPr/>
        </p:nvSpPr>
        <p:spPr>
          <a:xfrm>
            <a:off x="9936491" y="483017"/>
            <a:ext cx="4504723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RESEARCH</a:t>
            </a:r>
            <a:endParaRPr lang="id-ID" sz="6000" b="1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5" name="Freeform 24">
            <a:extLst>
              <a:ext uri="{FF2B5EF4-FFF2-40B4-BE49-F238E27FC236}">
                <a16:creationId xmlns:a16="http://schemas.microsoft.com/office/drawing/2014/main" id="{4F503EAC-9900-04B0-E62E-C63C7B550A20}"/>
              </a:ext>
            </a:extLst>
          </p:cNvPr>
          <p:cNvSpPr>
            <a:spLocks noEditPoints="1"/>
          </p:cNvSpPr>
          <p:nvPr/>
        </p:nvSpPr>
        <p:spPr bwMode="auto">
          <a:xfrm>
            <a:off x="943570" y="483017"/>
            <a:ext cx="1978929" cy="1848583"/>
          </a:xfrm>
          <a:custGeom>
            <a:avLst/>
            <a:gdLst>
              <a:gd name="T0" fmla="*/ 2147483646 w 77"/>
              <a:gd name="T1" fmla="*/ 2147483646 h 72"/>
              <a:gd name="T2" fmla="*/ 2147483646 w 77"/>
              <a:gd name="T3" fmla="*/ 2147483646 h 72"/>
              <a:gd name="T4" fmla="*/ 2147483646 w 77"/>
              <a:gd name="T5" fmla="*/ 2147483646 h 72"/>
              <a:gd name="T6" fmla="*/ 2147483646 w 77"/>
              <a:gd name="T7" fmla="*/ 2147483646 h 72"/>
              <a:gd name="T8" fmla="*/ 2147483646 w 77"/>
              <a:gd name="T9" fmla="*/ 2147483646 h 72"/>
              <a:gd name="T10" fmla="*/ 2147483646 w 77"/>
              <a:gd name="T11" fmla="*/ 2147483646 h 72"/>
              <a:gd name="T12" fmla="*/ 0 w 77"/>
              <a:gd name="T13" fmla="*/ 2147483646 h 72"/>
              <a:gd name="T14" fmla="*/ 0 w 77"/>
              <a:gd name="T15" fmla="*/ 2147483646 h 72"/>
              <a:gd name="T16" fmla="*/ 2147483646 w 77"/>
              <a:gd name="T17" fmla="*/ 0 h 72"/>
              <a:gd name="T18" fmla="*/ 2147483646 w 77"/>
              <a:gd name="T19" fmla="*/ 2147483646 h 72"/>
              <a:gd name="T20" fmla="*/ 2147483646 w 77"/>
              <a:gd name="T21" fmla="*/ 2147483646 h 72"/>
              <a:gd name="T22" fmla="*/ 2147483646 w 77"/>
              <a:gd name="T23" fmla="*/ 2147483646 h 72"/>
              <a:gd name="T24" fmla="*/ 0 w 77"/>
              <a:gd name="T25" fmla="*/ 2147483646 h 72"/>
              <a:gd name="T26" fmla="*/ 0 w 77"/>
              <a:gd name="T27" fmla="*/ 2147483646 h 72"/>
              <a:gd name="T28" fmla="*/ 2147483646 w 77"/>
              <a:gd name="T29" fmla="*/ 2147483646 h 72"/>
              <a:gd name="T30" fmla="*/ 2147483646 w 77"/>
              <a:gd name="T31" fmla="*/ 2147483646 h 72"/>
              <a:gd name="T32" fmla="*/ 2147483646 w 77"/>
              <a:gd name="T33" fmla="*/ 2147483646 h 72"/>
              <a:gd name="T34" fmla="*/ 2147483646 w 77"/>
              <a:gd name="T35" fmla="*/ 2147483646 h 72"/>
              <a:gd name="T36" fmla="*/ 2147483646 w 77"/>
              <a:gd name="T37" fmla="*/ 2147483646 h 72"/>
              <a:gd name="T38" fmla="*/ 2147483646 w 77"/>
              <a:gd name="T39" fmla="*/ 2147483646 h 72"/>
              <a:gd name="T40" fmla="*/ 2147483646 w 77"/>
              <a:gd name="T41" fmla="*/ 2147483646 h 72"/>
              <a:gd name="T42" fmla="*/ 2147483646 w 77"/>
              <a:gd name="T43" fmla="*/ 2147483646 h 72"/>
              <a:gd name="T44" fmla="*/ 2147483646 w 77"/>
              <a:gd name="T45" fmla="*/ 2147483646 h 72"/>
              <a:gd name="T46" fmla="*/ 2147483646 w 77"/>
              <a:gd name="T47" fmla="*/ 2147483646 h 72"/>
              <a:gd name="T48" fmla="*/ 2147483646 w 77"/>
              <a:gd name="T49" fmla="*/ 2147483646 h 72"/>
              <a:gd name="T50" fmla="*/ 2147483646 w 77"/>
              <a:gd name="T51" fmla="*/ 2147483646 h 72"/>
              <a:gd name="T52" fmla="*/ 2147483646 w 77"/>
              <a:gd name="T53" fmla="*/ 2147483646 h 72"/>
              <a:gd name="T54" fmla="*/ 2147483646 w 77"/>
              <a:gd name="T55" fmla="*/ 2147483646 h 72"/>
              <a:gd name="T56" fmla="*/ 2147483646 w 77"/>
              <a:gd name="T57" fmla="*/ 2147483646 h 72"/>
              <a:gd name="T58" fmla="*/ 2147483646 w 77"/>
              <a:gd name="T59" fmla="*/ 2147483646 h 72"/>
              <a:gd name="T60" fmla="*/ 2147483646 w 77"/>
              <a:gd name="T61" fmla="*/ 2147483646 h 72"/>
              <a:gd name="T62" fmla="*/ 2147483646 w 77"/>
              <a:gd name="T63" fmla="*/ 2147483646 h 72"/>
              <a:gd name="T64" fmla="*/ 2147483646 w 77"/>
              <a:gd name="T65" fmla="*/ 2147483646 h 72"/>
              <a:gd name="T66" fmla="*/ 2147483646 w 77"/>
              <a:gd name="T67" fmla="*/ 2147483646 h 72"/>
              <a:gd name="T68" fmla="*/ 2147483646 w 77"/>
              <a:gd name="T69" fmla="*/ 2147483646 h 72"/>
              <a:gd name="T70" fmla="*/ 2147483646 w 77"/>
              <a:gd name="T71" fmla="*/ 2147483646 h 72"/>
              <a:gd name="T72" fmla="*/ 2147483646 w 77"/>
              <a:gd name="T73" fmla="*/ 2147483646 h 72"/>
              <a:gd name="T74" fmla="*/ 2147483646 w 77"/>
              <a:gd name="T75" fmla="*/ 2147483646 h 72"/>
              <a:gd name="T76" fmla="*/ 2147483646 w 77"/>
              <a:gd name="T77" fmla="*/ 2147483646 h 72"/>
              <a:gd name="T78" fmla="*/ 2147483646 w 77"/>
              <a:gd name="T79" fmla="*/ 2147483646 h 7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7" h="72">
                <a:moveTo>
                  <a:pt x="77" y="16"/>
                </a:moveTo>
                <a:cubicBezTo>
                  <a:pt x="77" y="21"/>
                  <a:pt x="77" y="21"/>
                  <a:pt x="77" y="21"/>
                </a:cubicBezTo>
                <a:cubicBezTo>
                  <a:pt x="72" y="21"/>
                  <a:pt x="72" y="21"/>
                  <a:pt x="72" y="21"/>
                </a:cubicBezTo>
                <a:cubicBezTo>
                  <a:pt x="72" y="22"/>
                  <a:pt x="70" y="23"/>
                  <a:pt x="69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6" y="23"/>
                  <a:pt x="5" y="22"/>
                  <a:pt x="5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0" y="16"/>
                  <a:pt x="0" y="16"/>
                </a:cubicBezTo>
                <a:cubicBezTo>
                  <a:pt x="38" y="0"/>
                  <a:pt x="38" y="0"/>
                  <a:pt x="38" y="0"/>
                </a:cubicBezTo>
                <a:lnTo>
                  <a:pt x="77" y="16"/>
                </a:lnTo>
                <a:close/>
                <a:moveTo>
                  <a:pt x="77" y="67"/>
                </a:moveTo>
                <a:cubicBezTo>
                  <a:pt x="77" y="72"/>
                  <a:pt x="77" y="72"/>
                  <a:pt x="77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6"/>
                  <a:pt x="1" y="65"/>
                  <a:pt x="3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6" y="65"/>
                  <a:pt x="77" y="66"/>
                  <a:pt x="77" y="67"/>
                </a:cubicBezTo>
                <a:close/>
                <a:moveTo>
                  <a:pt x="20" y="26"/>
                </a:moveTo>
                <a:cubicBezTo>
                  <a:pt x="20" y="57"/>
                  <a:pt x="20" y="57"/>
                  <a:pt x="20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26"/>
                  <a:pt x="25" y="26"/>
                  <a:pt x="25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57"/>
                  <a:pt x="36" y="57"/>
                  <a:pt x="36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26"/>
                  <a:pt x="41" y="26"/>
                  <a:pt x="41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51" y="57"/>
                  <a:pt x="51" y="57"/>
                  <a:pt x="51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26"/>
                  <a:pt x="56" y="26"/>
                  <a:pt x="56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57"/>
                  <a:pt x="67" y="57"/>
                  <a:pt x="67" y="57"/>
                </a:cubicBezTo>
                <a:cubicBezTo>
                  <a:pt x="69" y="57"/>
                  <a:pt x="69" y="57"/>
                  <a:pt x="69" y="57"/>
                </a:cubicBezTo>
                <a:cubicBezTo>
                  <a:pt x="70" y="57"/>
                  <a:pt x="72" y="58"/>
                  <a:pt x="72" y="59"/>
                </a:cubicBezTo>
                <a:cubicBezTo>
                  <a:pt x="72" y="62"/>
                  <a:pt x="72" y="62"/>
                  <a:pt x="72" y="62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59"/>
                  <a:pt x="5" y="59"/>
                  <a:pt x="5" y="59"/>
                </a:cubicBezTo>
                <a:cubicBezTo>
                  <a:pt x="5" y="58"/>
                  <a:pt x="6" y="57"/>
                  <a:pt x="8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26"/>
                  <a:pt x="10" y="26"/>
                  <a:pt x="10" y="26"/>
                </a:cubicBezTo>
                <a:lnTo>
                  <a:pt x="20" y="26"/>
                </a:lnTo>
                <a:close/>
              </a:path>
            </a:pathLst>
          </a:custGeom>
          <a:solidFill>
            <a:srgbClr val="034638"/>
          </a:solidFill>
          <a:ln>
            <a:noFill/>
          </a:ln>
        </p:spPr>
        <p:txBody>
          <a:bodyPr/>
          <a:lstStyle/>
          <a:p>
            <a:endParaRPr lang="en-CA"/>
          </a:p>
        </p:txBody>
      </p:sp>
      <p:pic>
        <p:nvPicPr>
          <p:cNvPr id="2" name="Picture 1" descr="A text on a page&#10;&#10;Description automatically generated">
            <a:extLst>
              <a:ext uri="{FF2B5EF4-FFF2-40B4-BE49-F238E27FC236}">
                <a16:creationId xmlns:a16="http://schemas.microsoft.com/office/drawing/2014/main" id="{05A8617F-A92E-4A90-DA9A-CE27DF0AE0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68" b="4423"/>
          <a:stretch/>
        </p:blipFill>
        <p:spPr>
          <a:xfrm>
            <a:off x="15886045" y="1806767"/>
            <a:ext cx="7685816" cy="10029182"/>
          </a:xfrm>
          <a:prstGeom prst="rect">
            <a:avLst/>
          </a:prstGeom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125A9E93-D997-47FC-708F-52603D6EAE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0235" y="5053997"/>
            <a:ext cx="6189186" cy="8146309"/>
          </a:xfrm>
          <a:prstGeom prst="rect">
            <a:avLst/>
          </a:prstGeom>
        </p:spPr>
      </p:pic>
      <p:pic>
        <p:nvPicPr>
          <p:cNvPr id="6" name="Picture 5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85D8A5E3-C3E2-04CD-ED32-7FE9F173B8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6" t="-7069" r="167" b="28150"/>
          <a:stretch/>
        </p:blipFill>
        <p:spPr>
          <a:xfrm>
            <a:off x="10725383" y="7020741"/>
            <a:ext cx="5401492" cy="608873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9C900E1-87AB-E03B-76B2-0D371C7CEE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2164" y="4008182"/>
            <a:ext cx="5607446" cy="6781800"/>
          </a:xfrm>
          <a:prstGeom prst="rect">
            <a:avLst/>
          </a:prstGeom>
        </p:spPr>
      </p:pic>
      <p:pic>
        <p:nvPicPr>
          <p:cNvPr id="3" name="Picture 2" descr="A page of a paper&#10;&#10;Description automatically generated">
            <a:extLst>
              <a:ext uri="{FF2B5EF4-FFF2-40B4-BE49-F238E27FC236}">
                <a16:creationId xmlns:a16="http://schemas.microsoft.com/office/drawing/2014/main" id="{3FA7FAFC-A9E3-05B7-4527-4B21B40009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2733" y="5832195"/>
            <a:ext cx="5346678" cy="67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B8509BA9-80C7-5025-7E17-978A67CEAFC2}"/>
              </a:ext>
            </a:extLst>
          </p:cNvPr>
          <p:cNvSpPr>
            <a:spLocks noEditPoints="1"/>
          </p:cNvSpPr>
          <p:nvPr/>
        </p:nvSpPr>
        <p:spPr bwMode="auto">
          <a:xfrm>
            <a:off x="943570" y="483017"/>
            <a:ext cx="1978929" cy="1848583"/>
          </a:xfrm>
          <a:custGeom>
            <a:avLst/>
            <a:gdLst>
              <a:gd name="T0" fmla="*/ 2147483646 w 77"/>
              <a:gd name="T1" fmla="*/ 2147483646 h 72"/>
              <a:gd name="T2" fmla="*/ 2147483646 w 77"/>
              <a:gd name="T3" fmla="*/ 2147483646 h 72"/>
              <a:gd name="T4" fmla="*/ 2147483646 w 77"/>
              <a:gd name="T5" fmla="*/ 2147483646 h 72"/>
              <a:gd name="T6" fmla="*/ 2147483646 w 77"/>
              <a:gd name="T7" fmla="*/ 2147483646 h 72"/>
              <a:gd name="T8" fmla="*/ 2147483646 w 77"/>
              <a:gd name="T9" fmla="*/ 2147483646 h 72"/>
              <a:gd name="T10" fmla="*/ 2147483646 w 77"/>
              <a:gd name="T11" fmla="*/ 2147483646 h 72"/>
              <a:gd name="T12" fmla="*/ 0 w 77"/>
              <a:gd name="T13" fmla="*/ 2147483646 h 72"/>
              <a:gd name="T14" fmla="*/ 0 w 77"/>
              <a:gd name="T15" fmla="*/ 2147483646 h 72"/>
              <a:gd name="T16" fmla="*/ 2147483646 w 77"/>
              <a:gd name="T17" fmla="*/ 0 h 72"/>
              <a:gd name="T18" fmla="*/ 2147483646 w 77"/>
              <a:gd name="T19" fmla="*/ 2147483646 h 72"/>
              <a:gd name="T20" fmla="*/ 2147483646 w 77"/>
              <a:gd name="T21" fmla="*/ 2147483646 h 72"/>
              <a:gd name="T22" fmla="*/ 2147483646 w 77"/>
              <a:gd name="T23" fmla="*/ 2147483646 h 72"/>
              <a:gd name="T24" fmla="*/ 0 w 77"/>
              <a:gd name="T25" fmla="*/ 2147483646 h 72"/>
              <a:gd name="T26" fmla="*/ 0 w 77"/>
              <a:gd name="T27" fmla="*/ 2147483646 h 72"/>
              <a:gd name="T28" fmla="*/ 2147483646 w 77"/>
              <a:gd name="T29" fmla="*/ 2147483646 h 72"/>
              <a:gd name="T30" fmla="*/ 2147483646 w 77"/>
              <a:gd name="T31" fmla="*/ 2147483646 h 72"/>
              <a:gd name="T32" fmla="*/ 2147483646 w 77"/>
              <a:gd name="T33" fmla="*/ 2147483646 h 72"/>
              <a:gd name="T34" fmla="*/ 2147483646 w 77"/>
              <a:gd name="T35" fmla="*/ 2147483646 h 72"/>
              <a:gd name="T36" fmla="*/ 2147483646 w 77"/>
              <a:gd name="T37" fmla="*/ 2147483646 h 72"/>
              <a:gd name="T38" fmla="*/ 2147483646 w 77"/>
              <a:gd name="T39" fmla="*/ 2147483646 h 72"/>
              <a:gd name="T40" fmla="*/ 2147483646 w 77"/>
              <a:gd name="T41" fmla="*/ 2147483646 h 72"/>
              <a:gd name="T42" fmla="*/ 2147483646 w 77"/>
              <a:gd name="T43" fmla="*/ 2147483646 h 72"/>
              <a:gd name="T44" fmla="*/ 2147483646 w 77"/>
              <a:gd name="T45" fmla="*/ 2147483646 h 72"/>
              <a:gd name="T46" fmla="*/ 2147483646 w 77"/>
              <a:gd name="T47" fmla="*/ 2147483646 h 72"/>
              <a:gd name="T48" fmla="*/ 2147483646 w 77"/>
              <a:gd name="T49" fmla="*/ 2147483646 h 72"/>
              <a:gd name="T50" fmla="*/ 2147483646 w 77"/>
              <a:gd name="T51" fmla="*/ 2147483646 h 72"/>
              <a:gd name="T52" fmla="*/ 2147483646 w 77"/>
              <a:gd name="T53" fmla="*/ 2147483646 h 72"/>
              <a:gd name="T54" fmla="*/ 2147483646 w 77"/>
              <a:gd name="T55" fmla="*/ 2147483646 h 72"/>
              <a:gd name="T56" fmla="*/ 2147483646 w 77"/>
              <a:gd name="T57" fmla="*/ 2147483646 h 72"/>
              <a:gd name="T58" fmla="*/ 2147483646 w 77"/>
              <a:gd name="T59" fmla="*/ 2147483646 h 72"/>
              <a:gd name="T60" fmla="*/ 2147483646 w 77"/>
              <a:gd name="T61" fmla="*/ 2147483646 h 72"/>
              <a:gd name="T62" fmla="*/ 2147483646 w 77"/>
              <a:gd name="T63" fmla="*/ 2147483646 h 72"/>
              <a:gd name="T64" fmla="*/ 2147483646 w 77"/>
              <a:gd name="T65" fmla="*/ 2147483646 h 72"/>
              <a:gd name="T66" fmla="*/ 2147483646 w 77"/>
              <a:gd name="T67" fmla="*/ 2147483646 h 72"/>
              <a:gd name="T68" fmla="*/ 2147483646 w 77"/>
              <a:gd name="T69" fmla="*/ 2147483646 h 72"/>
              <a:gd name="T70" fmla="*/ 2147483646 w 77"/>
              <a:gd name="T71" fmla="*/ 2147483646 h 72"/>
              <a:gd name="T72" fmla="*/ 2147483646 w 77"/>
              <a:gd name="T73" fmla="*/ 2147483646 h 72"/>
              <a:gd name="T74" fmla="*/ 2147483646 w 77"/>
              <a:gd name="T75" fmla="*/ 2147483646 h 72"/>
              <a:gd name="T76" fmla="*/ 2147483646 w 77"/>
              <a:gd name="T77" fmla="*/ 2147483646 h 72"/>
              <a:gd name="T78" fmla="*/ 2147483646 w 77"/>
              <a:gd name="T79" fmla="*/ 2147483646 h 7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7" h="72">
                <a:moveTo>
                  <a:pt x="77" y="16"/>
                </a:moveTo>
                <a:cubicBezTo>
                  <a:pt x="77" y="21"/>
                  <a:pt x="77" y="21"/>
                  <a:pt x="77" y="21"/>
                </a:cubicBezTo>
                <a:cubicBezTo>
                  <a:pt x="72" y="21"/>
                  <a:pt x="72" y="21"/>
                  <a:pt x="72" y="21"/>
                </a:cubicBezTo>
                <a:cubicBezTo>
                  <a:pt x="72" y="22"/>
                  <a:pt x="70" y="23"/>
                  <a:pt x="69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6" y="23"/>
                  <a:pt x="5" y="22"/>
                  <a:pt x="5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0" y="16"/>
                  <a:pt x="0" y="16"/>
                </a:cubicBezTo>
                <a:cubicBezTo>
                  <a:pt x="38" y="0"/>
                  <a:pt x="38" y="0"/>
                  <a:pt x="38" y="0"/>
                </a:cubicBezTo>
                <a:lnTo>
                  <a:pt x="77" y="16"/>
                </a:lnTo>
                <a:close/>
                <a:moveTo>
                  <a:pt x="77" y="67"/>
                </a:moveTo>
                <a:cubicBezTo>
                  <a:pt x="77" y="72"/>
                  <a:pt x="77" y="72"/>
                  <a:pt x="77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6"/>
                  <a:pt x="1" y="65"/>
                  <a:pt x="3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6" y="65"/>
                  <a:pt x="77" y="66"/>
                  <a:pt x="77" y="67"/>
                </a:cubicBezTo>
                <a:close/>
                <a:moveTo>
                  <a:pt x="20" y="26"/>
                </a:moveTo>
                <a:cubicBezTo>
                  <a:pt x="20" y="57"/>
                  <a:pt x="20" y="57"/>
                  <a:pt x="20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26"/>
                  <a:pt x="25" y="26"/>
                  <a:pt x="25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57"/>
                  <a:pt x="36" y="57"/>
                  <a:pt x="36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26"/>
                  <a:pt x="41" y="26"/>
                  <a:pt x="41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51" y="57"/>
                  <a:pt x="51" y="57"/>
                  <a:pt x="51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26"/>
                  <a:pt x="56" y="26"/>
                  <a:pt x="56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57"/>
                  <a:pt x="67" y="57"/>
                  <a:pt x="67" y="57"/>
                </a:cubicBezTo>
                <a:cubicBezTo>
                  <a:pt x="69" y="57"/>
                  <a:pt x="69" y="57"/>
                  <a:pt x="69" y="57"/>
                </a:cubicBezTo>
                <a:cubicBezTo>
                  <a:pt x="70" y="57"/>
                  <a:pt x="72" y="58"/>
                  <a:pt x="72" y="59"/>
                </a:cubicBezTo>
                <a:cubicBezTo>
                  <a:pt x="72" y="62"/>
                  <a:pt x="72" y="62"/>
                  <a:pt x="72" y="62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59"/>
                  <a:pt x="5" y="59"/>
                  <a:pt x="5" y="59"/>
                </a:cubicBezTo>
                <a:cubicBezTo>
                  <a:pt x="5" y="58"/>
                  <a:pt x="6" y="57"/>
                  <a:pt x="8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26"/>
                  <a:pt x="10" y="26"/>
                  <a:pt x="10" y="26"/>
                </a:cubicBezTo>
                <a:lnTo>
                  <a:pt x="20" y="26"/>
                </a:lnTo>
                <a:close/>
              </a:path>
            </a:pathLst>
          </a:custGeom>
          <a:solidFill>
            <a:srgbClr val="034638"/>
          </a:solid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3F3BAD-7BF9-53C9-6E6E-07E3C0595398}"/>
              </a:ext>
            </a:extLst>
          </p:cNvPr>
          <p:cNvSpPr txBox="1"/>
          <p:nvPr/>
        </p:nvSpPr>
        <p:spPr>
          <a:xfrm>
            <a:off x="6844846" y="483017"/>
            <a:ext cx="10688019" cy="101564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6000" b="1" dirty="0">
                <a:solidFill>
                  <a:srgbClr val="1FB494"/>
                </a:solidFill>
                <a:latin typeface="Arial Bold" charset="0"/>
                <a:ea typeface="Arial Bold" charset="0"/>
                <a:cs typeface="Arial Bold" charset="0"/>
              </a:rPr>
              <a:t>RESEARCH INTO PRACTICE</a:t>
            </a:r>
            <a:endParaRPr lang="id-ID" sz="6000" b="1" dirty="0">
              <a:solidFill>
                <a:srgbClr val="1FB494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ACE4-5F95-5956-CE3B-9C8F198D7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6751" y="3578643"/>
            <a:ext cx="5277063" cy="7586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E76011-E52B-35D4-CEB0-9B56ED2C0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4801" y="3578643"/>
            <a:ext cx="5209097" cy="758647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C902C4D-2930-BBC5-4AB6-35DAC06CA554}"/>
              </a:ext>
            </a:extLst>
          </p:cNvPr>
          <p:cNvGrpSpPr/>
          <p:nvPr/>
        </p:nvGrpSpPr>
        <p:grpSpPr>
          <a:xfrm>
            <a:off x="201634" y="3578642"/>
            <a:ext cx="5532349" cy="7586475"/>
            <a:chOff x="0" y="3690938"/>
            <a:chExt cx="5532349" cy="75864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64A714-A89C-4ED8-4B6C-FC5AE3EF7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649" y="4933763"/>
              <a:ext cx="5219700" cy="63436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03F601-682A-790B-6687-83A7B8110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515"/>
            <a:stretch/>
          </p:blipFill>
          <p:spPr>
            <a:xfrm>
              <a:off x="0" y="3690938"/>
              <a:ext cx="4429125" cy="129464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89018A-1DD7-9A85-535F-2DD405E3D5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29" r="4220"/>
          <a:stretch/>
        </p:blipFill>
        <p:spPr>
          <a:xfrm>
            <a:off x="9748712" y="5518691"/>
            <a:ext cx="4009403" cy="566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F80E2-36DD-C7CA-7B30-A3F07F4E0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465" y="3578642"/>
            <a:ext cx="4012370" cy="56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Theme">
  <a:themeElements>
    <a:clrScheme name="motagua light prueba">
      <a:dk1>
        <a:srgbClr val="63666A"/>
      </a:dk1>
      <a:lt1>
        <a:sysClr val="window" lastClr="FFFFFF"/>
      </a:lt1>
      <a:dk2>
        <a:srgbClr val="63666A"/>
      </a:dk2>
      <a:lt2>
        <a:srgbClr val="FFFFFF"/>
      </a:lt2>
      <a:accent1>
        <a:srgbClr val="034638"/>
      </a:accent1>
      <a:accent2>
        <a:srgbClr val="C5B783"/>
      </a:accent2>
      <a:accent3>
        <a:srgbClr val="582C83"/>
      </a:accent3>
      <a:accent4>
        <a:srgbClr val="000000"/>
      </a:accent4>
      <a:accent5>
        <a:srgbClr val="63666A"/>
      </a:accent5>
      <a:accent6>
        <a:srgbClr val="63666A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vey 100 Master Title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vey 100 Master Title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0ade7d1-edcb-4f22-8a7a-5aa2a869a89a" xsi:nil="true"/>
    <lcf76f155ced4ddcb4097134ff3c332f xmlns="83430159-1845-4167-ba9d-902ab8b9998e">
      <Terms xmlns="http://schemas.microsoft.com/office/infopath/2007/PartnerControls"/>
    </lcf76f155ced4ddcb4097134ff3c332f>
    <NewsletterCategory xmlns="83430159-1845-4167-ba9d-902ab8b9998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5F598F1A95F44CAD65378B25145D02" ma:contentTypeVersion="16" ma:contentTypeDescription="Create a new document." ma:contentTypeScope="" ma:versionID="a0617c6b4bd7dc99be5f725501f62ff1">
  <xsd:schema xmlns:xsd="http://www.w3.org/2001/XMLSchema" xmlns:xs="http://www.w3.org/2001/XMLSchema" xmlns:p="http://schemas.microsoft.com/office/2006/metadata/properties" xmlns:ns2="83430159-1845-4167-ba9d-902ab8b9998e" xmlns:ns3="b0ade7d1-edcb-4f22-8a7a-5aa2a869a89a" targetNamespace="http://schemas.microsoft.com/office/2006/metadata/properties" ma:root="true" ma:fieldsID="4fddb649fa2161c4bf34a508dce5b057" ns2:_="" ns3:_="">
    <xsd:import namespace="83430159-1845-4167-ba9d-902ab8b9998e"/>
    <xsd:import namespace="b0ade7d1-edcb-4f22-8a7a-5aa2a869a8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Newsletter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30159-1845-4167-ba9d-902ab8b999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b6c29cb-b2b6-401e-927c-c6264ba463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NewsletterCategory" ma:index="23" nillable="true" ma:displayName="Newsletter Category" ma:description="Please choose which category of the newsletter you'd like this information to be displayed." ma:format="Dropdown" ma:internalName="NewsletterCategory">
      <xsd:simpleType>
        <xsd:restriction base="dms:Choice">
          <xsd:enumeration value="General"/>
          <xsd:enumeration value="CEO Message"/>
          <xsd:enumeration value="Advocacy and Research"/>
          <xsd:enumeration value="Outreach and Engagement"/>
          <xsd:enumeration value="Equity, Diversity and Inclusion"/>
          <xsd:enumeration value="Total Compensation"/>
          <xsd:enumeration value="Executive Learning Opps"/>
          <xsd:enumeration value="Membership"/>
          <xsd:enumeration value="Signature Events"/>
          <xsd:enumeration value="Careers at APEX"/>
          <xsd:enumeration value="Board of Directors"/>
          <xsd:enumeration value="Resources and Tool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ade7d1-edcb-4f22-8a7a-5aa2a869a89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73d612c-f5f9-4e10-a687-d0a0f4d87c1c}" ma:internalName="TaxCatchAll" ma:showField="CatchAllData" ma:web="b0ade7d1-edcb-4f22-8a7a-5aa2a869a8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D3E419-CE41-43CE-9E92-3A0D690E20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B3AA12-DCF2-429D-98C2-42D227B061DE}">
  <ds:schemaRefs>
    <ds:schemaRef ds:uri="1e1cf9a3-c42d-4c36-92cf-86ce5758339a"/>
    <ds:schemaRef ds:uri="40b9b7dc-a977-4139-bd35-778ed75f7f22"/>
    <ds:schemaRef ds:uri="690939cf-9917-447a-8793-22c399321b7e"/>
    <ds:schemaRef ds:uri="c162fc9a-5ba6-4e2c-aeb0-bbf9bbb45487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67A4743-103D-42E5-9AD7-D316F25489D3}"/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1480</TotalTime>
  <Words>809</Words>
  <Application>Microsoft Office PowerPoint</Application>
  <PresentationFormat>Custom</PresentationFormat>
  <Paragraphs>133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Black</vt:lpstr>
      <vt:lpstr>Arial Bold</vt:lpstr>
      <vt:lpstr>Arial Regular</vt:lpstr>
      <vt:lpstr>Arimo</vt:lpstr>
      <vt:lpstr>Calibri</vt:lpstr>
      <vt:lpstr>Calibri Light</vt:lpstr>
      <vt:lpstr>Lato Light</vt:lpstr>
      <vt:lpstr>Poppins Light</vt:lpstr>
      <vt:lpstr>Default Theme</vt:lpstr>
      <vt:lpstr>Ivey 100 Master Title A</vt:lpstr>
      <vt:lpstr>Ivey 100 Master Title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Based on databases used in: Crossan, M. M., Byrne, A., Seijts, G. H., Reno, M., Monzani, L., &amp; Gandz, J. (2017). Toward a framework of leader character in organizations. Journal of Management Studies, 54(7), 986-1018. Monzani, L., Seijts, G. H., &amp; Crossan, M. M. (2021). Character matters: The network structure of leader character and its relation to follower positive outcomes. PLoS One, 16(9), e0255940.</vt:lpstr>
      <vt:lpstr>PowerPoint Presentation</vt:lpstr>
      <vt:lpstr>Who am I becoming while I am busy doing? ~Dr. Mary Crossan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Ivey Business School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Ivey Business School PowerPoint Template</dc:title>
  <dc:subject/>
  <dc:creator>Ivey Business School</dc:creator>
  <cp:keywords/>
  <dc:description>v4.01</dc:description>
  <cp:lastModifiedBy>Nathalie Vallée (she/her/elle)</cp:lastModifiedBy>
  <cp:revision>216</cp:revision>
  <dcterms:created xsi:type="dcterms:W3CDTF">2014-11-12T21:47:38Z</dcterms:created>
  <dcterms:modified xsi:type="dcterms:W3CDTF">2024-10-03T12:25:01Z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0x0101009D5F598F1A95F44CAD65378B25145D02</vt:lpwstr>
  </property>
  <property fmtid="{D5CDD505-2E9C-101B-9397-08002B2CF9AE}" pid="3" name="Order">
    <vt:r8>1141000</vt:r8>
  </property>
  <property fmtid="{D5CDD505-2E9C-101B-9397-08002B2CF9AE}" pid="4" name="MSIP_Label_9e804de9-5306-4a8f-920e-16c68d5498ba_Enabled">
    <vt:lpwstr>true</vt:lpwstr>
  </property>
  <property fmtid="{D5CDD505-2E9C-101B-9397-08002B2CF9AE}" pid="5" name="MSIP_Label_9e804de9-5306-4a8f-920e-16c68d5498ba_SetDate">
    <vt:lpwstr>2024-02-12T13:59:45Z</vt:lpwstr>
  </property>
  <property fmtid="{D5CDD505-2E9C-101B-9397-08002B2CF9AE}" pid="6" name="MSIP_Label_9e804de9-5306-4a8f-920e-16c68d5498ba_Method">
    <vt:lpwstr>Standard</vt:lpwstr>
  </property>
  <property fmtid="{D5CDD505-2E9C-101B-9397-08002B2CF9AE}" pid="7" name="MSIP_Label_9e804de9-5306-4a8f-920e-16c68d5498ba_Name">
    <vt:lpwstr>Public</vt:lpwstr>
  </property>
  <property fmtid="{D5CDD505-2E9C-101B-9397-08002B2CF9AE}" pid="8" name="MSIP_Label_9e804de9-5306-4a8f-920e-16c68d5498ba_SiteId">
    <vt:lpwstr>547040db-1855-4320-9738-e6878f6271fc</vt:lpwstr>
  </property>
  <property fmtid="{D5CDD505-2E9C-101B-9397-08002B2CF9AE}" pid="9" name="MSIP_Label_9e804de9-5306-4a8f-920e-16c68d5498ba_ActionId">
    <vt:lpwstr>69ab8233-96e2-4a52-91fa-f641456fc9f2</vt:lpwstr>
  </property>
  <property fmtid="{D5CDD505-2E9C-101B-9397-08002B2CF9AE}" pid="10" name="MSIP_Label_9e804de9-5306-4a8f-920e-16c68d5498ba_ContentBits">
    <vt:lpwstr>0</vt:lpwstr>
  </property>
  <property fmtid="{D5CDD505-2E9C-101B-9397-08002B2CF9AE}" pid="11" name="MediaServiceImageTags">
    <vt:lpwstr/>
  </property>
</Properties>
</file>