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9.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10.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11.xml" ContentType="application/vnd.openxmlformats-officedocument.presentationml.notesSlide+xml"/>
  <Override PartName="/ppt/webextensions/webextension1.xml" ContentType="application/vnd.ms-office.webextension+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12.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3.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14.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15.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16.xml" ContentType="application/vnd.openxmlformats-officedocument.presentationml.notesSlide+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webextensions/webextension5.xml" ContentType="application/vnd.ms-office.webextension+xml"/>
  <Override PartName="/ppt/webextensions/webextension6.xml" ContentType="application/vnd.ms-office.webextension+xml"/>
  <Override PartName="/ppt/webextensions/webextension7.xml" ContentType="application/vnd.ms-office.webextension+xml"/>
  <Override PartName="/ppt/tags/tag33.xml" ContentType="application/vnd.openxmlformats-officedocument.presentationml.tags+xml"/>
  <Override PartName="/ppt/tags/tag34.xml" ContentType="application/vnd.openxmlformats-officedocument.presentationml.tags+xml"/>
  <Override PartName="/ppt/notesSlides/notesSlide17.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notesSlides/notesSlide18.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19.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33"/>
  </p:notesMasterIdLst>
  <p:sldIdLst>
    <p:sldId id="621" r:id="rId5"/>
    <p:sldId id="299" r:id="rId6"/>
    <p:sldId id="599" r:id="rId7"/>
    <p:sldId id="600" r:id="rId8"/>
    <p:sldId id="601" r:id="rId9"/>
    <p:sldId id="602" r:id="rId10"/>
    <p:sldId id="603" r:id="rId11"/>
    <p:sldId id="604" r:id="rId12"/>
    <p:sldId id="605" r:id="rId13"/>
    <p:sldId id="606" r:id="rId14"/>
    <p:sldId id="607" r:id="rId15"/>
    <p:sldId id="623" r:id="rId16"/>
    <p:sldId id="609" r:id="rId17"/>
    <p:sldId id="610" r:id="rId18"/>
    <p:sldId id="612" r:id="rId19"/>
    <p:sldId id="613" r:id="rId20"/>
    <p:sldId id="614" r:id="rId21"/>
    <p:sldId id="624" r:id="rId22"/>
    <p:sldId id="625" r:id="rId23"/>
    <p:sldId id="626" r:id="rId24"/>
    <p:sldId id="627" r:id="rId25"/>
    <p:sldId id="628" r:id="rId26"/>
    <p:sldId id="616" r:id="rId27"/>
    <p:sldId id="617" r:id="rId28"/>
    <p:sldId id="618" r:id="rId29"/>
    <p:sldId id="619" r:id="rId30"/>
    <p:sldId id="598" r:id="rId31"/>
    <p:sldId id="620" r:id="rId3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BE7DA34-6A64-D748-7BAF-8F0D390A3180}" name="Noémie Fournier-Lévêque" initials="NFL" userId="S::noemie.fournier-leveque@cfp-psc.gc.ca::fe4e3617-2a88-4593-9d1e-181281661c5d" providerId="AD"/>
  <p188:author id="{96B2A15B-E168-881A-750F-A8324069B58F}" name="Lily Klassen" initials="LK" userId="S::lily.klassen@Cfp-psc.gc.ca::2533e97a-c221-47df-864d-0d361802766f" providerId="AD"/>
  <p188:author id="{8F31035C-5B9C-CD79-B687-147C9586E1D2}" name="Cathy Purdy" initials="CP" userId="S::cathy.purdy@Cfp-psc.gc.ca::8b15fcae-7aa8-46c3-8cac-87efd8e5c7b6" providerId="AD"/>
  <p188:author id="{76C41E6B-FC10-E333-CEA6-D0ED7C353697}" name="Seb" initials="SC" userId="Seb" providerId="None"/>
  <p188:author id="{A6491784-C5B4-E094-94CD-1893BE16B16B}" name="Angela Bissonnette" initials="AB" userId="Angela Bissonnette" providerId="None"/>
  <p188:author id="{21F94A8C-177B-FAAE-FBCA-490D5C19306D}" name="Steven Davidson" initials="SD" userId="S::steven.davidson@cfp-psc.gc.ca::37ee0ed5-716a-4f93-9900-8b6244da7452" providerId="AD"/>
  <p188:author id="{66CA3CDA-5B21-9E0F-BB29-4041E69092B3}" name="Louise Laflèche" initials="LL" userId="S::louise.lafleche@Cfp-psc.gc.ca::63d22e6e-8ac9-498f-a387-9182e3e1e25d" providerId="AD"/>
  <p188:author id="{9B03CDF5-E3A9-2B0B-7E7E-8F05EB1CC0B0}" name="Gaétane Clément" initials="GC" userId="S::gaetane.clement@cfp-psc.gc.ca::22b203e4-518b-4ee4-9aa9-cecfd9591afc" providerId="AD"/>
  <p188:author id="{52215CFD-B1EA-850A-BEFD-9AA96EE1B008}" name="Josée Vertefeuille" initials="JV" userId="S::josee.vertefeuille@Cfp-psc.gc.ca::30ed9614-17f4-4599-889a-b660514b71b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66" d="100"/>
          <a:sy n="66" d="100"/>
        </p:scale>
        <p:origin x="0" y="0"/>
      </p:cViewPr>
      <p:guideLst/>
    </p:cSldViewPr>
  </p:slide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A04E892-2953-425E-A481-569EEFB84218}" type="datetimeFigureOut">
              <a:rPr lang="en-CA" smtClean="0"/>
              <a:t>2026-02-19</a:t>
            </a:fld>
            <a:endParaRPr lang="en-CA"/>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98FB8FB-6526-4722-82E5-6FC102F0107E}" type="slidenum">
              <a:rPr lang="en-CA" smtClean="0"/>
              <a:t>‹#›</a:t>
            </a:fld>
            <a:endParaRPr lang="en-CA"/>
          </a:p>
        </p:txBody>
      </p:sp>
    </p:spTree>
    <p:extLst>
      <p:ext uri="{BB962C8B-B14F-4D97-AF65-F5344CB8AC3E}">
        <p14:creationId xmlns:p14="http://schemas.microsoft.com/office/powerpoint/2010/main" val="37350170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15"/>
              </a:spcAft>
            </a:pPr>
            <a:endParaRPr lang="en-CA">
              <a:ea typeface="Calibri"/>
              <a:cs typeface="Calibri"/>
            </a:endParaRPr>
          </a:p>
        </p:txBody>
      </p:sp>
      <p:sp>
        <p:nvSpPr>
          <p:cNvPr id="4" name="Slide Number Placeholder 3"/>
          <p:cNvSpPr>
            <a:spLocks noGrp="1"/>
          </p:cNvSpPr>
          <p:nvPr>
            <p:ph type="sldNum" sz="quarter" idx="5"/>
          </p:nvPr>
        </p:nvSpPr>
        <p:spPr/>
        <p:txBody>
          <a:bodyPr/>
          <a:lstStyle/>
          <a:p>
            <a:fld id="{898FB8FB-6526-4722-82E5-6FC102F0107E}" type="slidenum">
              <a:rPr lang="en-CA" smtClean="0"/>
              <a:t>1</a:t>
            </a:fld>
            <a:endParaRPr lang="en-CA"/>
          </a:p>
        </p:txBody>
      </p:sp>
    </p:spTree>
    <p:extLst>
      <p:ext uri="{BB962C8B-B14F-4D97-AF65-F5344CB8AC3E}">
        <p14:creationId xmlns:p14="http://schemas.microsoft.com/office/powerpoint/2010/main" val="27213008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15"/>
              </a:spcAft>
            </a:pPr>
            <a:endParaRPr lang="en-CA" sz="1800" b="1">
              <a:latin typeface="Arial"/>
              <a:ea typeface="Aptos" panose="020B0004020202020204" pitchFamily="34" charset="0"/>
              <a:cs typeface="Arial"/>
            </a:endParaRPr>
          </a:p>
        </p:txBody>
      </p:sp>
      <p:sp>
        <p:nvSpPr>
          <p:cNvPr id="4" name="Slide Number Placeholder 3"/>
          <p:cNvSpPr>
            <a:spLocks noGrp="1"/>
          </p:cNvSpPr>
          <p:nvPr>
            <p:ph type="sldNum" sz="quarter" idx="5"/>
          </p:nvPr>
        </p:nvSpPr>
        <p:spPr/>
        <p:txBody>
          <a:bodyPr/>
          <a:lstStyle/>
          <a:p>
            <a:fld id="{898FB8FB-6526-4722-82E5-6FC102F0107E}" type="slidenum">
              <a:rPr lang="en-CA" smtClean="0"/>
              <a:t>10</a:t>
            </a:fld>
            <a:endParaRPr lang="en-CA"/>
          </a:p>
        </p:txBody>
      </p:sp>
    </p:spTree>
    <p:extLst>
      <p:ext uri="{BB962C8B-B14F-4D97-AF65-F5344CB8AC3E}">
        <p14:creationId xmlns:p14="http://schemas.microsoft.com/office/powerpoint/2010/main" val="20061718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15"/>
              </a:spcAft>
            </a:pPr>
            <a:endParaRPr lang="en-CA">
              <a:ea typeface="Calibri"/>
              <a:cs typeface="Calibri"/>
            </a:endParaRPr>
          </a:p>
        </p:txBody>
      </p:sp>
      <p:sp>
        <p:nvSpPr>
          <p:cNvPr id="4" name="Slide Number Placeholder 3"/>
          <p:cNvSpPr>
            <a:spLocks noGrp="1"/>
          </p:cNvSpPr>
          <p:nvPr>
            <p:ph type="sldNum" sz="quarter" idx="5"/>
          </p:nvPr>
        </p:nvSpPr>
        <p:spPr/>
        <p:txBody>
          <a:bodyPr/>
          <a:lstStyle/>
          <a:p>
            <a:fld id="{898FB8FB-6526-4722-82E5-6FC102F0107E}" type="slidenum">
              <a:rPr lang="en-CA" smtClean="0"/>
              <a:t>11</a:t>
            </a:fld>
            <a:endParaRPr lang="en-CA"/>
          </a:p>
        </p:txBody>
      </p:sp>
    </p:spTree>
    <p:extLst>
      <p:ext uri="{BB962C8B-B14F-4D97-AF65-F5344CB8AC3E}">
        <p14:creationId xmlns:p14="http://schemas.microsoft.com/office/powerpoint/2010/main" val="25999074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spcAft>
                <a:spcPts val="815"/>
              </a:spcAft>
            </a:pPr>
            <a:endParaRPr lang="en-CA" sz="1800" b="1">
              <a:latin typeface="Arial"/>
              <a:cs typeface="Arial"/>
            </a:endParaRPr>
          </a:p>
        </p:txBody>
      </p:sp>
      <p:sp>
        <p:nvSpPr>
          <p:cNvPr id="4" name="Slide Number Placeholder 3"/>
          <p:cNvSpPr>
            <a:spLocks noGrp="1"/>
          </p:cNvSpPr>
          <p:nvPr>
            <p:ph type="sldNum" sz="quarter" idx="5"/>
          </p:nvPr>
        </p:nvSpPr>
        <p:spPr/>
        <p:txBody>
          <a:bodyPr/>
          <a:lstStyle/>
          <a:p>
            <a:fld id="{898FB8FB-6526-4722-82E5-6FC102F0107E}" type="slidenum">
              <a:rPr lang="en-CA" smtClean="0"/>
              <a:t>13</a:t>
            </a:fld>
            <a:endParaRPr lang="en-CA"/>
          </a:p>
        </p:txBody>
      </p:sp>
    </p:spTree>
    <p:extLst>
      <p:ext uri="{BB962C8B-B14F-4D97-AF65-F5344CB8AC3E}">
        <p14:creationId xmlns:p14="http://schemas.microsoft.com/office/powerpoint/2010/main" val="42520545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spcAft>
                <a:spcPts val="815"/>
              </a:spcAft>
            </a:pPr>
            <a:endParaRPr lang="en-CA">
              <a:solidFill>
                <a:srgbClr val="000000"/>
              </a:solidFill>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898FB8FB-6526-4722-82E5-6FC102F0107E}" type="slidenum">
              <a:rPr lang="en-CA" smtClean="0"/>
              <a:t>14</a:t>
            </a:fld>
            <a:endParaRPr lang="en-CA"/>
          </a:p>
        </p:txBody>
      </p:sp>
    </p:spTree>
    <p:extLst>
      <p:ext uri="{BB962C8B-B14F-4D97-AF65-F5344CB8AC3E}">
        <p14:creationId xmlns:p14="http://schemas.microsoft.com/office/powerpoint/2010/main" val="39605498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lnSpc>
                <a:spcPct val="120000"/>
              </a:lnSpc>
              <a:defRPr/>
            </a:pPr>
            <a:endParaRPr lang="en-CA">
              <a:solidFill>
                <a:srgbClr val="000000"/>
              </a:solidFill>
              <a:effectLst/>
              <a:ea typeface="Calibri"/>
              <a:cs typeface="Calibri"/>
            </a:endParaRPr>
          </a:p>
        </p:txBody>
      </p:sp>
      <p:sp>
        <p:nvSpPr>
          <p:cNvPr id="4" name="Slide Number Placeholder 3"/>
          <p:cNvSpPr>
            <a:spLocks noGrp="1"/>
          </p:cNvSpPr>
          <p:nvPr>
            <p:ph type="sldNum" sz="quarter" idx="5"/>
          </p:nvPr>
        </p:nvSpPr>
        <p:spPr/>
        <p:txBody>
          <a:bodyPr/>
          <a:lstStyle/>
          <a:p>
            <a:fld id="{898FB8FB-6526-4722-82E5-6FC102F0107E}" type="slidenum">
              <a:rPr lang="en-CA" smtClean="0"/>
              <a:t>15</a:t>
            </a:fld>
            <a:endParaRPr lang="en-CA"/>
          </a:p>
        </p:txBody>
      </p:sp>
    </p:spTree>
    <p:extLst>
      <p:ext uri="{BB962C8B-B14F-4D97-AF65-F5344CB8AC3E}">
        <p14:creationId xmlns:p14="http://schemas.microsoft.com/office/powerpoint/2010/main" val="34865808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spcAft>
                <a:spcPts val="815"/>
              </a:spcAft>
            </a:pPr>
            <a:endParaRPr lang="en-CA">
              <a:ea typeface="Calibri"/>
              <a:cs typeface="Calibri"/>
            </a:endParaRPr>
          </a:p>
        </p:txBody>
      </p:sp>
      <p:sp>
        <p:nvSpPr>
          <p:cNvPr id="4" name="Slide Number Placeholder 3"/>
          <p:cNvSpPr>
            <a:spLocks noGrp="1"/>
          </p:cNvSpPr>
          <p:nvPr>
            <p:ph type="sldNum" sz="quarter" idx="5"/>
          </p:nvPr>
        </p:nvSpPr>
        <p:spPr/>
        <p:txBody>
          <a:bodyPr/>
          <a:lstStyle/>
          <a:p>
            <a:fld id="{898FB8FB-6526-4722-82E5-6FC102F0107E}" type="slidenum">
              <a:rPr lang="en-CA" smtClean="0"/>
              <a:t>16</a:t>
            </a:fld>
            <a:endParaRPr lang="en-CA"/>
          </a:p>
        </p:txBody>
      </p:sp>
    </p:spTree>
    <p:extLst>
      <p:ext uri="{BB962C8B-B14F-4D97-AF65-F5344CB8AC3E}">
        <p14:creationId xmlns:p14="http://schemas.microsoft.com/office/powerpoint/2010/main" val="35919804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pPr>
              <a:lnSpc>
                <a:spcPct val="107000"/>
              </a:lnSpc>
              <a:spcAft>
                <a:spcPts val="815"/>
              </a:spcAft>
            </a:pPr>
            <a:endParaRPr lang="en-CA">
              <a:ea typeface="Calibri"/>
              <a:cs typeface="Calibri"/>
            </a:endParaRPr>
          </a:p>
        </p:txBody>
      </p:sp>
      <p:sp>
        <p:nvSpPr>
          <p:cNvPr id="4" name="Espace réservé du numéro de diapositive 3"/>
          <p:cNvSpPr>
            <a:spLocks noGrp="1"/>
          </p:cNvSpPr>
          <p:nvPr>
            <p:ph type="sldNum" sz="quarter" idx="5"/>
          </p:nvPr>
        </p:nvSpPr>
        <p:spPr/>
        <p:txBody>
          <a:bodyPr/>
          <a:lstStyle/>
          <a:p>
            <a:fld id="{898FB8FB-6526-4722-82E5-6FC102F0107E}" type="slidenum">
              <a:rPr lang="en-CA" smtClean="0"/>
              <a:t>17</a:t>
            </a:fld>
            <a:endParaRPr lang="en-CA"/>
          </a:p>
        </p:txBody>
      </p:sp>
    </p:spTree>
    <p:extLst>
      <p:ext uri="{BB962C8B-B14F-4D97-AF65-F5344CB8AC3E}">
        <p14:creationId xmlns:p14="http://schemas.microsoft.com/office/powerpoint/2010/main" val="39264123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465CE-30BE-AF13-7476-EC2FA61F23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8ACEF5-9F55-700E-816D-431DC2D03E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A7540D-EECA-B1B6-B30E-D98D654582E4}"/>
              </a:ext>
            </a:extLst>
          </p:cNvPr>
          <p:cNvSpPr>
            <a:spLocks noGrp="1"/>
          </p:cNvSpPr>
          <p:nvPr>
            <p:ph type="body" idx="1"/>
          </p:nvPr>
        </p:nvSpPr>
        <p:spPr/>
        <p:txBody>
          <a:bodyPr/>
          <a:lstStyle/>
          <a:p>
            <a:pPr>
              <a:lnSpc>
                <a:spcPct val="107000"/>
              </a:lnSpc>
              <a:spcAft>
                <a:spcPts val="815"/>
              </a:spcAft>
            </a:pPr>
            <a:endParaRPr lang="en-CA">
              <a:ea typeface="Calibri"/>
              <a:cs typeface="Calibri"/>
            </a:endParaRPr>
          </a:p>
        </p:txBody>
      </p:sp>
      <p:sp>
        <p:nvSpPr>
          <p:cNvPr id="4" name="Slide Number Placeholder 3">
            <a:extLst>
              <a:ext uri="{FF2B5EF4-FFF2-40B4-BE49-F238E27FC236}">
                <a16:creationId xmlns:a16="http://schemas.microsoft.com/office/drawing/2014/main" id="{C2F8920F-0779-509E-38AA-953E4656A5A4}"/>
              </a:ext>
            </a:extLst>
          </p:cNvPr>
          <p:cNvSpPr>
            <a:spLocks noGrp="1"/>
          </p:cNvSpPr>
          <p:nvPr>
            <p:ph type="sldNum" sz="quarter" idx="5"/>
          </p:nvPr>
        </p:nvSpPr>
        <p:spPr/>
        <p:txBody>
          <a:bodyPr/>
          <a:lstStyle/>
          <a:p>
            <a:fld id="{898FB8FB-6526-4722-82E5-6FC102F0107E}" type="slidenum">
              <a:rPr lang="en-CA" smtClean="0"/>
              <a:t>23</a:t>
            </a:fld>
            <a:endParaRPr lang="en-CA"/>
          </a:p>
        </p:txBody>
      </p:sp>
    </p:spTree>
    <p:extLst>
      <p:ext uri="{BB962C8B-B14F-4D97-AF65-F5344CB8AC3E}">
        <p14:creationId xmlns:p14="http://schemas.microsoft.com/office/powerpoint/2010/main" val="24995031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271A79-D16D-8732-C1B5-E3CF59B77C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B3F87D-2841-6E4D-9B7C-863A3CF7A9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C7261D-4C60-D2E5-2706-42224173D0C2}"/>
              </a:ext>
            </a:extLst>
          </p:cNvPr>
          <p:cNvSpPr>
            <a:spLocks noGrp="1"/>
          </p:cNvSpPr>
          <p:nvPr>
            <p:ph type="body" idx="1"/>
          </p:nvPr>
        </p:nvSpPr>
        <p:spPr/>
        <p:txBody>
          <a:bodyPr/>
          <a:lstStyle/>
          <a:p>
            <a:pPr>
              <a:lnSpc>
                <a:spcPct val="107000"/>
              </a:lnSpc>
              <a:spcAft>
                <a:spcPts val="815"/>
              </a:spcAft>
            </a:pPr>
            <a:endParaRPr lang="en-CA" sz="1800">
              <a:ea typeface="Calibri"/>
              <a:cs typeface="Calibri"/>
            </a:endParaRPr>
          </a:p>
        </p:txBody>
      </p:sp>
      <p:sp>
        <p:nvSpPr>
          <p:cNvPr id="4" name="Slide Number Placeholder 3">
            <a:extLst>
              <a:ext uri="{FF2B5EF4-FFF2-40B4-BE49-F238E27FC236}">
                <a16:creationId xmlns:a16="http://schemas.microsoft.com/office/drawing/2014/main" id="{BE90475C-A6E2-E433-CF36-640E4579EF10}"/>
              </a:ext>
            </a:extLst>
          </p:cNvPr>
          <p:cNvSpPr>
            <a:spLocks noGrp="1"/>
          </p:cNvSpPr>
          <p:nvPr>
            <p:ph type="sldNum" sz="quarter" idx="5"/>
          </p:nvPr>
        </p:nvSpPr>
        <p:spPr/>
        <p:txBody>
          <a:bodyPr/>
          <a:lstStyle/>
          <a:p>
            <a:fld id="{898FB8FB-6526-4722-82E5-6FC102F0107E}" type="slidenum">
              <a:rPr lang="en-CA" smtClean="0"/>
              <a:t>24</a:t>
            </a:fld>
            <a:endParaRPr lang="en-CA"/>
          </a:p>
        </p:txBody>
      </p:sp>
    </p:spTree>
    <p:extLst>
      <p:ext uri="{BB962C8B-B14F-4D97-AF65-F5344CB8AC3E}">
        <p14:creationId xmlns:p14="http://schemas.microsoft.com/office/powerpoint/2010/main" val="14074563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3C7F35-F7E8-0054-8ACB-BA56D67E0E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C6314A-B914-1F39-E1E0-4AC7597CC7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560917-B245-62FD-B620-05B6B01863CE}"/>
              </a:ext>
            </a:extLst>
          </p:cNvPr>
          <p:cNvSpPr>
            <a:spLocks noGrp="1"/>
          </p:cNvSpPr>
          <p:nvPr>
            <p:ph type="body" idx="1"/>
          </p:nvPr>
        </p:nvSpPr>
        <p:spPr/>
        <p:txBody>
          <a:bodyPr/>
          <a:lstStyle/>
          <a:p>
            <a:pPr>
              <a:lnSpc>
                <a:spcPct val="107000"/>
              </a:lnSpc>
              <a:spcAft>
                <a:spcPts val="815"/>
              </a:spcAft>
            </a:pPr>
            <a:endParaRPr lang="en-CA" sz="1800">
              <a:ea typeface="Calibri"/>
              <a:cs typeface="Calibri"/>
            </a:endParaRPr>
          </a:p>
        </p:txBody>
      </p:sp>
      <p:sp>
        <p:nvSpPr>
          <p:cNvPr id="4" name="Slide Number Placeholder 3">
            <a:extLst>
              <a:ext uri="{FF2B5EF4-FFF2-40B4-BE49-F238E27FC236}">
                <a16:creationId xmlns:a16="http://schemas.microsoft.com/office/drawing/2014/main" id="{75904016-6238-1A59-220F-251FA3598E1A}"/>
              </a:ext>
            </a:extLst>
          </p:cNvPr>
          <p:cNvSpPr>
            <a:spLocks noGrp="1"/>
          </p:cNvSpPr>
          <p:nvPr>
            <p:ph type="sldNum" sz="quarter" idx="5"/>
          </p:nvPr>
        </p:nvSpPr>
        <p:spPr/>
        <p:txBody>
          <a:bodyPr/>
          <a:lstStyle/>
          <a:p>
            <a:fld id="{898FB8FB-6526-4722-82E5-6FC102F0107E}" type="slidenum">
              <a:rPr lang="en-CA" smtClean="0"/>
              <a:t>25</a:t>
            </a:fld>
            <a:endParaRPr lang="en-CA"/>
          </a:p>
        </p:txBody>
      </p:sp>
    </p:spTree>
    <p:extLst>
      <p:ext uri="{BB962C8B-B14F-4D97-AF65-F5344CB8AC3E}">
        <p14:creationId xmlns:p14="http://schemas.microsoft.com/office/powerpoint/2010/main" val="3626272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08FD0-10D5-1CAB-4667-A281C41816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5F681F-B2A3-F28A-EEDB-9B2C3BC867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F73BC6-671D-A503-D779-A536D4D878F9}"/>
              </a:ext>
            </a:extLst>
          </p:cNvPr>
          <p:cNvSpPr>
            <a:spLocks noGrp="1"/>
          </p:cNvSpPr>
          <p:nvPr>
            <p:ph type="body" idx="1"/>
          </p:nvPr>
        </p:nvSpPr>
        <p:spPr/>
        <p:txBody>
          <a:bodyPr/>
          <a:lstStyle/>
          <a:p>
            <a:pPr>
              <a:lnSpc>
                <a:spcPct val="107000"/>
              </a:lnSpc>
              <a:spcAft>
                <a:spcPts val="815"/>
              </a:spcAft>
            </a:pPr>
            <a:endParaRPr lang="en-CA" sz="1800">
              <a:ea typeface="Calibri"/>
              <a:cs typeface="Calibri"/>
            </a:endParaRPr>
          </a:p>
        </p:txBody>
      </p:sp>
      <p:sp>
        <p:nvSpPr>
          <p:cNvPr id="4" name="Slide Number Placeholder 3">
            <a:extLst>
              <a:ext uri="{FF2B5EF4-FFF2-40B4-BE49-F238E27FC236}">
                <a16:creationId xmlns:a16="http://schemas.microsoft.com/office/drawing/2014/main" id="{8F6E3DF7-FBAC-9FC9-9383-8F617DE9026F}"/>
              </a:ext>
            </a:extLst>
          </p:cNvPr>
          <p:cNvSpPr>
            <a:spLocks noGrp="1"/>
          </p:cNvSpPr>
          <p:nvPr>
            <p:ph type="sldNum" sz="quarter" idx="5"/>
          </p:nvPr>
        </p:nvSpPr>
        <p:spPr/>
        <p:txBody>
          <a:bodyPr/>
          <a:lstStyle/>
          <a:p>
            <a:fld id="{898FB8FB-6526-4722-82E5-6FC102F0107E}" type="slidenum">
              <a:rPr lang="en-CA" smtClean="0"/>
              <a:t>2</a:t>
            </a:fld>
            <a:endParaRPr lang="en-CA"/>
          </a:p>
        </p:txBody>
      </p:sp>
    </p:spTree>
    <p:extLst>
      <p:ext uri="{BB962C8B-B14F-4D97-AF65-F5344CB8AC3E}">
        <p14:creationId xmlns:p14="http://schemas.microsoft.com/office/powerpoint/2010/main" val="40773662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15"/>
              </a:spcAft>
            </a:pPr>
            <a:endParaRPr lang="en-CA">
              <a:ea typeface="Calibri"/>
              <a:cs typeface="Calibri"/>
            </a:endParaRPr>
          </a:p>
        </p:txBody>
      </p:sp>
      <p:sp>
        <p:nvSpPr>
          <p:cNvPr id="4" name="Slide Number Placeholder 3"/>
          <p:cNvSpPr>
            <a:spLocks noGrp="1"/>
          </p:cNvSpPr>
          <p:nvPr>
            <p:ph type="sldNum" sz="quarter" idx="5"/>
          </p:nvPr>
        </p:nvSpPr>
        <p:spPr/>
        <p:txBody>
          <a:bodyPr/>
          <a:lstStyle/>
          <a:p>
            <a:fld id="{898FB8FB-6526-4722-82E5-6FC102F0107E}" type="slidenum">
              <a:rPr lang="en-CA" smtClean="0"/>
              <a:t>26</a:t>
            </a:fld>
            <a:endParaRPr lang="en-CA"/>
          </a:p>
        </p:txBody>
      </p:sp>
    </p:spTree>
    <p:extLst>
      <p:ext uri="{BB962C8B-B14F-4D97-AF65-F5344CB8AC3E}">
        <p14:creationId xmlns:p14="http://schemas.microsoft.com/office/powerpoint/2010/main" val="38301988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15"/>
              </a:spcAft>
            </a:pPr>
            <a:endParaRPr lang="fr-CA">
              <a:latin typeface="Arial"/>
              <a:ea typeface="Aptos" panose="020B0004020202020204" pitchFamily="34" charset="0"/>
              <a:cs typeface="Arial"/>
            </a:endParaRPr>
          </a:p>
        </p:txBody>
      </p:sp>
      <p:sp>
        <p:nvSpPr>
          <p:cNvPr id="4" name="Slide Number Placeholder 3"/>
          <p:cNvSpPr>
            <a:spLocks noGrp="1"/>
          </p:cNvSpPr>
          <p:nvPr>
            <p:ph type="sldNum" sz="quarter" idx="10"/>
          </p:nvPr>
        </p:nvSpPr>
        <p:spPr/>
        <p:txBody>
          <a:bodyPr/>
          <a:lstStyle/>
          <a:p>
            <a:fld id="{3DA289C7-B4B8-49AB-8EED-C1D57E2E55A6}" type="slidenum">
              <a:rPr lang="en-CA" smtClean="0"/>
              <a:t>27</a:t>
            </a:fld>
            <a:endParaRPr lang="en-CA"/>
          </a:p>
        </p:txBody>
      </p:sp>
    </p:spTree>
    <p:extLst>
      <p:ext uri="{BB962C8B-B14F-4D97-AF65-F5344CB8AC3E}">
        <p14:creationId xmlns:p14="http://schemas.microsoft.com/office/powerpoint/2010/main" val="40258313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898FB8FB-6526-4722-82E5-6FC102F0107E}" type="slidenum">
              <a:rPr lang="en-CA" smtClean="0"/>
              <a:t>28</a:t>
            </a:fld>
            <a:endParaRPr lang="en-CA"/>
          </a:p>
        </p:txBody>
      </p:sp>
    </p:spTree>
    <p:extLst>
      <p:ext uri="{BB962C8B-B14F-4D97-AF65-F5344CB8AC3E}">
        <p14:creationId xmlns:p14="http://schemas.microsoft.com/office/powerpoint/2010/main" val="1248831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ea typeface="Calibri"/>
              <a:cs typeface="Calibri"/>
            </a:endParaRPr>
          </a:p>
        </p:txBody>
      </p:sp>
      <p:sp>
        <p:nvSpPr>
          <p:cNvPr id="4" name="Slide Number Placeholder 3"/>
          <p:cNvSpPr>
            <a:spLocks noGrp="1"/>
          </p:cNvSpPr>
          <p:nvPr>
            <p:ph type="sldNum" sz="quarter" idx="5"/>
          </p:nvPr>
        </p:nvSpPr>
        <p:spPr/>
        <p:txBody>
          <a:bodyPr/>
          <a:lstStyle/>
          <a:p>
            <a:fld id="{898FB8FB-6526-4722-82E5-6FC102F0107E}" type="slidenum">
              <a:rPr lang="en-CA" smtClean="0"/>
              <a:t>3</a:t>
            </a:fld>
            <a:endParaRPr lang="en-CA"/>
          </a:p>
        </p:txBody>
      </p:sp>
    </p:spTree>
    <p:extLst>
      <p:ext uri="{BB962C8B-B14F-4D97-AF65-F5344CB8AC3E}">
        <p14:creationId xmlns:p14="http://schemas.microsoft.com/office/powerpoint/2010/main" val="3282126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15"/>
              </a:spcAft>
            </a:pPr>
            <a:endParaRPr lang="en-CA" sz="1800" b="1" kern="100">
              <a:latin typeface="Arial"/>
              <a:cs typeface="Arial"/>
            </a:endParaRPr>
          </a:p>
        </p:txBody>
      </p:sp>
      <p:sp>
        <p:nvSpPr>
          <p:cNvPr id="4" name="Slide Number Placeholder 3"/>
          <p:cNvSpPr>
            <a:spLocks noGrp="1"/>
          </p:cNvSpPr>
          <p:nvPr>
            <p:ph type="sldNum" sz="quarter" idx="5"/>
          </p:nvPr>
        </p:nvSpPr>
        <p:spPr/>
        <p:txBody>
          <a:bodyPr/>
          <a:lstStyle/>
          <a:p>
            <a:fld id="{898FB8FB-6526-4722-82E5-6FC102F0107E}" type="slidenum">
              <a:rPr lang="en-CA" smtClean="0"/>
              <a:t>4</a:t>
            </a:fld>
            <a:endParaRPr lang="en-CA"/>
          </a:p>
        </p:txBody>
      </p:sp>
    </p:spTree>
    <p:extLst>
      <p:ext uri="{BB962C8B-B14F-4D97-AF65-F5344CB8AC3E}">
        <p14:creationId xmlns:p14="http://schemas.microsoft.com/office/powerpoint/2010/main" val="17107869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lnSpc>
                <a:spcPct val="107000"/>
              </a:lnSpc>
              <a:spcAft>
                <a:spcPts val="815"/>
              </a:spcAft>
              <a:defRPr/>
            </a:pPr>
            <a:endParaRPr lang="en-CA">
              <a:ea typeface="Calibri"/>
              <a:cs typeface="Calibri"/>
            </a:endParaRPr>
          </a:p>
        </p:txBody>
      </p:sp>
      <p:sp>
        <p:nvSpPr>
          <p:cNvPr id="4" name="Slide Number Placeholder 3"/>
          <p:cNvSpPr>
            <a:spLocks noGrp="1"/>
          </p:cNvSpPr>
          <p:nvPr>
            <p:ph type="sldNum" sz="quarter" idx="5"/>
          </p:nvPr>
        </p:nvSpPr>
        <p:spPr/>
        <p:txBody>
          <a:bodyPr/>
          <a:lstStyle/>
          <a:p>
            <a:fld id="{898FB8FB-6526-4722-82E5-6FC102F0107E}" type="slidenum">
              <a:rPr lang="en-CA" smtClean="0"/>
              <a:t>5</a:t>
            </a:fld>
            <a:endParaRPr lang="en-CA"/>
          </a:p>
        </p:txBody>
      </p:sp>
    </p:spTree>
    <p:extLst>
      <p:ext uri="{BB962C8B-B14F-4D97-AF65-F5344CB8AC3E}">
        <p14:creationId xmlns:p14="http://schemas.microsoft.com/office/powerpoint/2010/main" val="3605796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879"/>
              </a:spcAft>
            </a:pPr>
            <a:endParaRPr lang="en-CA">
              <a:ea typeface="Calibri"/>
              <a:cs typeface="Calibri"/>
            </a:endParaRPr>
          </a:p>
        </p:txBody>
      </p:sp>
      <p:sp>
        <p:nvSpPr>
          <p:cNvPr id="4" name="Slide Number Placeholder 3"/>
          <p:cNvSpPr>
            <a:spLocks noGrp="1"/>
          </p:cNvSpPr>
          <p:nvPr>
            <p:ph type="sldNum" sz="quarter" idx="5"/>
          </p:nvPr>
        </p:nvSpPr>
        <p:spPr/>
        <p:txBody>
          <a:bodyPr/>
          <a:lstStyle/>
          <a:p>
            <a:fld id="{898FB8FB-6526-4722-82E5-6FC102F0107E}" type="slidenum">
              <a:rPr lang="en-CA" smtClean="0"/>
              <a:t>6</a:t>
            </a:fld>
            <a:endParaRPr lang="en-CA"/>
          </a:p>
        </p:txBody>
      </p:sp>
    </p:spTree>
    <p:extLst>
      <p:ext uri="{BB962C8B-B14F-4D97-AF65-F5344CB8AC3E}">
        <p14:creationId xmlns:p14="http://schemas.microsoft.com/office/powerpoint/2010/main" val="26957008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15"/>
              </a:spcAft>
            </a:pPr>
            <a:endParaRPr lang="en-CA" kern="100">
              <a:solidFill>
                <a:srgbClr val="000000"/>
              </a:solidFill>
            </a:endParaRPr>
          </a:p>
        </p:txBody>
      </p:sp>
      <p:sp>
        <p:nvSpPr>
          <p:cNvPr id="4" name="Slide Number Placeholder 3"/>
          <p:cNvSpPr>
            <a:spLocks noGrp="1"/>
          </p:cNvSpPr>
          <p:nvPr>
            <p:ph type="sldNum" sz="quarter" idx="5"/>
          </p:nvPr>
        </p:nvSpPr>
        <p:spPr/>
        <p:txBody>
          <a:bodyPr/>
          <a:lstStyle/>
          <a:p>
            <a:fld id="{898FB8FB-6526-4722-82E5-6FC102F0107E}" type="slidenum">
              <a:rPr lang="en-CA" smtClean="0"/>
              <a:t>7</a:t>
            </a:fld>
            <a:endParaRPr lang="en-CA"/>
          </a:p>
        </p:txBody>
      </p:sp>
    </p:spTree>
    <p:extLst>
      <p:ext uri="{BB962C8B-B14F-4D97-AF65-F5344CB8AC3E}">
        <p14:creationId xmlns:p14="http://schemas.microsoft.com/office/powerpoint/2010/main" val="25810691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15"/>
              </a:spcAft>
            </a:pPr>
            <a:endParaRPr lang="en-CA">
              <a:ea typeface="Calibri"/>
              <a:cs typeface="Calibri"/>
            </a:endParaRPr>
          </a:p>
        </p:txBody>
      </p:sp>
      <p:sp>
        <p:nvSpPr>
          <p:cNvPr id="4" name="Slide Number Placeholder 3"/>
          <p:cNvSpPr>
            <a:spLocks noGrp="1"/>
          </p:cNvSpPr>
          <p:nvPr>
            <p:ph type="sldNum" sz="quarter" idx="5"/>
          </p:nvPr>
        </p:nvSpPr>
        <p:spPr/>
        <p:txBody>
          <a:bodyPr/>
          <a:lstStyle/>
          <a:p>
            <a:fld id="{898FB8FB-6526-4722-82E5-6FC102F0107E}" type="slidenum">
              <a:rPr lang="en-CA" smtClean="0"/>
              <a:t>8</a:t>
            </a:fld>
            <a:endParaRPr lang="en-CA"/>
          </a:p>
        </p:txBody>
      </p:sp>
    </p:spTree>
    <p:extLst>
      <p:ext uri="{BB962C8B-B14F-4D97-AF65-F5344CB8AC3E}">
        <p14:creationId xmlns:p14="http://schemas.microsoft.com/office/powerpoint/2010/main" val="11777840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15"/>
              </a:spcAft>
            </a:pPr>
            <a:endParaRPr lang="en-CA" kern="1200">
              <a:solidFill>
                <a:srgbClr val="000000"/>
              </a:solidFill>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898FB8FB-6526-4722-82E5-6FC102F0107E}" type="slidenum">
              <a:rPr lang="en-CA" smtClean="0"/>
              <a:t>9</a:t>
            </a:fld>
            <a:endParaRPr lang="en-CA"/>
          </a:p>
        </p:txBody>
      </p:sp>
    </p:spTree>
    <p:extLst>
      <p:ext uri="{BB962C8B-B14F-4D97-AF65-F5344CB8AC3E}">
        <p14:creationId xmlns:p14="http://schemas.microsoft.com/office/powerpoint/2010/main" val="1043180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over Page - FRA">
    <p:spTree>
      <p:nvGrpSpPr>
        <p:cNvPr id="1" name=""/>
        <p:cNvGrpSpPr/>
        <p:nvPr/>
      </p:nvGrpSpPr>
      <p:grpSpPr>
        <a:xfrm>
          <a:off x="0" y="0"/>
          <a:ext cx="0" cy="0"/>
          <a:chOff x="0" y="0"/>
          <a:chExt cx="0" cy="0"/>
        </a:xfrm>
      </p:grpSpPr>
      <p:sp>
        <p:nvSpPr>
          <p:cNvPr id="2" name="Title 1"/>
          <p:cNvSpPr>
            <a:spLocks noGrp="1"/>
          </p:cNvSpPr>
          <p:nvPr>
            <p:ph type="ctrTitle"/>
          </p:nvPr>
        </p:nvSpPr>
        <p:spPr>
          <a:xfrm>
            <a:off x="1247775" y="1122363"/>
            <a:ext cx="10297766" cy="2387600"/>
          </a:xfrm>
        </p:spPr>
        <p:txBody>
          <a:bodyPr anchor="t"/>
          <a:lstStyle>
            <a:lvl1pPr algn="l">
              <a:defRPr sz="6000"/>
            </a:lvl1pPr>
          </a:lstStyle>
          <a:p>
            <a:r>
              <a:rPr lang="en-US" noProof="0"/>
              <a:t>Click to edit Master title style</a:t>
            </a:r>
            <a:endParaRPr lang="en-CA" noProof="0"/>
          </a:p>
        </p:txBody>
      </p:sp>
      <p:sp>
        <p:nvSpPr>
          <p:cNvPr id="3" name="Subtitle 2"/>
          <p:cNvSpPr>
            <a:spLocks noGrp="1"/>
          </p:cNvSpPr>
          <p:nvPr>
            <p:ph type="subTitle" idx="1"/>
          </p:nvPr>
        </p:nvSpPr>
        <p:spPr>
          <a:xfrm>
            <a:off x="1247775" y="3582988"/>
            <a:ext cx="6362700" cy="13890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CA" noProof="0"/>
          </a:p>
        </p:txBody>
      </p:sp>
      <p:pic>
        <p:nvPicPr>
          <p:cNvPr id="7" name="Picture 6" descr="decorative">
            <a:extLst>
              <a:ext uri="{C183D7F6-B498-43B3-948B-1728B52AA6E4}">
                <adec:decorative xmlns:adec="http://schemas.microsoft.com/office/drawing/2017/decorative" val="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018817"/>
            <a:ext cx="12200592" cy="2848708"/>
          </a:xfrm>
          <a:prstGeom prst="rect">
            <a:avLst/>
          </a:prstGeom>
        </p:spPr>
      </p:pic>
      <p:pic>
        <p:nvPicPr>
          <p:cNvPr id="8" name="Picture 7" descr="Bannière avec la signature en français de la Commission de la fonction publique du Canada à gauche et le mot-symbole Canada à droit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46458" y="376654"/>
            <a:ext cx="10899083" cy="360097"/>
          </a:xfrm>
          <a:prstGeom prst="rect">
            <a:avLst/>
          </a:prstGeom>
        </p:spPr>
      </p:pic>
    </p:spTree>
    <p:extLst>
      <p:ext uri="{BB962C8B-B14F-4D97-AF65-F5344CB8AC3E}">
        <p14:creationId xmlns:p14="http://schemas.microsoft.com/office/powerpoint/2010/main" val="2974647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with captions">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solidFill>
                  <a:schemeClr val="tx1">
                    <a:lumMod val="50000"/>
                  </a:schemeClr>
                </a:solidFill>
              </a:defRPr>
            </a:lvl1pPr>
          </a:lstStyle>
          <a:p>
            <a:r>
              <a:rPr lang="en-US" noProof="0"/>
              <a:t>Click to edit Master title style</a:t>
            </a:r>
            <a:endParaRPr lang="en-CA" noProof="0"/>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CA" noProof="0"/>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1800">
                <a:solidFill>
                  <a:schemeClr val="tx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5" name="Date Placeholder 4"/>
          <p:cNvSpPr>
            <a:spLocks noGrp="1"/>
          </p:cNvSpPr>
          <p:nvPr>
            <p:ph type="dt" sz="half" idx="10"/>
          </p:nvPr>
        </p:nvSpPr>
        <p:spPr/>
        <p:txBody>
          <a:bodyPr/>
          <a:lstStyle>
            <a:lvl1pPr>
              <a:defRPr>
                <a:solidFill>
                  <a:schemeClr val="tx1">
                    <a:lumMod val="50000"/>
                  </a:schemeClr>
                </a:solidFill>
              </a:defRPr>
            </a:lvl1pPr>
          </a:lstStyle>
          <a:p>
            <a:fld id="{9418E821-EDAA-4F83-A57C-51C5E147A475}" type="datetime1">
              <a:rPr lang="en-CA" smtClean="0"/>
              <a:pPr/>
              <a:t>2026-02-19</a:t>
            </a:fld>
            <a:endParaRPr lang="en-CA"/>
          </a:p>
        </p:txBody>
      </p:sp>
      <p:sp>
        <p:nvSpPr>
          <p:cNvPr id="6" name="Footer Placeholder 5"/>
          <p:cNvSpPr>
            <a:spLocks noGrp="1"/>
          </p:cNvSpPr>
          <p:nvPr>
            <p:ph type="ftr" sz="quarter" idx="11"/>
          </p:nvPr>
        </p:nvSpPr>
        <p:spPr/>
        <p:txBody>
          <a:bodyPr/>
          <a:lstStyle>
            <a:lvl1pPr>
              <a:defRPr>
                <a:solidFill>
                  <a:schemeClr val="tx1">
                    <a:lumMod val="50000"/>
                  </a:schemeClr>
                </a:solidFill>
              </a:defRPr>
            </a:lvl1pPr>
          </a:lstStyle>
          <a:p>
            <a:endParaRPr lang="en-CA"/>
          </a:p>
        </p:txBody>
      </p:sp>
      <p:sp>
        <p:nvSpPr>
          <p:cNvPr id="7" name="Slide Number Placeholder 6"/>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en-CA" smtClean="0"/>
              <a:pPr/>
              <a:t>‹#›</a:t>
            </a:fld>
            <a:endParaRPr lang="en-CA"/>
          </a:p>
        </p:txBody>
      </p:sp>
    </p:spTree>
    <p:extLst>
      <p:ext uri="{BB962C8B-B14F-4D97-AF65-F5344CB8AC3E}">
        <p14:creationId xmlns:p14="http://schemas.microsoft.com/office/powerpoint/2010/main" val="599624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50000"/>
                  </a:schemeClr>
                </a:solidFill>
              </a:defRPr>
            </a:lvl1pPr>
          </a:lstStyle>
          <a:p>
            <a:r>
              <a:rPr lang="en-US" noProof="0"/>
              <a:t>Click to edit Master title style</a:t>
            </a:r>
            <a:endParaRPr lang="en-CA" noProof="0"/>
          </a:p>
        </p:txBody>
      </p:sp>
      <p:sp>
        <p:nvSpPr>
          <p:cNvPr id="3" name="Vertical Text Placeholder 2"/>
          <p:cNvSpPr>
            <a:spLocks noGrp="1"/>
          </p:cNvSpPr>
          <p:nvPr>
            <p:ph type="body" orient="vert" idx="1"/>
          </p:nvPr>
        </p:nvSpPr>
        <p:spPr/>
        <p:txBody>
          <a:bodyPr vert="eaVert"/>
          <a:lstStyle>
            <a:lvl1pPr marL="0" indent="0">
              <a:buNone/>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1C5603A5-71E6-4C56-9536-29C9876322AE}" type="datetime1">
              <a:rPr lang="en-CA" smtClean="0"/>
              <a:pPr/>
              <a:t>2026-02-19</a:t>
            </a:fld>
            <a:endParaRPr lang="en-CA"/>
          </a:p>
        </p:txBody>
      </p:sp>
      <p:sp>
        <p:nvSpPr>
          <p:cNvPr id="5" name="Footer Placeholder 4"/>
          <p:cNvSpPr>
            <a:spLocks noGrp="1"/>
          </p:cNvSpPr>
          <p:nvPr>
            <p:ph type="ftr" sz="quarter" idx="11"/>
          </p:nvPr>
        </p:nvSpPr>
        <p:spPr/>
        <p:txBody>
          <a:bodyPr/>
          <a:lstStyle>
            <a:lvl1pPr>
              <a:defRPr>
                <a:solidFill>
                  <a:schemeClr val="tx1">
                    <a:lumMod val="50000"/>
                  </a:schemeClr>
                </a:solidFill>
              </a:defRPr>
            </a:lvl1pPr>
          </a:lstStyle>
          <a:p>
            <a:endParaRPr lang="en-CA"/>
          </a:p>
        </p:txBody>
      </p:sp>
      <p:sp>
        <p:nvSpPr>
          <p:cNvPr id="6" name="Slide Number Placeholder 5"/>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en-CA" smtClean="0"/>
              <a:pPr/>
              <a:t>‹#›</a:t>
            </a:fld>
            <a:endParaRPr lang="en-CA"/>
          </a:p>
        </p:txBody>
      </p:sp>
    </p:spTree>
    <p:extLst>
      <p:ext uri="{BB962C8B-B14F-4D97-AF65-F5344CB8AC3E}">
        <p14:creationId xmlns:p14="http://schemas.microsoft.com/office/powerpoint/2010/main" val="21990417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lvl1pPr>
              <a:defRPr>
                <a:solidFill>
                  <a:schemeClr val="tx1">
                    <a:lumMod val="50000"/>
                  </a:schemeClr>
                </a:solidFill>
              </a:defRPr>
            </a:lvl1pPr>
          </a:lstStyle>
          <a:p>
            <a:r>
              <a:rPr lang="en-US" noProof="0"/>
              <a:t>Click to edit Master title style</a:t>
            </a:r>
            <a:endParaRPr lang="en-CA" noProof="0"/>
          </a:p>
        </p:txBody>
      </p:sp>
      <p:sp>
        <p:nvSpPr>
          <p:cNvPr id="3" name="Vertical Text Placeholder 2"/>
          <p:cNvSpPr>
            <a:spLocks noGrp="1"/>
          </p:cNvSpPr>
          <p:nvPr>
            <p:ph type="body" orient="vert" idx="1"/>
          </p:nvPr>
        </p:nvSpPr>
        <p:spPr>
          <a:xfrm>
            <a:off x="838200" y="365125"/>
            <a:ext cx="7734300" cy="5811838"/>
          </a:xfrm>
        </p:spPr>
        <p:txBody>
          <a:bodyPr vert="eaVert"/>
          <a:lstStyle>
            <a:lvl1pPr marL="0" indent="0">
              <a:buNone/>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4545F6E4-95FC-4287-9820-03F5BA58D16A}" type="datetime1">
              <a:rPr lang="en-CA" smtClean="0"/>
              <a:pPr/>
              <a:t>2026-02-19</a:t>
            </a:fld>
            <a:endParaRPr lang="en-CA"/>
          </a:p>
        </p:txBody>
      </p:sp>
      <p:sp>
        <p:nvSpPr>
          <p:cNvPr id="5" name="Footer Placeholder 4"/>
          <p:cNvSpPr>
            <a:spLocks noGrp="1"/>
          </p:cNvSpPr>
          <p:nvPr>
            <p:ph type="ftr" sz="quarter" idx="11"/>
          </p:nvPr>
        </p:nvSpPr>
        <p:spPr/>
        <p:txBody>
          <a:bodyPr/>
          <a:lstStyle>
            <a:lvl1pPr>
              <a:defRPr>
                <a:solidFill>
                  <a:schemeClr val="tx1">
                    <a:lumMod val="50000"/>
                  </a:schemeClr>
                </a:solidFill>
              </a:defRPr>
            </a:lvl1pPr>
          </a:lstStyle>
          <a:p>
            <a:endParaRPr lang="en-CA"/>
          </a:p>
        </p:txBody>
      </p:sp>
      <p:sp>
        <p:nvSpPr>
          <p:cNvPr id="6" name="Slide Number Placeholder 5"/>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en-CA" smtClean="0"/>
              <a:pPr/>
              <a:t>‹#›</a:t>
            </a:fld>
            <a:endParaRPr lang="en-CA"/>
          </a:p>
        </p:txBody>
      </p:sp>
    </p:spTree>
    <p:extLst>
      <p:ext uri="{BB962C8B-B14F-4D97-AF65-F5344CB8AC3E}">
        <p14:creationId xmlns:p14="http://schemas.microsoft.com/office/powerpoint/2010/main" val="3244873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Cover Page - ENG">
    <p:spTree>
      <p:nvGrpSpPr>
        <p:cNvPr id="1" name=""/>
        <p:cNvGrpSpPr/>
        <p:nvPr/>
      </p:nvGrpSpPr>
      <p:grpSpPr>
        <a:xfrm>
          <a:off x="0" y="0"/>
          <a:ext cx="0" cy="0"/>
          <a:chOff x="0" y="0"/>
          <a:chExt cx="0" cy="0"/>
        </a:xfrm>
      </p:grpSpPr>
      <p:sp>
        <p:nvSpPr>
          <p:cNvPr id="2" name="Title 1"/>
          <p:cNvSpPr>
            <a:spLocks noGrp="1"/>
          </p:cNvSpPr>
          <p:nvPr>
            <p:ph type="ctrTitle"/>
          </p:nvPr>
        </p:nvSpPr>
        <p:spPr>
          <a:xfrm>
            <a:off x="1247775" y="1122363"/>
            <a:ext cx="10297766" cy="2387600"/>
          </a:xfrm>
        </p:spPr>
        <p:txBody>
          <a:bodyPr anchor="t"/>
          <a:lstStyle>
            <a:lvl1pPr algn="l">
              <a:defRPr sz="6000"/>
            </a:lvl1pPr>
          </a:lstStyle>
          <a:p>
            <a:r>
              <a:rPr lang="en-US" noProof="0"/>
              <a:t>Click to edit Master title style</a:t>
            </a:r>
            <a:endParaRPr lang="en-CA" noProof="0"/>
          </a:p>
        </p:txBody>
      </p:sp>
      <p:sp>
        <p:nvSpPr>
          <p:cNvPr id="3" name="Subtitle 2"/>
          <p:cNvSpPr>
            <a:spLocks noGrp="1"/>
          </p:cNvSpPr>
          <p:nvPr>
            <p:ph type="subTitle" idx="1"/>
          </p:nvPr>
        </p:nvSpPr>
        <p:spPr>
          <a:xfrm>
            <a:off x="1247775" y="3582988"/>
            <a:ext cx="6362700" cy="13890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CA" noProof="0"/>
          </a:p>
        </p:txBody>
      </p:sp>
      <p:pic>
        <p:nvPicPr>
          <p:cNvPr id="7" name="Picture 6" descr="decorative"/>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018817"/>
            <a:ext cx="12200592" cy="2848708"/>
          </a:xfrm>
          <a:prstGeom prst="rect">
            <a:avLst/>
          </a:prstGeom>
        </p:spPr>
      </p:pic>
      <p:pic>
        <p:nvPicPr>
          <p:cNvPr id="8" name="Picture 7" descr="Banner with the Public Service Commission of Canada's English signature on the left, and the Canada wordmark on the right "/>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46458" y="377509"/>
            <a:ext cx="10899083" cy="358387"/>
          </a:xfrm>
          <a:prstGeom prst="rect">
            <a:avLst/>
          </a:prstGeom>
        </p:spPr>
      </p:pic>
    </p:spTree>
    <p:extLst>
      <p:ext uri="{BB962C8B-B14F-4D97-AF65-F5344CB8AC3E}">
        <p14:creationId xmlns:p14="http://schemas.microsoft.com/office/powerpoint/2010/main" val="2212856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50000"/>
                  </a:schemeClr>
                </a:solidFill>
              </a:defRPr>
            </a:lvl1pPr>
          </a:lstStyle>
          <a:p>
            <a:r>
              <a:rPr lang="en-US" noProof="0"/>
              <a:t>Click to edit Master title style</a:t>
            </a:r>
            <a:endParaRPr lang="en-CA" noProof="0"/>
          </a:p>
        </p:txBody>
      </p:sp>
      <p:sp>
        <p:nvSpPr>
          <p:cNvPr id="3" name="Content Placeholder 2"/>
          <p:cNvSpPr>
            <a:spLocks noGrp="1"/>
          </p:cNvSpPr>
          <p:nvPr>
            <p:ph idx="1"/>
          </p:nvPr>
        </p:nvSpPr>
        <p:spPr/>
        <p:txBody>
          <a:bodyPr/>
          <a:lstStyle>
            <a:lvl1pPr marL="0" indent="0">
              <a:lnSpc>
                <a:spcPct val="100000"/>
              </a:lnSpc>
              <a:buNone/>
              <a:defRPr>
                <a:solidFill>
                  <a:schemeClr val="tx1">
                    <a:lumMod val="50000"/>
                  </a:schemeClr>
                </a:solidFill>
              </a:defRPr>
            </a:lvl1pPr>
            <a:lvl2pPr>
              <a:lnSpc>
                <a:spcPct val="100000"/>
              </a:lnSpc>
              <a:defRPr>
                <a:solidFill>
                  <a:schemeClr val="tx1">
                    <a:lumMod val="50000"/>
                  </a:schemeClr>
                </a:solidFill>
              </a:defRPr>
            </a:lvl2pPr>
            <a:lvl3pPr>
              <a:lnSpc>
                <a:spcPct val="100000"/>
              </a:lnSpc>
              <a:defRPr>
                <a:solidFill>
                  <a:schemeClr val="tx1">
                    <a:lumMod val="50000"/>
                  </a:schemeClr>
                </a:solidFill>
              </a:defRPr>
            </a:lvl3pPr>
            <a:lvl4pPr>
              <a:lnSpc>
                <a:spcPct val="100000"/>
              </a:lnSpc>
              <a:defRPr>
                <a:solidFill>
                  <a:schemeClr val="tx1">
                    <a:lumMod val="50000"/>
                  </a:schemeClr>
                </a:solidFill>
              </a:defRPr>
            </a:lvl4pPr>
            <a:lvl5pPr>
              <a:lnSpc>
                <a:spcPct val="100000"/>
              </a:lnSpc>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4" name="Date Placeholder 3"/>
          <p:cNvSpPr>
            <a:spLocks noGrp="1"/>
          </p:cNvSpPr>
          <p:nvPr>
            <p:ph type="dt" sz="half" idx="10"/>
          </p:nvPr>
        </p:nvSpPr>
        <p:spPr/>
        <p:txBody>
          <a:bodyPr/>
          <a:lstStyle/>
          <a:p>
            <a:fld id="{4E0E64E2-18CD-4232-BEB6-3C838F9DDA29}" type="datetime1">
              <a:rPr lang="en-CA" smtClean="0"/>
              <a:t>2026-02-19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9E7B19F-562E-4687-915F-44F4066EA527}" type="slidenum">
              <a:rPr lang="en-CA" smtClean="0"/>
              <a:t>‹#›</a:t>
            </a:fld>
            <a:endParaRPr lang="en-CA"/>
          </a:p>
        </p:txBody>
      </p:sp>
    </p:spTree>
    <p:extLst>
      <p:ext uri="{BB962C8B-B14F-4D97-AF65-F5344CB8AC3E}">
        <p14:creationId xmlns:p14="http://schemas.microsoft.com/office/powerpoint/2010/main" val="2597049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Title">
    <p:spTree>
      <p:nvGrpSpPr>
        <p:cNvPr id="1" name=""/>
        <p:cNvGrpSpPr/>
        <p:nvPr/>
      </p:nvGrpSpPr>
      <p:grpSpPr>
        <a:xfrm>
          <a:off x="0" y="0"/>
          <a:ext cx="0" cy="0"/>
          <a:chOff x="0" y="0"/>
          <a:chExt cx="0" cy="0"/>
        </a:xfrm>
      </p:grpSpPr>
      <p:sp>
        <p:nvSpPr>
          <p:cNvPr id="2" name="Title 1"/>
          <p:cNvSpPr>
            <a:spLocks noGrp="1"/>
          </p:cNvSpPr>
          <p:nvPr>
            <p:ph type="title"/>
          </p:nvPr>
        </p:nvSpPr>
        <p:spPr>
          <a:xfrm>
            <a:off x="831850" y="671513"/>
            <a:ext cx="10515600" cy="2852737"/>
          </a:xfrm>
        </p:spPr>
        <p:txBody>
          <a:bodyPr anchor="b"/>
          <a:lstStyle>
            <a:lvl1pPr>
              <a:defRPr sz="6000">
                <a:solidFill>
                  <a:schemeClr val="tx1">
                    <a:lumMod val="50000"/>
                  </a:schemeClr>
                </a:solidFill>
              </a:defRPr>
            </a:lvl1pPr>
          </a:lstStyle>
          <a:p>
            <a:r>
              <a:rPr lang="en-US" noProof="0"/>
              <a:t>Click to edit Master title style</a:t>
            </a:r>
            <a:endParaRPr lang="en-CA" noProof="0"/>
          </a:p>
        </p:txBody>
      </p:sp>
      <p:sp>
        <p:nvSpPr>
          <p:cNvPr id="3" name="Text Placeholder 2"/>
          <p:cNvSpPr>
            <a:spLocks noGrp="1"/>
          </p:cNvSpPr>
          <p:nvPr>
            <p:ph type="body" idx="1"/>
          </p:nvPr>
        </p:nvSpPr>
        <p:spPr>
          <a:xfrm>
            <a:off x="831850" y="3551238"/>
            <a:ext cx="10515600" cy="1500187"/>
          </a:xfrm>
        </p:spPr>
        <p:txBody>
          <a:bodyPr/>
          <a:lstStyle>
            <a:lvl1pPr marL="0" indent="0">
              <a:buNone/>
              <a:defRPr sz="2400">
                <a:solidFill>
                  <a:schemeClr val="tx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2B7BC8BF-26C0-4EEF-9A1C-0E78B6635D1C}" type="datetime1">
              <a:rPr lang="en-CA" smtClean="0"/>
              <a:pPr/>
              <a:t>2026-02-19</a:t>
            </a:fld>
            <a:endParaRPr lang="en-CA"/>
          </a:p>
        </p:txBody>
      </p:sp>
      <p:sp>
        <p:nvSpPr>
          <p:cNvPr id="5" name="Footer Placeholder 4"/>
          <p:cNvSpPr>
            <a:spLocks noGrp="1"/>
          </p:cNvSpPr>
          <p:nvPr>
            <p:ph type="ftr" sz="quarter" idx="11"/>
          </p:nvPr>
        </p:nvSpPr>
        <p:spPr/>
        <p:txBody>
          <a:bodyPr/>
          <a:lstStyle>
            <a:lvl1pPr>
              <a:defRPr>
                <a:solidFill>
                  <a:schemeClr val="tx1">
                    <a:lumMod val="50000"/>
                  </a:schemeClr>
                </a:solidFill>
              </a:defRPr>
            </a:lvl1pPr>
          </a:lstStyle>
          <a:p>
            <a:endParaRPr lang="en-CA"/>
          </a:p>
        </p:txBody>
      </p:sp>
      <p:sp>
        <p:nvSpPr>
          <p:cNvPr id="6" name="Slide Number Placeholder 5"/>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en-CA" smtClean="0"/>
              <a:pPr/>
              <a:t>‹#›</a:t>
            </a:fld>
            <a:endParaRPr lang="en-CA"/>
          </a:p>
        </p:txBody>
      </p:sp>
    </p:spTree>
    <p:extLst>
      <p:ext uri="{BB962C8B-B14F-4D97-AF65-F5344CB8AC3E}">
        <p14:creationId xmlns:p14="http://schemas.microsoft.com/office/powerpoint/2010/main" val="3573481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50000"/>
                  </a:schemeClr>
                </a:solidFill>
              </a:defRPr>
            </a:lvl1pPr>
          </a:lstStyle>
          <a:p>
            <a:r>
              <a:rPr lang="en-US" noProof="0"/>
              <a:t>Click to edit Master title style</a:t>
            </a:r>
            <a:endParaRPr lang="en-CA" noProof="0"/>
          </a:p>
        </p:txBody>
      </p:sp>
      <p:sp>
        <p:nvSpPr>
          <p:cNvPr id="3" name="Content Placeholder 2"/>
          <p:cNvSpPr>
            <a:spLocks noGrp="1"/>
          </p:cNvSpPr>
          <p:nvPr>
            <p:ph sz="half" idx="1"/>
          </p:nvPr>
        </p:nvSpPr>
        <p:spPr>
          <a:xfrm>
            <a:off x="838200" y="1825625"/>
            <a:ext cx="5181600" cy="4106863"/>
          </a:xfrm>
        </p:spPr>
        <p:txBody>
          <a:bodyPr/>
          <a:lstStyle>
            <a:lvl1pPr>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4" name="Content Placeholder 3"/>
          <p:cNvSpPr>
            <a:spLocks noGrp="1"/>
          </p:cNvSpPr>
          <p:nvPr>
            <p:ph sz="half" idx="2"/>
          </p:nvPr>
        </p:nvSpPr>
        <p:spPr>
          <a:xfrm>
            <a:off x="6172200" y="1825625"/>
            <a:ext cx="5181600" cy="4106863"/>
          </a:xfrm>
        </p:spPr>
        <p:txBody>
          <a:bodyPr/>
          <a:lstStyle>
            <a:lvl1pPr>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5" name="Date Placeholder 4"/>
          <p:cNvSpPr>
            <a:spLocks noGrp="1"/>
          </p:cNvSpPr>
          <p:nvPr>
            <p:ph type="dt" sz="half" idx="10"/>
          </p:nvPr>
        </p:nvSpPr>
        <p:spPr/>
        <p:txBody>
          <a:bodyPr/>
          <a:lstStyle>
            <a:lvl1pPr>
              <a:defRPr>
                <a:solidFill>
                  <a:schemeClr val="tx1">
                    <a:lumMod val="50000"/>
                  </a:schemeClr>
                </a:solidFill>
              </a:defRPr>
            </a:lvl1pPr>
          </a:lstStyle>
          <a:p>
            <a:fld id="{5F306D7A-FD1C-4651-BF08-2AEE4BC46811}" type="datetime1">
              <a:rPr lang="en-CA" smtClean="0"/>
              <a:pPr/>
              <a:t>2026-02-19</a:t>
            </a:fld>
            <a:endParaRPr lang="en-CA"/>
          </a:p>
        </p:txBody>
      </p:sp>
      <p:sp>
        <p:nvSpPr>
          <p:cNvPr id="6" name="Footer Placeholder 5"/>
          <p:cNvSpPr>
            <a:spLocks noGrp="1"/>
          </p:cNvSpPr>
          <p:nvPr>
            <p:ph type="ftr" sz="quarter" idx="11"/>
          </p:nvPr>
        </p:nvSpPr>
        <p:spPr/>
        <p:txBody>
          <a:bodyPr/>
          <a:lstStyle>
            <a:lvl1pPr>
              <a:defRPr>
                <a:solidFill>
                  <a:schemeClr val="tx1">
                    <a:lumMod val="50000"/>
                  </a:schemeClr>
                </a:solidFill>
              </a:defRPr>
            </a:lvl1pPr>
          </a:lstStyle>
          <a:p>
            <a:endParaRPr lang="en-CA"/>
          </a:p>
        </p:txBody>
      </p:sp>
      <p:sp>
        <p:nvSpPr>
          <p:cNvPr id="7" name="Slide Number Placeholder 6"/>
          <p:cNvSpPr>
            <a:spLocks noGrp="1"/>
          </p:cNvSpPr>
          <p:nvPr>
            <p:ph type="sldNum" sz="quarter" idx="12"/>
          </p:nvPr>
        </p:nvSpPr>
        <p:spPr>
          <a:xfrm>
            <a:off x="10782300" y="6418263"/>
            <a:ext cx="1219200" cy="365125"/>
          </a:xfrm>
        </p:spPr>
        <p:txBody>
          <a:bodyPr/>
          <a:lstStyle>
            <a:lvl1pPr>
              <a:defRPr>
                <a:solidFill>
                  <a:schemeClr val="tx1">
                    <a:lumMod val="50000"/>
                  </a:schemeClr>
                </a:solidFill>
              </a:defRPr>
            </a:lvl1pPr>
          </a:lstStyle>
          <a:p>
            <a:fld id="{C9E7B19F-562E-4687-915F-44F4066EA527}" type="slidenum">
              <a:rPr lang="en-CA" smtClean="0"/>
              <a:pPr/>
              <a:t>‹#›</a:t>
            </a:fld>
            <a:endParaRPr lang="en-CA"/>
          </a:p>
        </p:txBody>
      </p:sp>
    </p:spTree>
    <p:extLst>
      <p:ext uri="{BB962C8B-B14F-4D97-AF65-F5344CB8AC3E}">
        <p14:creationId xmlns:p14="http://schemas.microsoft.com/office/powerpoint/2010/main" val="2865067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a:solidFill>
                  <a:schemeClr val="tx1">
                    <a:lumMod val="50000"/>
                  </a:schemeClr>
                </a:solidFill>
              </a:defRPr>
            </a:lvl1pPr>
          </a:lstStyle>
          <a:p>
            <a:r>
              <a:rPr lang="en-US" noProof="0"/>
              <a:t>Click to edit Master title style</a:t>
            </a:r>
            <a:endParaRPr lang="en-CA" noProof="0"/>
          </a:p>
        </p:txBody>
      </p:sp>
      <p:sp>
        <p:nvSpPr>
          <p:cNvPr id="3" name="Text Placeholder 2"/>
          <p:cNvSpPr>
            <a:spLocks noGrp="1"/>
          </p:cNvSpPr>
          <p:nvPr>
            <p:ph type="body" idx="1"/>
          </p:nvPr>
        </p:nvSpPr>
        <p:spPr>
          <a:xfrm>
            <a:off x="839788" y="1681163"/>
            <a:ext cx="5157787" cy="823912"/>
          </a:xfrm>
        </p:spPr>
        <p:txBody>
          <a:bodyPr anchor="b">
            <a:normAutofit/>
          </a:bodyPr>
          <a:lstStyle>
            <a:lvl1pPr marL="0" indent="0">
              <a:buNone/>
              <a:defRPr sz="2800" b="0">
                <a:solidFill>
                  <a:schemeClr val="tx1">
                    <a:lumMod val="50000"/>
                  </a:schemeClr>
                </a:solidFill>
                <a:latin typeface="+mj-lt"/>
                <a:cs typeface="Segoe UI Semibold" panose="020B07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4" name="Content Placeholder 3"/>
          <p:cNvSpPr>
            <a:spLocks noGrp="1"/>
          </p:cNvSpPr>
          <p:nvPr>
            <p:ph sz="half" idx="2"/>
          </p:nvPr>
        </p:nvSpPr>
        <p:spPr>
          <a:xfrm>
            <a:off x="839788" y="2505075"/>
            <a:ext cx="5157787" cy="3427413"/>
          </a:xfrm>
        </p:spPr>
        <p:txBody>
          <a:bodyPr/>
          <a:lstStyle>
            <a:lvl1pPr>
              <a:defRPr sz="2400">
                <a:solidFill>
                  <a:schemeClr val="tx1">
                    <a:lumMod val="50000"/>
                  </a:schemeClr>
                </a:solidFill>
              </a:defRPr>
            </a:lvl1pPr>
            <a:lvl2pPr>
              <a:defRPr sz="2200">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5" name="Text Placeholder 4"/>
          <p:cNvSpPr>
            <a:spLocks noGrp="1"/>
          </p:cNvSpPr>
          <p:nvPr>
            <p:ph type="body" sz="quarter" idx="3"/>
          </p:nvPr>
        </p:nvSpPr>
        <p:spPr>
          <a:xfrm>
            <a:off x="6172200" y="1681163"/>
            <a:ext cx="5183188" cy="823912"/>
          </a:xfrm>
        </p:spPr>
        <p:txBody>
          <a:bodyPr anchor="b">
            <a:normAutofit/>
          </a:bodyPr>
          <a:lstStyle>
            <a:lvl1pPr marL="0" indent="0">
              <a:buNone/>
              <a:defRPr sz="2800" b="0">
                <a:solidFill>
                  <a:schemeClr val="tx1">
                    <a:lumMod val="50000"/>
                  </a:schemeClr>
                </a:solidFill>
                <a:latin typeface="+mj-lt"/>
                <a:cs typeface="Segoe UI Semibold" panose="020B07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6" name="Content Placeholder 5"/>
          <p:cNvSpPr>
            <a:spLocks noGrp="1"/>
          </p:cNvSpPr>
          <p:nvPr>
            <p:ph sz="quarter" idx="4"/>
          </p:nvPr>
        </p:nvSpPr>
        <p:spPr>
          <a:xfrm>
            <a:off x="6172200" y="2505075"/>
            <a:ext cx="5183188" cy="3427413"/>
          </a:xfrm>
        </p:spPr>
        <p:txBody>
          <a:bodyPr/>
          <a:lstStyle>
            <a:lvl1pPr>
              <a:defRPr sz="2400">
                <a:solidFill>
                  <a:schemeClr val="tx1">
                    <a:lumMod val="50000"/>
                  </a:schemeClr>
                </a:solidFill>
              </a:defRPr>
            </a:lvl1pPr>
            <a:lvl2pPr>
              <a:defRPr sz="2200">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7" name="Date Placeholder 6"/>
          <p:cNvSpPr>
            <a:spLocks noGrp="1"/>
          </p:cNvSpPr>
          <p:nvPr>
            <p:ph type="dt" sz="half" idx="10"/>
          </p:nvPr>
        </p:nvSpPr>
        <p:spPr/>
        <p:txBody>
          <a:bodyPr/>
          <a:lstStyle>
            <a:lvl1pPr>
              <a:defRPr>
                <a:solidFill>
                  <a:schemeClr val="tx1">
                    <a:lumMod val="50000"/>
                  </a:schemeClr>
                </a:solidFill>
              </a:defRPr>
            </a:lvl1pPr>
          </a:lstStyle>
          <a:p>
            <a:fld id="{00D6A449-92AE-403E-9776-15A1FCDDE5C1}" type="datetime1">
              <a:rPr lang="en-CA" smtClean="0"/>
              <a:pPr/>
              <a:t>2026-02-19</a:t>
            </a:fld>
            <a:endParaRPr lang="en-CA"/>
          </a:p>
        </p:txBody>
      </p:sp>
      <p:sp>
        <p:nvSpPr>
          <p:cNvPr id="8" name="Footer Placeholder 7"/>
          <p:cNvSpPr>
            <a:spLocks noGrp="1"/>
          </p:cNvSpPr>
          <p:nvPr>
            <p:ph type="ftr" sz="quarter" idx="11"/>
          </p:nvPr>
        </p:nvSpPr>
        <p:spPr/>
        <p:txBody>
          <a:bodyPr/>
          <a:lstStyle>
            <a:lvl1pPr>
              <a:defRPr>
                <a:solidFill>
                  <a:schemeClr val="tx1">
                    <a:lumMod val="50000"/>
                  </a:schemeClr>
                </a:solidFill>
              </a:defRPr>
            </a:lvl1pPr>
          </a:lstStyle>
          <a:p>
            <a:endParaRPr lang="en-CA"/>
          </a:p>
        </p:txBody>
      </p:sp>
      <p:sp>
        <p:nvSpPr>
          <p:cNvPr id="9" name="Slide Number Placeholder 8"/>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en-CA" smtClean="0"/>
              <a:pPr/>
              <a:t>‹#›</a:t>
            </a:fld>
            <a:endParaRPr lang="en-CA"/>
          </a:p>
        </p:txBody>
      </p:sp>
    </p:spTree>
    <p:extLst>
      <p:ext uri="{BB962C8B-B14F-4D97-AF65-F5344CB8AC3E}">
        <p14:creationId xmlns:p14="http://schemas.microsoft.com/office/powerpoint/2010/main" val="1338624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50000"/>
                  </a:schemeClr>
                </a:solidFill>
              </a:defRPr>
            </a:lvl1pPr>
          </a:lstStyle>
          <a:p>
            <a:r>
              <a:rPr lang="en-US" noProof="0"/>
              <a:t>Click to edit Master title style</a:t>
            </a:r>
            <a:endParaRPr lang="en-CA" noProof="0"/>
          </a:p>
        </p:txBody>
      </p:sp>
      <p:sp>
        <p:nvSpPr>
          <p:cNvPr id="3" name="Date Placeholder 2"/>
          <p:cNvSpPr>
            <a:spLocks noGrp="1"/>
          </p:cNvSpPr>
          <p:nvPr>
            <p:ph type="dt" sz="half" idx="10"/>
          </p:nvPr>
        </p:nvSpPr>
        <p:spPr/>
        <p:txBody>
          <a:bodyPr/>
          <a:lstStyle/>
          <a:p>
            <a:fld id="{CCD7BA47-CB4D-4566-8D68-03872B745A5E}" type="datetime1">
              <a:rPr lang="en-CA" smtClean="0"/>
              <a:t>2026-02-19</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9E7B19F-562E-4687-915F-44F4066EA527}" type="slidenum">
              <a:rPr lang="en-CA" smtClean="0"/>
              <a:t>‹#›</a:t>
            </a:fld>
            <a:endParaRPr lang="en-CA"/>
          </a:p>
        </p:txBody>
      </p:sp>
    </p:spTree>
    <p:extLst>
      <p:ext uri="{BB962C8B-B14F-4D97-AF65-F5344CB8AC3E}">
        <p14:creationId xmlns:p14="http://schemas.microsoft.com/office/powerpoint/2010/main" val="1077783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1">
                    <a:lumMod val="50000"/>
                  </a:schemeClr>
                </a:solidFill>
              </a:defRPr>
            </a:lvl1pPr>
          </a:lstStyle>
          <a:p>
            <a:fld id="{5249E26F-3BA2-4CAC-8872-508028272A1E}" type="datetime1">
              <a:rPr lang="en-CA" smtClean="0"/>
              <a:pPr/>
              <a:t>2026-02-19</a:t>
            </a:fld>
            <a:endParaRPr lang="en-CA"/>
          </a:p>
        </p:txBody>
      </p:sp>
      <p:sp>
        <p:nvSpPr>
          <p:cNvPr id="3" name="Footer Placeholder 2"/>
          <p:cNvSpPr>
            <a:spLocks noGrp="1"/>
          </p:cNvSpPr>
          <p:nvPr>
            <p:ph type="ftr" sz="quarter" idx="11"/>
          </p:nvPr>
        </p:nvSpPr>
        <p:spPr/>
        <p:txBody>
          <a:bodyPr/>
          <a:lstStyle>
            <a:lvl1pPr>
              <a:defRPr>
                <a:solidFill>
                  <a:schemeClr val="tx1">
                    <a:lumMod val="50000"/>
                  </a:schemeClr>
                </a:solidFill>
              </a:defRPr>
            </a:lvl1pPr>
          </a:lstStyle>
          <a:p>
            <a:endParaRPr lang="en-CA"/>
          </a:p>
        </p:txBody>
      </p:sp>
      <p:sp>
        <p:nvSpPr>
          <p:cNvPr id="4" name="Slide Number Placeholder 3"/>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en-CA" smtClean="0"/>
              <a:pPr/>
              <a:t>‹#›</a:t>
            </a:fld>
            <a:endParaRPr lang="en-CA"/>
          </a:p>
        </p:txBody>
      </p:sp>
    </p:spTree>
    <p:extLst>
      <p:ext uri="{BB962C8B-B14F-4D97-AF65-F5344CB8AC3E}">
        <p14:creationId xmlns:p14="http://schemas.microsoft.com/office/powerpoint/2010/main" val="1800942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s">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solidFill>
                  <a:schemeClr val="tx1">
                    <a:lumMod val="50000"/>
                  </a:schemeClr>
                </a:solidFill>
              </a:defRPr>
            </a:lvl1pPr>
          </a:lstStyle>
          <a:p>
            <a:r>
              <a:rPr lang="en-US" noProof="0"/>
              <a:t>Click to edit Master title style</a:t>
            </a:r>
            <a:endParaRPr lang="en-CA" noProof="0"/>
          </a:p>
        </p:txBody>
      </p:sp>
      <p:sp>
        <p:nvSpPr>
          <p:cNvPr id="3" name="Content Placeholder 2"/>
          <p:cNvSpPr>
            <a:spLocks noGrp="1"/>
          </p:cNvSpPr>
          <p:nvPr>
            <p:ph idx="1"/>
          </p:nvPr>
        </p:nvSpPr>
        <p:spPr>
          <a:xfrm>
            <a:off x="5183188" y="987425"/>
            <a:ext cx="6172200" cy="4873625"/>
          </a:xfrm>
        </p:spPr>
        <p:txBody>
          <a:bodyPr/>
          <a:lstStyle>
            <a:lvl1pPr marL="0" indent="0">
              <a:buNone/>
              <a:defRPr sz="3200">
                <a:solidFill>
                  <a:schemeClr val="tx1">
                    <a:lumMod val="50000"/>
                  </a:schemeClr>
                </a:solidFill>
              </a:defRPr>
            </a:lvl1pPr>
            <a:lvl2pPr>
              <a:defRPr sz="2800">
                <a:solidFill>
                  <a:schemeClr val="tx1">
                    <a:lumMod val="50000"/>
                  </a:schemeClr>
                </a:solidFill>
              </a:defRPr>
            </a:lvl2pPr>
            <a:lvl3pPr>
              <a:defRPr sz="2400">
                <a:solidFill>
                  <a:schemeClr val="tx1">
                    <a:lumMod val="50000"/>
                  </a:schemeClr>
                </a:solidFill>
              </a:defRPr>
            </a:lvl3pPr>
            <a:lvl4pPr>
              <a:defRPr sz="2000">
                <a:solidFill>
                  <a:schemeClr val="tx1">
                    <a:lumMod val="50000"/>
                  </a:schemeClr>
                </a:solidFill>
              </a:defRPr>
            </a:lvl4pPr>
            <a:lvl5pPr>
              <a:defRPr sz="2000">
                <a:solidFill>
                  <a:schemeClr val="tx1">
                    <a:lumMod val="50000"/>
                  </a:schemeClr>
                </a:solidFill>
              </a:defRPr>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1800">
                <a:solidFill>
                  <a:schemeClr val="tx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5" name="Date Placeholder 4"/>
          <p:cNvSpPr>
            <a:spLocks noGrp="1"/>
          </p:cNvSpPr>
          <p:nvPr>
            <p:ph type="dt" sz="half" idx="10"/>
          </p:nvPr>
        </p:nvSpPr>
        <p:spPr/>
        <p:txBody>
          <a:bodyPr/>
          <a:lstStyle>
            <a:lvl1pPr>
              <a:defRPr>
                <a:solidFill>
                  <a:schemeClr val="tx1">
                    <a:lumMod val="50000"/>
                  </a:schemeClr>
                </a:solidFill>
              </a:defRPr>
            </a:lvl1pPr>
          </a:lstStyle>
          <a:p>
            <a:fld id="{F7FD467E-E668-4078-B413-21BE0C7AAD93}" type="datetime1">
              <a:rPr lang="en-CA" smtClean="0"/>
              <a:pPr/>
              <a:t>2026-02-19</a:t>
            </a:fld>
            <a:endParaRPr lang="en-CA"/>
          </a:p>
        </p:txBody>
      </p:sp>
      <p:sp>
        <p:nvSpPr>
          <p:cNvPr id="6" name="Footer Placeholder 5"/>
          <p:cNvSpPr>
            <a:spLocks noGrp="1"/>
          </p:cNvSpPr>
          <p:nvPr>
            <p:ph type="ftr" sz="quarter" idx="11"/>
          </p:nvPr>
        </p:nvSpPr>
        <p:spPr/>
        <p:txBody>
          <a:bodyPr/>
          <a:lstStyle>
            <a:lvl1pPr>
              <a:defRPr>
                <a:solidFill>
                  <a:schemeClr val="tx1">
                    <a:lumMod val="50000"/>
                  </a:schemeClr>
                </a:solidFill>
              </a:defRPr>
            </a:lvl1pPr>
          </a:lstStyle>
          <a:p>
            <a:endParaRPr lang="en-CA"/>
          </a:p>
        </p:txBody>
      </p:sp>
      <p:sp>
        <p:nvSpPr>
          <p:cNvPr id="7" name="Slide Number Placeholder 6"/>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en-CA" smtClean="0"/>
              <a:pPr/>
              <a:t>‹#›</a:t>
            </a:fld>
            <a:endParaRPr lang="en-CA"/>
          </a:p>
        </p:txBody>
      </p:sp>
    </p:spTree>
    <p:extLst>
      <p:ext uri="{BB962C8B-B14F-4D97-AF65-F5344CB8AC3E}">
        <p14:creationId xmlns:p14="http://schemas.microsoft.com/office/powerpoint/2010/main" val="3666506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CA" noProof="0"/>
              <a:t>Modifier le style du titre</a:t>
            </a:r>
            <a:endParaRPr lang="en-CA" noProof="0"/>
          </a:p>
        </p:txBody>
      </p:sp>
      <p:sp>
        <p:nvSpPr>
          <p:cNvPr id="3" name="Text Placeholder 2"/>
          <p:cNvSpPr>
            <a:spLocks noGrp="1"/>
          </p:cNvSpPr>
          <p:nvPr>
            <p:ph type="body" idx="1"/>
          </p:nvPr>
        </p:nvSpPr>
        <p:spPr>
          <a:xfrm>
            <a:off x="838200" y="1825625"/>
            <a:ext cx="10515600" cy="4106863"/>
          </a:xfrm>
          <a:prstGeom prst="rect">
            <a:avLst/>
          </a:prstGeom>
        </p:spPr>
        <p:txBody>
          <a:bodyPr vert="horz" lIns="91440" tIns="45720" rIns="91440" bIns="45720" rtlCol="0">
            <a:normAutofit/>
          </a:bodyPr>
          <a:lstStyle/>
          <a:p>
            <a:pPr lvl="0"/>
            <a:r>
              <a:rPr lang="fr-CA" noProof="0"/>
              <a:t>Cliquez pour modifier les styles du texte du masque</a:t>
            </a:r>
          </a:p>
          <a:p>
            <a:pPr lvl="1"/>
            <a:r>
              <a:rPr lang="fr-CA" noProof="0"/>
              <a:t>Deuxième niveau</a:t>
            </a:r>
          </a:p>
          <a:p>
            <a:pPr lvl="2"/>
            <a:r>
              <a:rPr lang="fr-CA" noProof="0"/>
              <a:t>Troisième niveau</a:t>
            </a:r>
          </a:p>
          <a:p>
            <a:pPr lvl="3"/>
            <a:r>
              <a:rPr lang="fr-CA" noProof="0"/>
              <a:t>Quatrième niveau</a:t>
            </a:r>
          </a:p>
          <a:p>
            <a:pPr lvl="4"/>
            <a:r>
              <a:rPr lang="fr-CA" noProof="0"/>
              <a:t>Cinquième niveau</a:t>
            </a:r>
            <a:endParaRPr lang="en-CA" noProof="0"/>
          </a:p>
        </p:txBody>
      </p:sp>
      <p:sp>
        <p:nvSpPr>
          <p:cNvPr id="4" name="Date Placeholder 3"/>
          <p:cNvSpPr>
            <a:spLocks noGrp="1"/>
          </p:cNvSpPr>
          <p:nvPr>
            <p:ph type="dt" sz="half" idx="2"/>
          </p:nvPr>
        </p:nvSpPr>
        <p:spPr>
          <a:xfrm>
            <a:off x="838200" y="5932488"/>
            <a:ext cx="2743200" cy="365125"/>
          </a:xfrm>
          <a:prstGeom prst="rect">
            <a:avLst/>
          </a:prstGeom>
        </p:spPr>
        <p:txBody>
          <a:bodyPr vert="horz" lIns="91440" tIns="45720" rIns="91440" bIns="45720" rtlCol="0" anchor="ctr"/>
          <a:lstStyle>
            <a:lvl1pPr algn="l">
              <a:defRPr sz="1200">
                <a:solidFill>
                  <a:schemeClr val="tx1">
                    <a:lumMod val="50000"/>
                  </a:schemeClr>
                </a:solidFill>
              </a:defRPr>
            </a:lvl1pPr>
          </a:lstStyle>
          <a:p>
            <a:fld id="{9CD71D97-4590-47D9-B254-74B286E254DB}" type="datetime1">
              <a:rPr lang="en-CA" smtClean="0"/>
              <a:pPr/>
              <a:t>2026-02-19</a:t>
            </a:fld>
            <a:endParaRPr lang="en-CA"/>
          </a:p>
        </p:txBody>
      </p:sp>
      <p:sp>
        <p:nvSpPr>
          <p:cNvPr id="5" name="Footer Placeholder 4"/>
          <p:cNvSpPr>
            <a:spLocks noGrp="1"/>
          </p:cNvSpPr>
          <p:nvPr>
            <p:ph type="ftr" sz="quarter" idx="3"/>
          </p:nvPr>
        </p:nvSpPr>
        <p:spPr>
          <a:xfrm>
            <a:off x="4038600" y="5932488"/>
            <a:ext cx="4114800" cy="365125"/>
          </a:xfrm>
          <a:prstGeom prst="rect">
            <a:avLst/>
          </a:prstGeom>
        </p:spPr>
        <p:txBody>
          <a:bodyPr vert="horz" lIns="91440" tIns="45720" rIns="91440" bIns="45720" rtlCol="0" anchor="ctr"/>
          <a:lstStyle>
            <a:lvl1pPr algn="ctr">
              <a:defRPr sz="1200">
                <a:solidFill>
                  <a:schemeClr val="tx1">
                    <a:lumMod val="50000"/>
                  </a:schemeClr>
                </a:solidFill>
              </a:defRPr>
            </a:lvl1pPr>
          </a:lstStyle>
          <a:p>
            <a:endParaRPr lang="en-CA"/>
          </a:p>
        </p:txBody>
      </p:sp>
      <p:pic>
        <p:nvPicPr>
          <p:cNvPr id="7" name="Picture 6" descr="decorative">
            <a:extLst>
              <a:ext uri="{C183D7F6-B498-43B3-948B-1728B52AA6E4}">
                <adec:decorative xmlns:adec="http://schemas.microsoft.com/office/drawing/2017/decorative" val="0"/>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2778" y="6025960"/>
            <a:ext cx="12194778" cy="832040"/>
          </a:xfrm>
          <a:prstGeom prst="rect">
            <a:avLst/>
          </a:prstGeom>
        </p:spPr>
      </p:pic>
      <p:sp>
        <p:nvSpPr>
          <p:cNvPr id="6" name="Slide Number Placeholder 5"/>
          <p:cNvSpPr>
            <a:spLocks noGrp="1"/>
          </p:cNvSpPr>
          <p:nvPr>
            <p:ph type="sldNum" sz="quarter" idx="4"/>
          </p:nvPr>
        </p:nvSpPr>
        <p:spPr>
          <a:xfrm>
            <a:off x="10801350" y="6418263"/>
            <a:ext cx="1200150" cy="365125"/>
          </a:xfrm>
          <a:prstGeom prst="rect">
            <a:avLst/>
          </a:prstGeom>
        </p:spPr>
        <p:txBody>
          <a:bodyPr vert="horz" lIns="91440" tIns="45720" rIns="91440" bIns="45720" rtlCol="0" anchor="ctr"/>
          <a:lstStyle>
            <a:lvl1pPr algn="r">
              <a:defRPr sz="1200">
                <a:solidFill>
                  <a:schemeClr val="tx1">
                    <a:lumMod val="50000"/>
                  </a:schemeClr>
                </a:solidFill>
              </a:defRPr>
            </a:lvl1pPr>
          </a:lstStyle>
          <a:p>
            <a:fld id="{C9E7B19F-562E-4687-915F-44F4066EA527}" type="slidenum">
              <a:rPr lang="en-CA" smtClean="0"/>
              <a:pPr/>
              <a:t>‹#›</a:t>
            </a:fld>
            <a:endParaRPr lang="en-CA"/>
          </a:p>
        </p:txBody>
      </p:sp>
      <p:sp>
        <p:nvSpPr>
          <p:cNvPr id="9" name="TextBox 8">
            <a:extLst>
              <a:ext uri="{FF2B5EF4-FFF2-40B4-BE49-F238E27FC236}">
                <a16:creationId xmlns:a16="http://schemas.microsoft.com/office/drawing/2014/main" id="{870952F8-2E71-570E-2D73-A636183BAB3C}"/>
              </a:ext>
            </a:extLst>
          </p:cNvPr>
          <p:cNvSpPr txBox="1"/>
          <p:nvPr userDrawn="1">
            <p:extLst>
              <p:ext uri="{1162E1C5-73C7-4A58-AE30-91384D911F3F}">
                <p184:classification xmlns:p184="http://schemas.microsoft.com/office/powerpoint/2018/4/main" val="hdr"/>
              </p:ext>
            </p:extLst>
          </p:nvPr>
        </p:nvSpPr>
        <p:spPr>
          <a:xfrm>
            <a:off x="10188575" y="63500"/>
            <a:ext cx="1974850" cy="182880"/>
          </a:xfrm>
          <a:prstGeom prst="rect">
            <a:avLst/>
          </a:prstGeom>
        </p:spPr>
        <p:txBody>
          <a:bodyPr horzOverflow="overflow" lIns="0" tIns="0" rIns="0" bIns="0">
            <a:spAutoFit/>
          </a:bodyPr>
          <a:lstStyle/>
          <a:p>
            <a:pPr algn="l"/>
            <a:r>
              <a:rPr lang="en-CA" sz="1200">
                <a:solidFill>
                  <a:srgbClr val="000000"/>
                </a:solidFill>
                <a:latin typeface="Calibri" panose="020F0502020204030204" pitchFamily="34" charset="0"/>
                <a:cs typeface="Calibri" panose="020F0502020204030204" pitchFamily="34" charset="0"/>
              </a:rPr>
              <a:t>NON CLASSIFIÉ / UNCLASSIFIED</a:t>
            </a:r>
          </a:p>
        </p:txBody>
      </p:sp>
    </p:spTree>
    <p:extLst>
      <p:ext uri="{BB962C8B-B14F-4D97-AF65-F5344CB8AC3E}">
        <p14:creationId xmlns:p14="http://schemas.microsoft.com/office/powerpoint/2010/main" val="846385033"/>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lumMod val="50000"/>
            </a:schemeClr>
          </a:solidFill>
          <a:latin typeface="+mj-lt"/>
          <a:ea typeface="+mj-ea"/>
          <a:cs typeface="+mj-cs"/>
        </a:defRPr>
      </a:lvl1pPr>
    </p:titleStyle>
    <p:bodyStyle>
      <a:lvl1pPr marL="0" indent="0" algn="l" defTabSz="914400" rtl="0" eaLnBrk="1" latinLnBrk="0" hangingPunct="1">
        <a:lnSpc>
          <a:spcPct val="100000"/>
        </a:lnSpc>
        <a:spcBef>
          <a:spcPts val="1000"/>
        </a:spcBef>
        <a:buFont typeface="Arial" panose="020B0604020202020204" pitchFamily="34" charset="0"/>
        <a:buNone/>
        <a:defRPr sz="2800" kern="1200">
          <a:solidFill>
            <a:schemeClr val="tx1">
              <a:lumMod val="50000"/>
            </a:schemeClr>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lumMod val="50000"/>
            </a:schemeClr>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lumMod val="50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lumMod val="50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notesSlide" Target="../notesSlides/notesSlide10.xml"/><Relationship Id="rId4"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notesSlide" Target="../notesSlides/notesSlide11.xml"/><Relationship Id="rId4"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microsoft.com/office/2011/relationships/webextension" Target="../webextensions/webextension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notesSlide" Target="../notesSlides/notesSlide12.xml"/><Relationship Id="rId4"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3.xml"/><Relationship Id="rId4"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notesSlide" Target="../notesSlides/notesSlide14.xml"/><Relationship Id="rId4"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notesSlide" Target="../notesSlides/notesSlide15.xml"/><Relationship Id="rId4"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6.png"/><Relationship Id="rId5" Type="http://schemas.microsoft.com/office/2011/relationships/webextension" Target="../webextensions/webextension2.xml"/><Relationship Id="rId4"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microsoft.com/office/2011/relationships/webextension" Target="../webextensions/webextension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microsoft.com/office/2011/relationships/webextension" Target="../webextensions/webextension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2.xml"/><Relationship Id="rId4"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microsoft.com/office/2011/relationships/webextension" Target="../webextensions/webextension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microsoft.com/office/2011/relationships/webextension" Target="../webextensions/webextension6.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microsoft.com/office/2011/relationships/webextension" Target="../webextensions/webextension7.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notesSlide" Target="../notesSlides/notesSlide17.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6.xml"/><Relationship Id="rId1" Type="http://schemas.openxmlformats.org/officeDocument/2006/relationships/tags" Target="../tags/tag35.xml"/><Relationship Id="rId4" Type="http://schemas.openxmlformats.org/officeDocument/2006/relationships/notesSlide" Target="../notesSlides/notesSlide18.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8.xml"/><Relationship Id="rId1" Type="http://schemas.openxmlformats.org/officeDocument/2006/relationships/tags" Target="../tags/tag37.xml"/><Relationship Id="rId4" Type="http://schemas.openxmlformats.org/officeDocument/2006/relationships/notesSlide" Target="../notesSlides/notesSlide19.xml"/></Relationships>
</file>

<file path=ppt/slides/_rels/slide26.xml.rels><?xml version="1.0" encoding="UTF-8" standalone="yes"?>
<Relationships xmlns="http://schemas.openxmlformats.org/package/2006/relationships"><Relationship Id="rId8" Type="http://schemas.openxmlformats.org/officeDocument/2006/relationships/hyperlink" Target="http://laws-lois.justice.gc.ca/eng/acts/P-21/index.html" TargetMode="External"/><Relationship Id="rId13" Type="http://schemas.openxmlformats.org/officeDocument/2006/relationships/hyperlink" Target="https://www.canada.ca/en/public-service-commission/services/public-service-hiring-guides/selection-employees-retention-layoff-guide-managers-hr.html" TargetMode="External"/><Relationship Id="rId3" Type="http://schemas.openxmlformats.org/officeDocument/2006/relationships/tags" Target="../tags/tag41.xml"/><Relationship Id="rId7" Type="http://schemas.openxmlformats.org/officeDocument/2006/relationships/hyperlink" Target="https://laws-lois.justice.gc.ca/eng/acts/E-5.401/" TargetMode="External"/><Relationship Id="rId12" Type="http://schemas.openxmlformats.org/officeDocument/2006/relationships/hyperlink" Target="https://laws-lois.justice.gc.ca/eng/regulations/SI-2005-118/" TargetMode="Externa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hyperlink" Target="https://laws-lois.justice.gc.ca/eng/acts/p-33.01/" TargetMode="External"/><Relationship Id="rId11" Type="http://schemas.openxmlformats.org/officeDocument/2006/relationships/hyperlink" Target="https://laws-lois.justice.gc.ca/eng/regulations/sor-2005-347/index.html" TargetMode="External"/><Relationship Id="rId5" Type="http://schemas.openxmlformats.org/officeDocument/2006/relationships/notesSlide" Target="../notesSlides/notesSlide20.xml"/><Relationship Id="rId10" Type="http://schemas.openxmlformats.org/officeDocument/2006/relationships/hyperlink" Target="https://laws-lois.justice.gc.ca/eng/regulations/SOR-2005-334/" TargetMode="External"/><Relationship Id="rId4" Type="http://schemas.openxmlformats.org/officeDocument/2006/relationships/slideLayout" Target="../slideLayouts/slideLayout3.xml"/><Relationship Id="rId9" Type="http://schemas.openxmlformats.org/officeDocument/2006/relationships/hyperlink" Target="https://laws-lois.justice.gc.ca/eng/acts/o-3.01/index.html" TargetMode="External"/><Relationship Id="rId14" Type="http://schemas.openxmlformats.org/officeDocument/2006/relationships/hyperlink" Target="https://extranet.psc-cfp.gc.ca/gcintra/pss-dfp/amendment-pser-eng.htm"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slide" Target="slide2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notesSlide" Target="../notesSlides/notesSlide7.xml"/><Relationship Id="rId4"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notesSlide" Target="../notesSlides/notesSlide8.xml"/><Relationship Id="rId4"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notesSlide" Target="../notesSlides/notesSlide9.xml"/><Relationship Id="rId4"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8C71393-32E8-41B2-841C-F4B475721282}"/>
              </a:ext>
            </a:extLst>
          </p:cNvPr>
          <p:cNvSpPr>
            <a:spLocks noGrp="1"/>
          </p:cNvSpPr>
          <p:nvPr>
            <p:ph type="ctrTitle"/>
          </p:nvPr>
        </p:nvSpPr>
        <p:spPr/>
        <p:txBody>
          <a:bodyPr>
            <a:normAutofit/>
          </a:bodyPr>
          <a:lstStyle/>
          <a:p>
            <a:r>
              <a:rPr lang="en-CA" sz="5400"/>
              <a:t>Selection of employees for retention or lay-off</a:t>
            </a:r>
          </a:p>
        </p:txBody>
      </p:sp>
      <p:sp>
        <p:nvSpPr>
          <p:cNvPr id="9" name="Subtitle 8">
            <a:extLst>
              <a:ext uri="{FF2B5EF4-FFF2-40B4-BE49-F238E27FC236}">
                <a16:creationId xmlns:a16="http://schemas.microsoft.com/office/drawing/2014/main" id="{325CD1E0-E51A-47C7-AA21-4635048A1273}"/>
              </a:ext>
            </a:extLst>
          </p:cNvPr>
          <p:cNvSpPr>
            <a:spLocks noGrp="1"/>
          </p:cNvSpPr>
          <p:nvPr>
            <p:ph type="subTitle" idx="1"/>
          </p:nvPr>
        </p:nvSpPr>
        <p:spPr/>
        <p:txBody>
          <a:bodyPr>
            <a:normAutofit fontScale="92500" lnSpcReduction="10000"/>
          </a:bodyPr>
          <a:lstStyle/>
          <a:p>
            <a:pPr>
              <a:spcBef>
                <a:spcPts val="0"/>
              </a:spcBef>
            </a:pPr>
            <a:r>
              <a:rPr lang="en-CA" sz="2400"/>
              <a:t>Public Service Commission (PSC)</a:t>
            </a:r>
          </a:p>
          <a:p>
            <a:pPr>
              <a:spcBef>
                <a:spcPts val="0"/>
              </a:spcBef>
            </a:pPr>
            <a:r>
              <a:rPr lang="en-CA"/>
              <a:t>Association of Professional Executives of the Public Service of Canada(APEX</a:t>
            </a:r>
            <a:r>
              <a:rPr lang="en-CA" sz="2400"/>
              <a:t>)</a:t>
            </a:r>
          </a:p>
          <a:p>
            <a:pPr>
              <a:spcBef>
                <a:spcPts val="0"/>
              </a:spcBef>
            </a:pPr>
            <a:r>
              <a:rPr lang="en-CA" sz="2400"/>
              <a:t>February 24, 2026</a:t>
            </a:r>
          </a:p>
          <a:p>
            <a:endParaRPr lang="en-CA"/>
          </a:p>
        </p:txBody>
      </p:sp>
    </p:spTree>
    <p:extLst>
      <p:ext uri="{BB962C8B-B14F-4D97-AF65-F5344CB8AC3E}">
        <p14:creationId xmlns:p14="http://schemas.microsoft.com/office/powerpoint/2010/main" val="2623925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DBF0D-2FE6-3511-A2F7-0CF26B58A7DC}"/>
              </a:ext>
            </a:extLst>
          </p:cNvPr>
          <p:cNvSpPr>
            <a:spLocks noGrp="1"/>
          </p:cNvSpPr>
          <p:nvPr>
            <p:ph type="title"/>
            <p:custDataLst>
              <p:tags r:id="rId1"/>
            </p:custDataLst>
          </p:nvPr>
        </p:nvSpPr>
        <p:spPr>
          <a:xfrm>
            <a:off x="781050" y="231313"/>
            <a:ext cx="10515600" cy="1325563"/>
          </a:xfrm>
        </p:spPr>
        <p:txBody>
          <a:bodyPr>
            <a:noAutofit/>
          </a:bodyPr>
          <a:lstStyle/>
          <a:p>
            <a:r>
              <a:rPr lang="en-CA" sz="3600"/>
              <a:t>Steps 8 &amp; 9: Determine the assessment methods and identification of biases and barriers</a:t>
            </a:r>
          </a:p>
        </p:txBody>
      </p:sp>
      <p:sp>
        <p:nvSpPr>
          <p:cNvPr id="3" name="Content Placeholder 2">
            <a:extLst>
              <a:ext uri="{FF2B5EF4-FFF2-40B4-BE49-F238E27FC236}">
                <a16:creationId xmlns:a16="http://schemas.microsoft.com/office/drawing/2014/main" id="{4FCDCE08-548B-BD5B-F949-91B575848B13}"/>
              </a:ext>
            </a:extLst>
          </p:cNvPr>
          <p:cNvSpPr>
            <a:spLocks noGrp="1"/>
          </p:cNvSpPr>
          <p:nvPr>
            <p:ph idx="1"/>
            <p:custDataLst>
              <p:tags r:id="rId2"/>
            </p:custDataLst>
          </p:nvPr>
        </p:nvSpPr>
        <p:spPr>
          <a:xfrm>
            <a:off x="781050" y="1723698"/>
            <a:ext cx="10515600" cy="4527743"/>
          </a:xfrm>
        </p:spPr>
        <p:txBody>
          <a:bodyPr vert="horz" lIns="91440" tIns="45720" rIns="91440" bIns="45720" rtlCol="0" anchor="t">
            <a:normAutofit lnSpcReduction="10000"/>
          </a:bodyPr>
          <a:lstStyle/>
          <a:p>
            <a:pPr>
              <a:spcBef>
                <a:spcPts val="0"/>
              </a:spcBef>
            </a:pPr>
            <a:r>
              <a:rPr lang="en-CA" sz="1900">
                <a:latin typeface="Segoe UI Semibold" panose="020B0702040204020203" pitchFamily="34" charset="0"/>
                <a:cs typeface="Segoe UI Semibold" panose="020B0702040204020203" pitchFamily="34" charset="0"/>
              </a:rPr>
              <a:t>Objective: </a:t>
            </a:r>
          </a:p>
          <a:p>
            <a:pPr>
              <a:spcBef>
                <a:spcPts val="0"/>
              </a:spcBef>
            </a:pPr>
            <a:r>
              <a:rPr lang="en-CA" sz="1800"/>
              <a:t>As provided for in subsection 22(4) of the PSER, delegated managers may use any assessment method that they consider appropriate. Subsection 22(6) of the PSER requires that any assessment of an employee’s proficiency in their second official language must be conducted using the same methods as those for appointments to or from within the public service.</a:t>
            </a:r>
          </a:p>
          <a:p>
            <a:pPr>
              <a:spcBef>
                <a:spcPts val="0"/>
              </a:spcBef>
            </a:pPr>
            <a:endParaRPr lang="en-CA" sz="1800" b="1"/>
          </a:p>
          <a:p>
            <a:pPr>
              <a:lnSpc>
                <a:spcPct val="110000"/>
              </a:lnSpc>
              <a:spcBef>
                <a:spcPts val="0"/>
              </a:spcBef>
            </a:pPr>
            <a:r>
              <a:rPr lang="en-CA" sz="1900">
                <a:latin typeface="Segoe UI Semibold" panose="020B0702040204020203" pitchFamily="34" charset="0"/>
                <a:cs typeface="Segoe UI Semibold" panose="020B0702040204020203" pitchFamily="34" charset="0"/>
              </a:rPr>
              <a:t>Examples of assessment methods:</a:t>
            </a:r>
          </a:p>
          <a:p>
            <a:pPr marL="457200" indent="-457200">
              <a:spcBef>
                <a:spcPts val="0"/>
              </a:spcBef>
              <a:buFont typeface="Arial" panose="020B0604020202020204" pitchFamily="34" charset="0"/>
              <a:buChar char="•"/>
            </a:pPr>
            <a:r>
              <a:rPr lang="en-CA" sz="1800"/>
              <a:t>Official language proficiency: verify second language evaluation (SLE) test results.</a:t>
            </a:r>
            <a:endParaRPr lang="en-CA" sz="1800">
              <a:cs typeface="Segoe UI Semilight"/>
            </a:endParaRPr>
          </a:p>
          <a:p>
            <a:pPr marL="457200" indent="-457200">
              <a:spcBef>
                <a:spcPts val="0"/>
              </a:spcBef>
              <a:buFont typeface="Arial" panose="020B0604020202020204" pitchFamily="34" charset="0"/>
              <a:buChar char="•"/>
            </a:pPr>
            <a:r>
              <a:rPr lang="en-CA" sz="1800"/>
              <a:t>Technical Skills: review work samples or prior assessments.</a:t>
            </a:r>
          </a:p>
          <a:p>
            <a:pPr marL="457200" indent="-457200">
              <a:spcBef>
                <a:spcPts val="0"/>
              </a:spcBef>
              <a:buFont typeface="Arial" panose="020B0604020202020204" pitchFamily="34" charset="0"/>
              <a:buChar char="•"/>
            </a:pPr>
            <a:r>
              <a:rPr lang="en-CA" sz="1800"/>
              <a:t>Soft Skills (e.g., interpersonal skills): use structured reference checks and observed behaviors.</a:t>
            </a:r>
          </a:p>
          <a:p>
            <a:pPr marL="457200" indent="-457200">
              <a:spcBef>
                <a:spcPts val="0"/>
              </a:spcBef>
              <a:buFont typeface="Arial" panose="020B0604020202020204" pitchFamily="34" charset="0"/>
              <a:buChar char="•"/>
            </a:pPr>
            <a:endParaRPr lang="en-CA" sz="1800"/>
          </a:p>
          <a:p>
            <a:pPr>
              <a:lnSpc>
                <a:spcPct val="120000"/>
              </a:lnSpc>
              <a:spcBef>
                <a:spcPts val="0"/>
              </a:spcBef>
            </a:pPr>
            <a:r>
              <a:rPr lang="en-CA" sz="1900">
                <a:latin typeface="Segoe UI Semibold" panose="020B0702040204020203" pitchFamily="34" charset="0"/>
                <a:cs typeface="Segoe UI Semibold" panose="020B0702040204020203" pitchFamily="34" charset="0"/>
              </a:rPr>
              <a:t>Biases and barriers:</a:t>
            </a:r>
          </a:p>
          <a:p>
            <a:pPr>
              <a:spcBef>
                <a:spcPts val="0"/>
              </a:spcBef>
            </a:pPr>
            <a:r>
              <a:rPr lang="en-CA" sz="1800"/>
              <a:t>In accordance with subsection 22(5) of the PSER, before using their selected assessment methods, delegated managers are required to evaluate them and the manner in which they will be applied. An evaluation serves to identify and remove biases or barriers that disadvantage persons belonging to any equity-seeking group, or to mitigate their impact on those persons.</a:t>
            </a:r>
          </a:p>
        </p:txBody>
      </p:sp>
      <p:sp>
        <p:nvSpPr>
          <p:cNvPr id="4" name="Slide Number Placeholder 3">
            <a:extLst>
              <a:ext uri="{FF2B5EF4-FFF2-40B4-BE49-F238E27FC236}">
                <a16:creationId xmlns:a16="http://schemas.microsoft.com/office/drawing/2014/main" id="{C60D13DC-5C64-B644-74F9-B37CA30845BD}"/>
              </a:ext>
            </a:extLst>
          </p:cNvPr>
          <p:cNvSpPr>
            <a:spLocks noGrp="1"/>
          </p:cNvSpPr>
          <p:nvPr>
            <p:ph type="sldNum" sz="quarter" idx="12"/>
            <p:custDataLst>
              <p:tags r:id="rId3"/>
            </p:custDataLst>
          </p:nvPr>
        </p:nvSpPr>
        <p:spPr/>
        <p:txBody>
          <a:bodyPr/>
          <a:lstStyle/>
          <a:p>
            <a:fld id="{C9E7B19F-562E-4687-915F-44F4066EA527}" type="slidenum">
              <a:rPr lang="en-CA" smtClean="0"/>
              <a:t>10</a:t>
            </a:fld>
            <a:endParaRPr lang="en-CA"/>
          </a:p>
        </p:txBody>
      </p:sp>
    </p:spTree>
    <p:extLst>
      <p:ext uri="{BB962C8B-B14F-4D97-AF65-F5344CB8AC3E}">
        <p14:creationId xmlns:p14="http://schemas.microsoft.com/office/powerpoint/2010/main" val="1458690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E5A85-D578-879E-18C9-790480711F9B}"/>
              </a:ext>
            </a:extLst>
          </p:cNvPr>
          <p:cNvSpPr>
            <a:spLocks noGrp="1"/>
          </p:cNvSpPr>
          <p:nvPr>
            <p:ph type="title"/>
            <p:custDataLst>
              <p:tags r:id="rId1"/>
            </p:custDataLst>
          </p:nvPr>
        </p:nvSpPr>
        <p:spPr>
          <a:xfrm>
            <a:off x="724461" y="74612"/>
            <a:ext cx="10515600" cy="1129155"/>
          </a:xfrm>
        </p:spPr>
        <p:txBody>
          <a:bodyPr>
            <a:normAutofit/>
          </a:bodyPr>
          <a:lstStyle/>
          <a:p>
            <a:r>
              <a:rPr lang="en-CA" sz="4000"/>
              <a:t>Step 10: Inform employees</a:t>
            </a:r>
          </a:p>
        </p:txBody>
      </p:sp>
      <p:sp>
        <p:nvSpPr>
          <p:cNvPr id="3" name="Content Placeholder 2">
            <a:extLst>
              <a:ext uri="{FF2B5EF4-FFF2-40B4-BE49-F238E27FC236}">
                <a16:creationId xmlns:a16="http://schemas.microsoft.com/office/drawing/2014/main" id="{C838AC26-E41C-A305-3DD7-EEFE2A3D2B87}"/>
              </a:ext>
            </a:extLst>
          </p:cNvPr>
          <p:cNvSpPr>
            <a:spLocks noGrp="1"/>
          </p:cNvSpPr>
          <p:nvPr>
            <p:ph idx="1"/>
            <p:custDataLst>
              <p:tags r:id="rId2"/>
            </p:custDataLst>
          </p:nvPr>
        </p:nvSpPr>
        <p:spPr>
          <a:xfrm>
            <a:off x="724461" y="1355896"/>
            <a:ext cx="10756628" cy="4768407"/>
          </a:xfrm>
        </p:spPr>
        <p:txBody>
          <a:bodyPr>
            <a:noAutofit/>
          </a:bodyPr>
          <a:lstStyle/>
          <a:p>
            <a:pPr>
              <a:spcBef>
                <a:spcPts val="0"/>
              </a:spcBef>
            </a:pPr>
            <a:r>
              <a:rPr lang="en-CA" sz="1900">
                <a:latin typeface="Segoe UI Semibold" panose="020B0702040204020203" pitchFamily="34" charset="0"/>
                <a:cs typeface="Segoe UI Semibold" panose="020B0702040204020203" pitchFamily="34" charset="0"/>
              </a:rPr>
              <a:t>Objective:</a:t>
            </a:r>
          </a:p>
          <a:p>
            <a:pPr>
              <a:spcBef>
                <a:spcPts val="0"/>
              </a:spcBef>
            </a:pPr>
            <a:r>
              <a:rPr lang="en-CA" sz="1800"/>
              <a:t>Pursuant to subsection 22(3) of the PSER, delegated managers must inform each group of employees participating in the SERLO, in writing, of the qualifications, requirements, and needs; the assessment methods that were chosen; and the fact that employees can request accommodation measures and the process for doing so.</a:t>
            </a:r>
          </a:p>
          <a:p>
            <a:pPr>
              <a:spcBef>
                <a:spcPts val="0"/>
              </a:spcBef>
            </a:pPr>
            <a:endParaRPr lang="en-CA" sz="1800"/>
          </a:p>
          <a:p>
            <a:pPr>
              <a:spcBef>
                <a:spcPts val="0"/>
              </a:spcBef>
            </a:pPr>
            <a:r>
              <a:rPr lang="en-CA" sz="1900">
                <a:latin typeface="Segoe UI Semibold" panose="020B0702040204020203" pitchFamily="34" charset="0"/>
                <a:cs typeface="Segoe UI Semibold" panose="020B0702040204020203" pitchFamily="34" charset="0"/>
              </a:rPr>
              <a:t>Information to be provided in writing to employees:</a:t>
            </a:r>
          </a:p>
          <a:p>
            <a:pPr marL="285750" indent="-285750">
              <a:spcBef>
                <a:spcPts val="0"/>
              </a:spcBef>
              <a:buFont typeface="Arial" panose="020B0604020202020204" pitchFamily="34" charset="0"/>
              <a:buChar char="•"/>
            </a:pPr>
            <a:r>
              <a:rPr lang="en-CA" sz="1800"/>
              <a:t>Qualifications, requirements and needs for which the employees will be assessed.</a:t>
            </a:r>
          </a:p>
          <a:p>
            <a:pPr marL="285750" indent="-285750">
              <a:spcBef>
                <a:spcPts val="0"/>
              </a:spcBef>
              <a:buFont typeface="Arial" panose="020B0604020202020204" pitchFamily="34" charset="0"/>
              <a:buChar char="•"/>
            </a:pPr>
            <a:r>
              <a:rPr lang="en-CA" sz="1800"/>
              <a:t>Assessment methods that will be used.</a:t>
            </a:r>
          </a:p>
          <a:p>
            <a:pPr marL="285750" indent="-285750">
              <a:spcBef>
                <a:spcPts val="0"/>
              </a:spcBef>
              <a:buFont typeface="Arial" panose="020B0604020202020204" pitchFamily="34" charset="0"/>
              <a:buChar char="•"/>
            </a:pPr>
            <a:r>
              <a:rPr lang="en-CA" sz="1800"/>
              <a:t>Opportunity and process to request accommodation measures.</a:t>
            </a:r>
          </a:p>
          <a:p>
            <a:pPr>
              <a:spcBef>
                <a:spcPts val="0"/>
              </a:spcBef>
            </a:pPr>
            <a:endParaRPr lang="en-CA" sz="1800"/>
          </a:p>
          <a:p>
            <a:pPr>
              <a:spcBef>
                <a:spcPts val="0"/>
              </a:spcBef>
            </a:pPr>
            <a:r>
              <a:rPr lang="en-CA" sz="1900">
                <a:latin typeface="Segoe UI Semibold" panose="020B0702040204020203" pitchFamily="34" charset="0"/>
                <a:cs typeface="Segoe UI Semibold" panose="020B0702040204020203" pitchFamily="34" charset="0"/>
              </a:rPr>
              <a:t>Additional information delegated manager may wish to communicate to increase transparency:</a:t>
            </a:r>
          </a:p>
          <a:p>
            <a:pPr marL="285750" indent="-285750">
              <a:spcBef>
                <a:spcPts val="0"/>
              </a:spcBef>
              <a:buFont typeface="Arial" panose="020B0604020202020204" pitchFamily="34" charset="0"/>
              <a:buChar char="•"/>
            </a:pPr>
            <a:r>
              <a:rPr lang="en-CA" sz="1800"/>
              <a:t>Qualification definitions.</a:t>
            </a:r>
          </a:p>
          <a:p>
            <a:pPr marL="285750" indent="-285750">
              <a:spcBef>
                <a:spcPts val="0"/>
              </a:spcBef>
              <a:buFont typeface="Arial" panose="020B0604020202020204" pitchFamily="34" charset="0"/>
              <a:buChar char="•"/>
            </a:pPr>
            <a:r>
              <a:rPr lang="en-CA" sz="1800"/>
              <a:t>Factors that will be used to select the employees to be retained.</a:t>
            </a:r>
          </a:p>
          <a:p>
            <a:pPr marL="285750" indent="-285750">
              <a:spcBef>
                <a:spcPts val="0"/>
              </a:spcBef>
              <a:buFont typeface="Arial" panose="020B0604020202020204" pitchFamily="34" charset="0"/>
              <a:buChar char="•"/>
            </a:pPr>
            <a:r>
              <a:rPr lang="en-CA" sz="1800"/>
              <a:t>Overall process and timing of the assessments.</a:t>
            </a:r>
          </a:p>
          <a:p>
            <a:pPr marL="285750" indent="-285750">
              <a:spcBef>
                <a:spcPts val="0"/>
              </a:spcBef>
              <a:buFont typeface="Arial" panose="020B0604020202020204" pitchFamily="34" charset="0"/>
              <a:buChar char="•"/>
            </a:pPr>
            <a:r>
              <a:rPr lang="en-CA" sz="1800"/>
              <a:t>Support and services available to employees who are affected by WFA.</a:t>
            </a:r>
          </a:p>
          <a:p>
            <a:pPr>
              <a:spcBef>
                <a:spcPts val="0"/>
              </a:spcBef>
            </a:pPr>
            <a:endParaRPr lang="en-CA" sz="1700"/>
          </a:p>
          <a:p>
            <a:pPr>
              <a:spcBef>
                <a:spcPts val="0"/>
              </a:spcBef>
            </a:pPr>
            <a:endParaRPr lang="en-CA" sz="1700"/>
          </a:p>
        </p:txBody>
      </p:sp>
      <p:sp>
        <p:nvSpPr>
          <p:cNvPr id="4" name="Slide Number Placeholder 3">
            <a:extLst>
              <a:ext uri="{FF2B5EF4-FFF2-40B4-BE49-F238E27FC236}">
                <a16:creationId xmlns:a16="http://schemas.microsoft.com/office/drawing/2014/main" id="{06A27F67-2E3A-2C11-EFFA-6480A0BD7235}"/>
              </a:ext>
            </a:extLst>
          </p:cNvPr>
          <p:cNvSpPr>
            <a:spLocks noGrp="1"/>
          </p:cNvSpPr>
          <p:nvPr>
            <p:ph type="sldNum" sz="quarter" idx="12"/>
            <p:custDataLst>
              <p:tags r:id="rId3"/>
            </p:custDataLst>
          </p:nvPr>
        </p:nvSpPr>
        <p:spPr/>
        <p:txBody>
          <a:bodyPr/>
          <a:lstStyle/>
          <a:p>
            <a:fld id="{C9E7B19F-562E-4687-915F-44F4066EA527}" type="slidenum">
              <a:rPr lang="en-CA" smtClean="0"/>
              <a:t>11</a:t>
            </a:fld>
            <a:endParaRPr lang="en-CA"/>
          </a:p>
        </p:txBody>
      </p:sp>
    </p:spTree>
    <p:extLst>
      <p:ext uri="{BB962C8B-B14F-4D97-AF65-F5344CB8AC3E}">
        <p14:creationId xmlns:p14="http://schemas.microsoft.com/office/powerpoint/2010/main" val="2866520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0CC2F-740F-9985-E915-1A1D20435960}"/>
              </a:ext>
            </a:extLst>
          </p:cNvPr>
          <p:cNvSpPr>
            <a:spLocks noGrp="1"/>
          </p:cNvSpPr>
          <p:nvPr>
            <p:ph type="title"/>
          </p:nvPr>
        </p:nvSpPr>
        <p:spPr>
          <a:xfrm>
            <a:off x="838200" y="74612"/>
            <a:ext cx="10515600" cy="745218"/>
          </a:xfrm>
        </p:spPr>
        <p:txBody>
          <a:bodyPr/>
          <a:lstStyle/>
          <a:p>
            <a:r>
              <a:rPr lang="en-CA"/>
              <a:t>Scenario 1</a:t>
            </a:r>
          </a:p>
        </p:txBody>
      </p:sp>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Content Placeholder 4">
                <a:extLst>
                  <a:ext uri="{FF2B5EF4-FFF2-40B4-BE49-F238E27FC236}">
                    <a16:creationId xmlns:a16="http://schemas.microsoft.com/office/drawing/2014/main" id="{B364D497-7236-92FC-CB26-1579DCFEE388}"/>
                  </a:ext>
                </a:extLst>
              </p:cNvPr>
              <p:cNvGraphicFramePr>
                <a:graphicFrameLocks noGrp="1"/>
              </p:cNvGraphicFramePr>
              <p:nvPr>
                <p:ph idx="1"/>
                <p:extLst>
                  <p:ext uri="{D42A27DB-BD31-4B8C-83A1-F6EECF244321}">
                    <p14:modId xmlns:p14="http://schemas.microsoft.com/office/powerpoint/2010/main" val="1229002390"/>
                  </p:ext>
                </p:extLst>
              </p:nvPr>
            </p:nvGraphicFramePr>
            <p:xfrm>
              <a:off x="838200" y="819831"/>
              <a:ext cx="10515600" cy="5112658"/>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5" name="Content Placeholder 4">
                <a:extLst>
                  <a:ext uri="{FF2B5EF4-FFF2-40B4-BE49-F238E27FC236}">
                    <a16:creationId xmlns:a16="http://schemas.microsoft.com/office/drawing/2014/main" id="{B364D497-7236-92FC-CB26-1579DCFEE388}"/>
                  </a:ext>
                </a:extLst>
              </p:cNvPr>
              <p:cNvPicPr>
                <a:picLocks noGrp="1" noRot="1" noChangeAspect="1" noMove="1" noResize="1" noEditPoints="1" noAdjustHandles="1" noChangeArrowheads="1" noChangeShapeType="1"/>
              </p:cNvPicPr>
              <p:nvPr/>
            </p:nvPicPr>
            <p:blipFill>
              <a:blip r:embed="rId3"/>
              <a:stretch>
                <a:fillRect/>
              </a:stretch>
            </p:blipFill>
            <p:spPr>
              <a:xfrm>
                <a:off x="838200" y="819831"/>
                <a:ext cx="10515600" cy="5112658"/>
              </a:xfrm>
              <a:prstGeom prst="rect">
                <a:avLst/>
              </a:prstGeom>
            </p:spPr>
          </p:pic>
        </mc:Fallback>
      </mc:AlternateContent>
      <p:sp>
        <p:nvSpPr>
          <p:cNvPr id="4" name="Slide Number Placeholder 3">
            <a:extLst>
              <a:ext uri="{FF2B5EF4-FFF2-40B4-BE49-F238E27FC236}">
                <a16:creationId xmlns:a16="http://schemas.microsoft.com/office/drawing/2014/main" id="{06A8D789-2B30-365E-C702-AC278720982F}"/>
              </a:ext>
            </a:extLst>
          </p:cNvPr>
          <p:cNvSpPr>
            <a:spLocks noGrp="1"/>
          </p:cNvSpPr>
          <p:nvPr>
            <p:ph type="sldNum" sz="quarter" idx="12"/>
          </p:nvPr>
        </p:nvSpPr>
        <p:spPr/>
        <p:txBody>
          <a:bodyPr/>
          <a:lstStyle/>
          <a:p>
            <a:fld id="{C9E7B19F-562E-4687-915F-44F4066EA527}" type="slidenum">
              <a:rPr lang="en-CA" smtClean="0"/>
              <a:t>12</a:t>
            </a:fld>
            <a:endParaRPr lang="en-CA"/>
          </a:p>
        </p:txBody>
      </p:sp>
    </p:spTree>
    <p:extLst>
      <p:ext uri="{BB962C8B-B14F-4D97-AF65-F5344CB8AC3E}">
        <p14:creationId xmlns:p14="http://schemas.microsoft.com/office/powerpoint/2010/main" val="4212836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5B53E-8445-391D-BF30-0A2AD1179A9A}"/>
              </a:ext>
            </a:extLst>
          </p:cNvPr>
          <p:cNvSpPr>
            <a:spLocks noGrp="1"/>
          </p:cNvSpPr>
          <p:nvPr>
            <p:ph type="title"/>
            <p:custDataLst>
              <p:tags r:id="rId1"/>
            </p:custDataLst>
          </p:nvPr>
        </p:nvSpPr>
        <p:spPr>
          <a:xfrm>
            <a:off x="656383" y="232038"/>
            <a:ext cx="10515600" cy="732604"/>
          </a:xfrm>
        </p:spPr>
        <p:txBody>
          <a:bodyPr>
            <a:normAutofit/>
          </a:bodyPr>
          <a:lstStyle/>
          <a:p>
            <a:r>
              <a:rPr lang="en-CA" sz="4000"/>
              <a:t>Step 11: Assessment of employees</a:t>
            </a:r>
          </a:p>
        </p:txBody>
      </p:sp>
      <p:sp>
        <p:nvSpPr>
          <p:cNvPr id="3" name="Content Placeholder 2">
            <a:extLst>
              <a:ext uri="{FF2B5EF4-FFF2-40B4-BE49-F238E27FC236}">
                <a16:creationId xmlns:a16="http://schemas.microsoft.com/office/drawing/2014/main" id="{F1D0CDAB-DE29-92F1-8044-300882C92915}"/>
              </a:ext>
            </a:extLst>
          </p:cNvPr>
          <p:cNvSpPr>
            <a:spLocks noGrp="1"/>
          </p:cNvSpPr>
          <p:nvPr>
            <p:ph idx="1"/>
            <p:custDataLst>
              <p:tags r:id="rId2"/>
            </p:custDataLst>
          </p:nvPr>
        </p:nvSpPr>
        <p:spPr>
          <a:xfrm>
            <a:off x="656383" y="1196081"/>
            <a:ext cx="11087099" cy="5127014"/>
          </a:xfrm>
        </p:spPr>
        <p:txBody>
          <a:bodyPr>
            <a:noAutofit/>
          </a:bodyPr>
          <a:lstStyle/>
          <a:p>
            <a:pPr>
              <a:spcBef>
                <a:spcPts val="0"/>
              </a:spcBef>
            </a:pPr>
            <a:r>
              <a:rPr lang="en-CA" sz="1900">
                <a:latin typeface="Segoe UI Semibold" panose="020B0702040204020203" pitchFamily="34" charset="0"/>
                <a:cs typeface="Segoe UI Semibold" panose="020B0702040204020203" pitchFamily="34" charset="0"/>
              </a:rPr>
              <a:t>Objective: </a:t>
            </a:r>
          </a:p>
          <a:p>
            <a:pPr>
              <a:spcBef>
                <a:spcPts val="0"/>
              </a:spcBef>
            </a:pPr>
            <a:r>
              <a:rPr lang="en-CA" sz="1800"/>
              <a:t>The assessment process is to determine which employees meet the most relevant essential qualifications, any asset qualifications, requirements, and needs to perform the continuing functions of their positions. Delegated managers must ensure that the employees selected for retention meet the established rating or pass marks established.</a:t>
            </a:r>
          </a:p>
          <a:p>
            <a:pPr>
              <a:spcBef>
                <a:spcPts val="0"/>
              </a:spcBef>
            </a:pPr>
            <a:endParaRPr lang="en-CA" sz="1800"/>
          </a:p>
          <a:p>
            <a:pPr>
              <a:spcBef>
                <a:spcPts val="0"/>
              </a:spcBef>
            </a:pPr>
            <a:r>
              <a:rPr lang="en-CA" sz="1800"/>
              <a:t>Pursuant to subsection 22(7) of the PSER, delegated managers must ensure that employees are assessed in the official language of their choice – English, French, or both – when assessing qualifications, requirements, and needs. </a:t>
            </a:r>
          </a:p>
          <a:p>
            <a:pPr>
              <a:spcBef>
                <a:spcPts val="0"/>
              </a:spcBef>
            </a:pPr>
            <a:endParaRPr lang="en-CA" sz="1600"/>
          </a:p>
          <a:p>
            <a:pPr>
              <a:spcBef>
                <a:spcPts val="0"/>
              </a:spcBef>
            </a:pPr>
            <a:r>
              <a:rPr lang="en-CA" sz="1900">
                <a:latin typeface="Segoe UI Semibold" panose="020B0702040204020203" pitchFamily="34" charset="0"/>
                <a:cs typeface="Segoe UI Semibold" panose="020B0702040204020203" pitchFamily="34" charset="0"/>
              </a:rPr>
              <a:t>Assessment of official languages:</a:t>
            </a:r>
          </a:p>
          <a:p>
            <a:pPr marL="285750" indent="-285750">
              <a:spcBef>
                <a:spcPts val="0"/>
              </a:spcBef>
              <a:buFont typeface="Arial" panose="020B0604020202020204" pitchFamily="34" charset="0"/>
              <a:buChar char="•"/>
            </a:pPr>
            <a:r>
              <a:rPr lang="en-CA" sz="1800"/>
              <a:t>When assessing knowledge and the use of English, French or both, or a third language, the assessment must be conducted in that language.</a:t>
            </a:r>
          </a:p>
          <a:p>
            <a:pPr marL="285750" indent="-285750">
              <a:spcBef>
                <a:spcPts val="0"/>
              </a:spcBef>
              <a:buFont typeface="Arial" panose="020B0604020202020204" pitchFamily="34" charset="0"/>
              <a:buChar char="•"/>
            </a:pPr>
            <a:r>
              <a:rPr lang="en-CA" sz="1800"/>
              <a:t>SLE results are deemed to be valid for an indefinite period while the employee remains in their substantive position, and the linguistic profile has not been raised above the employee’s skill level.</a:t>
            </a:r>
          </a:p>
          <a:p>
            <a:pPr marL="285750" indent="-285750">
              <a:spcBef>
                <a:spcPts val="0"/>
              </a:spcBef>
              <a:buFont typeface="Arial" panose="020B0604020202020204" pitchFamily="34" charset="0"/>
              <a:buChar char="•"/>
            </a:pPr>
            <a:r>
              <a:rPr lang="en-CA" sz="1800"/>
              <a:t>If the employee’s most recent SLE test results do not meet the official language proficiency requirements of their substantive position, they must undertake another SLE test to demonstrate they meet the requirements.</a:t>
            </a:r>
          </a:p>
        </p:txBody>
      </p:sp>
      <p:sp>
        <p:nvSpPr>
          <p:cNvPr id="4" name="Slide Number Placeholder 3">
            <a:extLst>
              <a:ext uri="{FF2B5EF4-FFF2-40B4-BE49-F238E27FC236}">
                <a16:creationId xmlns:a16="http://schemas.microsoft.com/office/drawing/2014/main" id="{CACA3D04-E083-F195-281D-072B85F0BE74}"/>
              </a:ext>
            </a:extLst>
          </p:cNvPr>
          <p:cNvSpPr>
            <a:spLocks noGrp="1"/>
          </p:cNvSpPr>
          <p:nvPr>
            <p:ph type="sldNum" sz="quarter" idx="12"/>
            <p:custDataLst>
              <p:tags r:id="rId3"/>
            </p:custDataLst>
          </p:nvPr>
        </p:nvSpPr>
        <p:spPr/>
        <p:txBody>
          <a:bodyPr/>
          <a:lstStyle/>
          <a:p>
            <a:fld id="{C9E7B19F-562E-4687-915F-44F4066EA527}" type="slidenum">
              <a:rPr lang="en-CA" smtClean="0"/>
              <a:t>13</a:t>
            </a:fld>
            <a:endParaRPr lang="en-CA"/>
          </a:p>
        </p:txBody>
      </p:sp>
    </p:spTree>
    <p:extLst>
      <p:ext uri="{BB962C8B-B14F-4D97-AF65-F5344CB8AC3E}">
        <p14:creationId xmlns:p14="http://schemas.microsoft.com/office/powerpoint/2010/main" val="36089052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831A0-947A-4ACA-2EEE-8243BA2CB7FE}"/>
              </a:ext>
            </a:extLst>
          </p:cNvPr>
          <p:cNvSpPr>
            <a:spLocks noGrp="1"/>
          </p:cNvSpPr>
          <p:nvPr>
            <p:ph type="title"/>
            <p:custDataLst>
              <p:tags r:id="rId1"/>
            </p:custDataLst>
          </p:nvPr>
        </p:nvSpPr>
        <p:spPr>
          <a:xfrm>
            <a:off x="619125" y="231313"/>
            <a:ext cx="10515600" cy="721187"/>
          </a:xfrm>
        </p:spPr>
        <p:txBody>
          <a:bodyPr>
            <a:normAutofit/>
          </a:bodyPr>
          <a:lstStyle/>
          <a:p>
            <a:r>
              <a:rPr lang="en-CA" sz="3600">
                <a:solidFill>
                  <a:srgbClr val="000000"/>
                </a:solidFill>
              </a:rPr>
              <a:t>Step 12</a:t>
            </a:r>
            <a:r>
              <a:rPr lang="en-CA" sz="3600"/>
              <a:t>: Selection of employees</a:t>
            </a:r>
          </a:p>
        </p:txBody>
      </p:sp>
      <p:sp>
        <p:nvSpPr>
          <p:cNvPr id="3" name="Content Placeholder 2">
            <a:extLst>
              <a:ext uri="{FF2B5EF4-FFF2-40B4-BE49-F238E27FC236}">
                <a16:creationId xmlns:a16="http://schemas.microsoft.com/office/drawing/2014/main" id="{6163A109-6E6C-7209-8452-87F3E74D87DD}"/>
              </a:ext>
            </a:extLst>
          </p:cNvPr>
          <p:cNvSpPr>
            <a:spLocks noGrp="1"/>
          </p:cNvSpPr>
          <p:nvPr>
            <p:ph idx="1"/>
            <p:custDataLst>
              <p:tags r:id="rId2"/>
            </p:custDataLst>
          </p:nvPr>
        </p:nvSpPr>
        <p:spPr>
          <a:xfrm>
            <a:off x="619125" y="1269206"/>
            <a:ext cx="11163299" cy="4832351"/>
          </a:xfrm>
        </p:spPr>
        <p:txBody>
          <a:bodyPr>
            <a:noAutofit/>
          </a:bodyPr>
          <a:lstStyle/>
          <a:p>
            <a:pPr>
              <a:spcBef>
                <a:spcPts val="0"/>
              </a:spcBef>
            </a:pPr>
            <a:r>
              <a:rPr lang="en-CA" sz="1900">
                <a:latin typeface="Segoe UI Semibold" panose="020B0702040204020203" pitchFamily="34" charset="0"/>
                <a:cs typeface="Segoe UI Semibold" panose="020B0702040204020203" pitchFamily="34" charset="0"/>
              </a:rPr>
              <a:t>Objective: </a:t>
            </a:r>
          </a:p>
          <a:p>
            <a:pPr>
              <a:spcBef>
                <a:spcPts val="0"/>
              </a:spcBef>
              <a:spcAft>
                <a:spcPts val="800"/>
              </a:spcAft>
            </a:pPr>
            <a:r>
              <a:rPr lang="en-CA" sz="1800"/>
              <a:t>Selection is a crucial step in the process. Pursuant to subsection 22(8) of the PSER, delegated managers must consider how the qualifications, requirements, and needs will factor into their selection for retention. </a:t>
            </a:r>
          </a:p>
          <a:p>
            <a:pPr>
              <a:spcBef>
                <a:spcPts val="0"/>
              </a:spcBef>
            </a:pPr>
            <a:r>
              <a:rPr lang="en-CA" sz="1900">
                <a:latin typeface="Segoe UI Semibold" panose="020B0702040204020203" pitchFamily="34" charset="0"/>
                <a:cs typeface="Segoe UI Semibold" panose="020B0702040204020203" pitchFamily="34" charset="0"/>
              </a:rPr>
              <a:t>Requirements of delegated managers for the selection of employees:</a:t>
            </a:r>
          </a:p>
          <a:p>
            <a:pPr marL="285750" indent="-285750">
              <a:spcBef>
                <a:spcPts val="0"/>
              </a:spcBef>
              <a:buFont typeface="Arial" panose="020B0604020202020204" pitchFamily="34" charset="0"/>
              <a:buChar char="•"/>
            </a:pPr>
            <a:r>
              <a:rPr lang="en-CA" sz="1800"/>
              <a:t>At a minimum, all retained employees must meet the essential qualifications, including the official language proficiency established for the SERLO.</a:t>
            </a:r>
          </a:p>
          <a:p>
            <a:pPr marL="285750" indent="-285750">
              <a:spcBef>
                <a:spcPts val="0"/>
              </a:spcBef>
              <a:buFont typeface="Arial" panose="020B0604020202020204" pitchFamily="34" charset="0"/>
              <a:buChar char="•"/>
            </a:pPr>
            <a:r>
              <a:rPr lang="en-CA" sz="1800"/>
              <a:t>Retained employees may need to meet the asset qualifications, organizational needs, operational requirements established for the SERLO.</a:t>
            </a:r>
          </a:p>
          <a:p>
            <a:pPr marL="285750" indent="-285750">
              <a:spcBef>
                <a:spcPts val="0"/>
              </a:spcBef>
              <a:buFont typeface="Arial" panose="020B0604020202020204" pitchFamily="34" charset="0"/>
              <a:buChar char="•"/>
            </a:pPr>
            <a:r>
              <a:rPr lang="en-CA" sz="1800"/>
              <a:t>The selection of employees can only be made based on the factors established for the SERLO.</a:t>
            </a:r>
          </a:p>
          <a:p>
            <a:pPr marL="285750" indent="-285750">
              <a:spcBef>
                <a:spcPts val="0"/>
              </a:spcBef>
              <a:spcAft>
                <a:spcPts val="800"/>
              </a:spcAft>
              <a:buFont typeface="Arial" panose="020B0604020202020204" pitchFamily="34" charset="0"/>
              <a:buChar char="•"/>
            </a:pPr>
            <a:r>
              <a:rPr lang="en-CA" sz="1800"/>
              <a:t>Records must be kept of reasons for the selection of all employees for retention or lay-off in the SERLO.</a:t>
            </a:r>
          </a:p>
          <a:p>
            <a:pPr>
              <a:spcBef>
                <a:spcPts val="0"/>
              </a:spcBef>
            </a:pPr>
            <a:r>
              <a:rPr lang="en-CA" sz="1900">
                <a:latin typeface="Segoe UI Semibold" panose="020B0702040204020203" pitchFamily="34" charset="0"/>
                <a:cs typeface="Segoe UI Semibold" panose="020B0702040204020203" pitchFamily="34" charset="0"/>
              </a:rPr>
              <a:t>Considerations for delegated managers:</a:t>
            </a:r>
          </a:p>
          <a:p>
            <a:pPr marL="285750" indent="-285750">
              <a:spcBef>
                <a:spcPts val="0"/>
              </a:spcBef>
              <a:buFont typeface="Arial" panose="020B0604020202020204" pitchFamily="34" charset="0"/>
              <a:buChar char="•"/>
            </a:pPr>
            <a:r>
              <a:rPr lang="en-CA" sz="1800"/>
              <a:t>Decisions can be made based on the strength of employees in one or multiple elements.</a:t>
            </a:r>
          </a:p>
          <a:p>
            <a:pPr marL="285750" indent="-285750">
              <a:spcBef>
                <a:spcPts val="0"/>
              </a:spcBef>
              <a:buFont typeface="Arial" panose="020B0604020202020204" pitchFamily="34" charset="0"/>
              <a:buChar char="•"/>
            </a:pPr>
            <a:r>
              <a:rPr lang="en-CA" sz="1800"/>
              <a:t>Selection factors may be the same for all the positions to be retained in the SERLO, or they may differ.</a:t>
            </a:r>
          </a:p>
        </p:txBody>
      </p:sp>
      <p:sp>
        <p:nvSpPr>
          <p:cNvPr id="4" name="Slide Number Placeholder 3">
            <a:extLst>
              <a:ext uri="{FF2B5EF4-FFF2-40B4-BE49-F238E27FC236}">
                <a16:creationId xmlns:a16="http://schemas.microsoft.com/office/drawing/2014/main" id="{262022FB-64C1-3189-4CBC-D74735227457}"/>
              </a:ext>
            </a:extLst>
          </p:cNvPr>
          <p:cNvSpPr>
            <a:spLocks noGrp="1"/>
          </p:cNvSpPr>
          <p:nvPr>
            <p:ph type="sldNum" sz="quarter" idx="12"/>
            <p:custDataLst>
              <p:tags r:id="rId3"/>
            </p:custDataLst>
          </p:nvPr>
        </p:nvSpPr>
        <p:spPr/>
        <p:txBody>
          <a:bodyPr/>
          <a:lstStyle/>
          <a:p>
            <a:fld id="{C9E7B19F-562E-4687-915F-44F4066EA527}" type="slidenum">
              <a:rPr lang="en-CA" smtClean="0"/>
              <a:t>14</a:t>
            </a:fld>
            <a:endParaRPr lang="en-CA"/>
          </a:p>
        </p:txBody>
      </p:sp>
    </p:spTree>
    <p:extLst>
      <p:ext uri="{BB962C8B-B14F-4D97-AF65-F5344CB8AC3E}">
        <p14:creationId xmlns:p14="http://schemas.microsoft.com/office/powerpoint/2010/main" val="28927885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3E38C-89E2-5893-3737-B9F2D4A78DC3}"/>
              </a:ext>
            </a:extLst>
          </p:cNvPr>
          <p:cNvSpPr>
            <a:spLocks noGrp="1"/>
          </p:cNvSpPr>
          <p:nvPr>
            <p:ph type="title"/>
            <p:custDataLst>
              <p:tags r:id="rId1"/>
            </p:custDataLst>
          </p:nvPr>
        </p:nvSpPr>
        <p:spPr>
          <a:xfrm>
            <a:off x="640776" y="220163"/>
            <a:ext cx="10515600" cy="774627"/>
          </a:xfrm>
        </p:spPr>
        <p:txBody>
          <a:bodyPr>
            <a:normAutofit/>
          </a:bodyPr>
          <a:lstStyle/>
          <a:p>
            <a:r>
              <a:rPr lang="en-CA" sz="3600"/>
              <a:t>Step 13: Provide written notice</a:t>
            </a:r>
          </a:p>
        </p:txBody>
      </p:sp>
      <p:sp>
        <p:nvSpPr>
          <p:cNvPr id="3" name="Content Placeholder 2">
            <a:extLst>
              <a:ext uri="{FF2B5EF4-FFF2-40B4-BE49-F238E27FC236}">
                <a16:creationId xmlns:a16="http://schemas.microsoft.com/office/drawing/2014/main" id="{0B5BF035-7D1C-48FB-A5BE-D92FD48713EA}"/>
              </a:ext>
            </a:extLst>
          </p:cNvPr>
          <p:cNvSpPr>
            <a:spLocks noGrp="1"/>
          </p:cNvSpPr>
          <p:nvPr>
            <p:ph idx="1"/>
            <p:custDataLst>
              <p:tags r:id="rId2"/>
            </p:custDataLst>
          </p:nvPr>
        </p:nvSpPr>
        <p:spPr>
          <a:xfrm>
            <a:off x="641838" y="1056799"/>
            <a:ext cx="10908323" cy="5212461"/>
          </a:xfrm>
        </p:spPr>
        <p:txBody>
          <a:bodyPr>
            <a:noAutofit/>
          </a:bodyPr>
          <a:lstStyle/>
          <a:p>
            <a:pPr>
              <a:spcBef>
                <a:spcPts val="0"/>
              </a:spcBef>
              <a:tabLst>
                <a:tab pos="457200" algn="l"/>
              </a:tabLst>
            </a:pPr>
            <a:r>
              <a:rPr lang="en-CA" sz="1900">
                <a:latin typeface="Segoe UI Semibold" panose="020B0702040204020203" pitchFamily="34" charset="0"/>
                <a:cs typeface="Segoe UI Semibold" panose="020B0702040204020203" pitchFamily="34" charset="0"/>
              </a:rPr>
              <a:t>Objective:</a:t>
            </a:r>
          </a:p>
          <a:p>
            <a:pPr>
              <a:spcBef>
                <a:spcPts val="0"/>
              </a:spcBef>
            </a:pPr>
            <a:r>
              <a:rPr lang="en-CA" sz="1800"/>
              <a:t>Pursuant to subsection 21(1) of the PSER, prior to laying off an employee under subsection 64(2) of the PSEA, delegated managers must provide the following, in writing:</a:t>
            </a:r>
          </a:p>
          <a:p>
            <a:pPr>
              <a:spcBef>
                <a:spcPts val="0"/>
              </a:spcBef>
            </a:pPr>
            <a:endParaRPr lang="en-CA" sz="1600"/>
          </a:p>
          <a:p>
            <a:pPr>
              <a:spcBef>
                <a:spcPts val="0"/>
              </a:spcBef>
              <a:tabLst>
                <a:tab pos="457200" algn="l"/>
              </a:tabLst>
            </a:pPr>
            <a:r>
              <a:rPr lang="en-CA" sz="1900">
                <a:latin typeface="Segoe UI Semibold" panose="020B0702040204020203" pitchFamily="34" charset="0"/>
                <a:cs typeface="Segoe UI Semibold" panose="020B0702040204020203" pitchFamily="34" charset="0"/>
              </a:rPr>
              <a:t>Required information in the written notice:</a:t>
            </a:r>
          </a:p>
          <a:p>
            <a:pPr marL="342900" lvl="0" indent="-342900">
              <a:spcBef>
                <a:spcPts val="0"/>
              </a:spcBef>
              <a:buFont typeface="Segoe UI Semilight" panose="020B0402040204020203" pitchFamily="34" charset="0"/>
              <a:buChar char="•"/>
            </a:pPr>
            <a:r>
              <a:rPr lang="en-CA" sz="1800"/>
              <a:t>a statement indicating that the employee is to be laid off;</a:t>
            </a:r>
          </a:p>
          <a:p>
            <a:pPr marL="342900" lvl="0" indent="-342900">
              <a:spcBef>
                <a:spcPts val="0"/>
              </a:spcBef>
              <a:buFont typeface="Segoe UI Semilight" panose="020B0402040204020203" pitchFamily="34" charset="0"/>
              <a:buChar char="•"/>
            </a:pPr>
            <a:r>
              <a:rPr lang="en-CA" sz="1800"/>
              <a:t>the reason they are selected for lay-off;</a:t>
            </a:r>
          </a:p>
          <a:p>
            <a:pPr marL="342900" lvl="0" indent="-342900">
              <a:spcBef>
                <a:spcPts val="0"/>
              </a:spcBef>
              <a:buFont typeface="Segoe UI Semilight" panose="020B0402040204020203" pitchFamily="34" charset="0"/>
              <a:buChar char="•"/>
            </a:pPr>
            <a:r>
              <a:rPr lang="en-CA" sz="1800"/>
              <a:t>their right to make a complaint under subsection 65(1) of the PSEA;</a:t>
            </a:r>
          </a:p>
          <a:p>
            <a:pPr marL="342900" lvl="0" indent="-342900">
              <a:spcBef>
                <a:spcPts val="0"/>
              </a:spcBef>
              <a:buFont typeface="Segoe UI Semilight" panose="020B0402040204020203" pitchFamily="34" charset="0"/>
              <a:buChar char="•"/>
            </a:pPr>
            <a:r>
              <a:rPr lang="en-CA" sz="1800"/>
              <a:t>the date on which their services will no longer be required; and </a:t>
            </a:r>
          </a:p>
          <a:p>
            <a:pPr marL="342900" lvl="0" indent="-342900">
              <a:spcBef>
                <a:spcPts val="0"/>
              </a:spcBef>
              <a:buFont typeface="Segoe UI Semilight" panose="020B0402040204020203" pitchFamily="34" charset="0"/>
              <a:buChar char="•"/>
            </a:pPr>
            <a:r>
              <a:rPr lang="en-CA" sz="1800"/>
              <a:t>the date on which they are to be laid off or, if that date is not known, a statement indicating that they will be advised, in writing, of that date once it is known.</a:t>
            </a:r>
          </a:p>
          <a:p>
            <a:pPr lvl="0">
              <a:spcBef>
                <a:spcPts val="0"/>
              </a:spcBef>
            </a:pPr>
            <a:endParaRPr lang="en-CA" sz="1600"/>
          </a:p>
          <a:p>
            <a:pPr>
              <a:spcBef>
                <a:spcPts val="0"/>
              </a:spcBef>
              <a:tabLst>
                <a:tab pos="457200" algn="l"/>
              </a:tabLst>
            </a:pPr>
            <a:r>
              <a:rPr lang="en-CA" sz="1900">
                <a:latin typeface="Segoe UI Semibold" panose="020B0702040204020203" pitchFamily="34" charset="0"/>
                <a:cs typeface="Segoe UI Semibold" panose="020B0702040204020203" pitchFamily="34" charset="0"/>
              </a:rPr>
              <a:t>Additional required information:</a:t>
            </a:r>
          </a:p>
          <a:p>
            <a:pPr marL="342900" lvl="0" indent="-342900">
              <a:spcBef>
                <a:spcPts val="0"/>
              </a:spcBef>
              <a:buFont typeface="Segoe UI Semilight" panose="020B0402040204020203" pitchFamily="34" charset="0"/>
              <a:buChar char="•"/>
            </a:pPr>
            <a:r>
              <a:rPr lang="en-CA" sz="1800"/>
              <a:t>the organization is providing the employee with a guarantee of a reasonable job offer (GRJO) and that the employee will be in surplus status from that date on; or</a:t>
            </a:r>
          </a:p>
          <a:p>
            <a:pPr marL="342900" lvl="0" indent="-342900">
              <a:spcBef>
                <a:spcPts val="0"/>
              </a:spcBef>
              <a:buFont typeface="Segoe UI Semilight" panose="020B0402040204020203" pitchFamily="34" charset="0"/>
              <a:buChar char="•"/>
            </a:pPr>
            <a:r>
              <a:rPr lang="en-CA" sz="1800"/>
              <a:t>the organization is unable to provide a GRJO, the employee is opting and has access to the options of the WFAD or the WFA appendix of the relevant collective agreement.</a:t>
            </a:r>
          </a:p>
          <a:p>
            <a:pPr marL="342900" lvl="0" indent="-342900">
              <a:spcBef>
                <a:spcPts val="0"/>
              </a:spcBef>
              <a:buFont typeface="Segoe UI Semilight" panose="020B0402040204020203" pitchFamily="34" charset="0"/>
              <a:buChar char="•"/>
            </a:pPr>
            <a:r>
              <a:rPr lang="en-CA" sz="1800"/>
              <a:t>As required by the PSER subsection 21(2), delegated managers must also notify, in writing, the employees not selected for lay-off that they are to be retained.</a:t>
            </a:r>
          </a:p>
          <a:p>
            <a:pPr marL="342900" lvl="0" indent="-342900">
              <a:spcBef>
                <a:spcPts val="0"/>
              </a:spcBef>
              <a:buFont typeface="Segoe UI Semilight" panose="020B0402040204020203" pitchFamily="34" charset="0"/>
              <a:buChar char="•"/>
            </a:pPr>
            <a:endParaRPr lang="en-CA" sz="1600"/>
          </a:p>
        </p:txBody>
      </p:sp>
      <p:sp>
        <p:nvSpPr>
          <p:cNvPr id="4" name="Slide Number Placeholder 3">
            <a:extLst>
              <a:ext uri="{FF2B5EF4-FFF2-40B4-BE49-F238E27FC236}">
                <a16:creationId xmlns:a16="http://schemas.microsoft.com/office/drawing/2014/main" id="{2A5E27CA-5700-633B-6526-48575F99A3D3}"/>
              </a:ext>
            </a:extLst>
          </p:cNvPr>
          <p:cNvSpPr>
            <a:spLocks noGrp="1"/>
          </p:cNvSpPr>
          <p:nvPr>
            <p:ph type="sldNum" sz="quarter" idx="12"/>
            <p:custDataLst>
              <p:tags r:id="rId3"/>
            </p:custDataLst>
          </p:nvPr>
        </p:nvSpPr>
        <p:spPr/>
        <p:txBody>
          <a:bodyPr/>
          <a:lstStyle/>
          <a:p>
            <a:fld id="{C9E7B19F-562E-4687-915F-44F4066EA527}" type="slidenum">
              <a:rPr lang="en-CA" smtClean="0"/>
              <a:t>15</a:t>
            </a:fld>
            <a:endParaRPr lang="en-CA"/>
          </a:p>
        </p:txBody>
      </p:sp>
    </p:spTree>
    <p:extLst>
      <p:ext uri="{BB962C8B-B14F-4D97-AF65-F5344CB8AC3E}">
        <p14:creationId xmlns:p14="http://schemas.microsoft.com/office/powerpoint/2010/main" val="1212027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2B4A0-68B9-22E5-2782-0853B894CD40}"/>
              </a:ext>
            </a:extLst>
          </p:cNvPr>
          <p:cNvSpPr>
            <a:spLocks noGrp="1"/>
          </p:cNvSpPr>
          <p:nvPr>
            <p:ph type="title"/>
            <p:custDataLst>
              <p:tags r:id="rId1"/>
            </p:custDataLst>
          </p:nvPr>
        </p:nvSpPr>
        <p:spPr>
          <a:xfrm>
            <a:off x="676275" y="229688"/>
            <a:ext cx="10515600" cy="975592"/>
          </a:xfrm>
        </p:spPr>
        <p:txBody>
          <a:bodyPr>
            <a:normAutofit/>
          </a:bodyPr>
          <a:lstStyle/>
          <a:p>
            <a:r>
              <a:rPr lang="en-CA" sz="4000"/>
              <a:t>Step 14: Record the reasons for the selection</a:t>
            </a:r>
          </a:p>
        </p:txBody>
      </p:sp>
      <p:sp>
        <p:nvSpPr>
          <p:cNvPr id="3" name="Content Placeholder 2">
            <a:extLst>
              <a:ext uri="{FF2B5EF4-FFF2-40B4-BE49-F238E27FC236}">
                <a16:creationId xmlns:a16="http://schemas.microsoft.com/office/drawing/2014/main" id="{F930DE79-7212-3A71-8893-B4FB723133BA}"/>
              </a:ext>
            </a:extLst>
          </p:cNvPr>
          <p:cNvSpPr>
            <a:spLocks noGrp="1"/>
          </p:cNvSpPr>
          <p:nvPr>
            <p:ph idx="1"/>
            <p:custDataLst>
              <p:tags r:id="rId2"/>
            </p:custDataLst>
          </p:nvPr>
        </p:nvSpPr>
        <p:spPr>
          <a:xfrm>
            <a:off x="676275" y="1399055"/>
            <a:ext cx="10515600" cy="4391129"/>
          </a:xfrm>
        </p:spPr>
        <p:txBody>
          <a:bodyPr>
            <a:normAutofit/>
          </a:bodyPr>
          <a:lstStyle/>
          <a:p>
            <a:pPr>
              <a:lnSpc>
                <a:spcPct val="110000"/>
              </a:lnSpc>
              <a:spcBef>
                <a:spcPts val="0"/>
              </a:spcBef>
            </a:pPr>
            <a:r>
              <a:rPr lang="en-CA" sz="1900">
                <a:latin typeface="Segoe UI Semibold" panose="020B0702040204020203" pitchFamily="34" charset="0"/>
                <a:cs typeface="Segoe UI Semibold" panose="020B0702040204020203" pitchFamily="34" charset="0"/>
              </a:rPr>
              <a:t>Objective: </a:t>
            </a:r>
          </a:p>
          <a:p>
            <a:pPr>
              <a:lnSpc>
                <a:spcPct val="110000"/>
              </a:lnSpc>
              <a:spcBef>
                <a:spcPts val="0"/>
              </a:spcBef>
            </a:pPr>
            <a:r>
              <a:rPr lang="en-CA" sz="1800"/>
              <a:t>Organizations must be able to demonstrate that the requirements of the PSER have been met. Documentation ensures transparency and reinforces the delegated managers’ accountability for decisions.</a:t>
            </a:r>
          </a:p>
          <a:p>
            <a:pPr>
              <a:lnSpc>
                <a:spcPct val="110000"/>
              </a:lnSpc>
              <a:spcBef>
                <a:spcPts val="0"/>
              </a:spcBef>
            </a:pPr>
            <a:endParaRPr lang="en-CA" sz="1800"/>
          </a:p>
          <a:p>
            <a:pPr>
              <a:lnSpc>
                <a:spcPct val="110000"/>
              </a:lnSpc>
              <a:spcBef>
                <a:spcPts val="0"/>
              </a:spcBef>
            </a:pPr>
            <a:r>
              <a:rPr lang="en-CA" sz="1900">
                <a:latin typeface="Segoe UI Semibold" panose="020B0702040204020203" pitchFamily="34" charset="0"/>
                <a:cs typeface="Segoe UI Semibold" panose="020B0702040204020203" pitchFamily="34" charset="0"/>
              </a:rPr>
              <a:t>Requirement:</a:t>
            </a:r>
          </a:p>
          <a:p>
            <a:pPr>
              <a:lnSpc>
                <a:spcPct val="110000"/>
              </a:lnSpc>
              <a:spcBef>
                <a:spcPts val="0"/>
              </a:spcBef>
            </a:pPr>
            <a:r>
              <a:rPr lang="en-CA" sz="1800"/>
              <a:t>Pursuant to subsection 22(10) of the PSER, organizations are required to document the reasons for selecting or not selecting each employee for lay-off. </a:t>
            </a:r>
          </a:p>
          <a:p>
            <a:pPr>
              <a:lnSpc>
                <a:spcPct val="110000"/>
              </a:lnSpc>
              <a:spcBef>
                <a:spcPts val="0"/>
              </a:spcBef>
            </a:pPr>
            <a:endParaRPr lang="en-CA" sz="1800"/>
          </a:p>
          <a:p>
            <a:pPr>
              <a:lnSpc>
                <a:spcPct val="110000"/>
              </a:lnSpc>
              <a:spcBef>
                <a:spcPts val="0"/>
              </a:spcBef>
            </a:pPr>
            <a:r>
              <a:rPr lang="en-CA" sz="1900">
                <a:latin typeface="Segoe UI Semibold" panose="020B0702040204020203" pitchFamily="34" charset="0"/>
                <a:cs typeface="Segoe UI Semibold" panose="020B0702040204020203" pitchFamily="34" charset="0"/>
              </a:rPr>
              <a:t>Key Considerations:</a:t>
            </a:r>
          </a:p>
          <a:p>
            <a:pPr marL="457200" indent="-457200">
              <a:lnSpc>
                <a:spcPct val="110000"/>
              </a:lnSpc>
              <a:spcBef>
                <a:spcPts val="0"/>
              </a:spcBef>
              <a:buFont typeface="Arial" panose="020B0604020202020204" pitchFamily="34" charset="0"/>
              <a:buChar char="•"/>
            </a:pPr>
            <a:r>
              <a:rPr lang="en-CA" sz="1800"/>
              <a:t>Documentation of the decisions taken prior to and during a SERLO will be useful during discussions with employees.</a:t>
            </a:r>
            <a:endParaRPr lang="en-CA" sz="1800">
              <a:solidFill>
                <a:srgbClr val="000000"/>
              </a:solidFill>
            </a:endParaRPr>
          </a:p>
          <a:p>
            <a:pPr marL="457200" indent="-457200">
              <a:lnSpc>
                <a:spcPct val="110000"/>
              </a:lnSpc>
              <a:spcBef>
                <a:spcPts val="0"/>
              </a:spcBef>
              <a:buFont typeface="Arial" panose="020B0604020202020204" pitchFamily="34" charset="0"/>
              <a:buChar char="•"/>
            </a:pPr>
            <a:r>
              <a:rPr lang="en-CA" sz="1800">
                <a:solidFill>
                  <a:srgbClr val="000000"/>
                </a:solidFill>
              </a:rPr>
              <a:t>Documentation will be important for any grievances and complaints to the Federal Public Sector Labour Relations and Employment Board (FPSLREB) and may be required for PSC oversight activities.</a:t>
            </a:r>
          </a:p>
          <a:p>
            <a:pPr marL="457200" indent="-457200">
              <a:lnSpc>
                <a:spcPct val="110000"/>
              </a:lnSpc>
              <a:spcBef>
                <a:spcPts val="0"/>
              </a:spcBef>
              <a:buFont typeface="Arial" panose="020B0604020202020204" pitchFamily="34" charset="0"/>
              <a:buChar char="•"/>
            </a:pPr>
            <a:endParaRPr lang="en-CA" sz="1600"/>
          </a:p>
        </p:txBody>
      </p:sp>
      <p:sp>
        <p:nvSpPr>
          <p:cNvPr id="4" name="Slide Number Placeholder 3">
            <a:extLst>
              <a:ext uri="{FF2B5EF4-FFF2-40B4-BE49-F238E27FC236}">
                <a16:creationId xmlns:a16="http://schemas.microsoft.com/office/drawing/2014/main" id="{54BA9597-C389-98FC-F98E-A1EB90F4B726}"/>
              </a:ext>
            </a:extLst>
          </p:cNvPr>
          <p:cNvSpPr>
            <a:spLocks noGrp="1"/>
          </p:cNvSpPr>
          <p:nvPr>
            <p:ph type="sldNum" sz="quarter" idx="12"/>
            <p:custDataLst>
              <p:tags r:id="rId3"/>
            </p:custDataLst>
          </p:nvPr>
        </p:nvSpPr>
        <p:spPr/>
        <p:txBody>
          <a:bodyPr/>
          <a:lstStyle/>
          <a:p>
            <a:fld id="{C9E7B19F-562E-4687-915F-44F4066EA527}" type="slidenum">
              <a:rPr lang="en-CA" smtClean="0"/>
              <a:t>16</a:t>
            </a:fld>
            <a:endParaRPr lang="en-CA"/>
          </a:p>
        </p:txBody>
      </p:sp>
    </p:spTree>
    <p:extLst>
      <p:ext uri="{BB962C8B-B14F-4D97-AF65-F5344CB8AC3E}">
        <p14:creationId xmlns:p14="http://schemas.microsoft.com/office/powerpoint/2010/main" val="11972670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63823-5299-D093-4275-174A82E321ED}"/>
              </a:ext>
            </a:extLst>
          </p:cNvPr>
          <p:cNvSpPr>
            <a:spLocks noGrp="1"/>
          </p:cNvSpPr>
          <p:nvPr>
            <p:ph type="title"/>
            <p:custDataLst>
              <p:tags r:id="rId1"/>
            </p:custDataLst>
          </p:nvPr>
        </p:nvSpPr>
        <p:spPr>
          <a:xfrm>
            <a:off x="838200" y="365125"/>
            <a:ext cx="10515600" cy="900967"/>
          </a:xfrm>
        </p:spPr>
        <p:txBody>
          <a:bodyPr>
            <a:normAutofit/>
          </a:bodyPr>
          <a:lstStyle/>
          <a:p>
            <a:r>
              <a:rPr lang="en-CA" sz="4000"/>
              <a:t>True or False</a:t>
            </a:r>
          </a:p>
        </p:txBody>
      </p:sp>
      <p:sp>
        <p:nvSpPr>
          <p:cNvPr id="4" name="Slide Number Placeholder 3">
            <a:extLst>
              <a:ext uri="{FF2B5EF4-FFF2-40B4-BE49-F238E27FC236}">
                <a16:creationId xmlns:a16="http://schemas.microsoft.com/office/drawing/2014/main" id="{600BC602-8FAF-57BD-9F88-6B631478B83E}"/>
              </a:ext>
            </a:extLst>
          </p:cNvPr>
          <p:cNvSpPr>
            <a:spLocks noGrp="1"/>
          </p:cNvSpPr>
          <p:nvPr>
            <p:ph type="sldNum" sz="quarter" idx="12"/>
            <p:custDataLst>
              <p:tags r:id="rId2"/>
            </p:custDataLst>
          </p:nvPr>
        </p:nvSpPr>
        <p:spPr/>
        <p:txBody>
          <a:bodyPr/>
          <a:lstStyle/>
          <a:p>
            <a:fld id="{C9E7B19F-562E-4687-915F-44F4066EA527}" type="slidenum">
              <a:rPr lang="en-CA" smtClean="0"/>
              <a:t>17</a:t>
            </a:fld>
            <a:endParaRPr lang="en-CA"/>
          </a:p>
        </p:txBody>
      </p:sp>
      <mc:AlternateContent xmlns:mc="http://schemas.openxmlformats.org/markup-compatibility/2006">
        <mc:Choice xmlns:we="http://schemas.microsoft.com/office/webextensions/webextension/2010/11" xmlns:pca="http://schemas.microsoft.com/office/powerpoint/2013/contentapp" Requires="we pca">
          <p:graphicFrame>
            <p:nvGraphicFramePr>
              <p:cNvPr id="7" name="Content Placeholder 6">
                <a:extLst>
                  <a:ext uri="{FF2B5EF4-FFF2-40B4-BE49-F238E27FC236}">
                    <a16:creationId xmlns:a16="http://schemas.microsoft.com/office/drawing/2014/main" id="{35C25A68-9B69-E7E0-2B0B-B536B25B10F2}"/>
                  </a:ext>
                </a:extLst>
              </p:cNvPr>
              <p:cNvGraphicFramePr>
                <a:graphicFrameLocks noGrp="1"/>
              </p:cNvGraphicFramePr>
              <p:nvPr>
                <p:ph idx="1"/>
                <p:extLst>
                  <p:ext uri="{D42A27DB-BD31-4B8C-83A1-F6EECF244321}">
                    <p14:modId xmlns:p14="http://schemas.microsoft.com/office/powerpoint/2010/main" val="1084821588"/>
                  </p:ext>
                </p:extLst>
              </p:nvPr>
            </p:nvGraphicFramePr>
            <p:xfrm>
              <a:off x="838200" y="1266093"/>
              <a:ext cx="10515600" cy="4666396"/>
            </p:xfrm>
            <a:graphic>
              <a:graphicData uri="http://schemas.microsoft.com/office/webextensions/webextension/2010/11">
                <we:webextensionref xmlns:we="http://schemas.microsoft.com/office/webextensions/webextension/2010/11" xmlns:r="http://schemas.openxmlformats.org/officeDocument/2006/relationships" r:id="rId5"/>
              </a:graphicData>
            </a:graphic>
          </p:graphicFrame>
        </mc:Choice>
        <mc:Fallback>
          <p:pic>
            <p:nvPicPr>
              <p:cNvPr id="7" name="Content Placeholder 6">
                <a:extLst>
                  <a:ext uri="{FF2B5EF4-FFF2-40B4-BE49-F238E27FC236}">
                    <a16:creationId xmlns:a16="http://schemas.microsoft.com/office/drawing/2014/main" id="{35C25A68-9B69-E7E0-2B0B-B536B25B10F2}"/>
                  </a:ext>
                </a:extLst>
              </p:cNvPr>
              <p:cNvPicPr>
                <a:picLocks noGrp="1" noRot="1" noChangeAspect="1" noMove="1" noResize="1" noEditPoints="1" noAdjustHandles="1" noChangeArrowheads="1" noChangeShapeType="1"/>
              </p:cNvPicPr>
              <p:nvPr/>
            </p:nvPicPr>
            <p:blipFill>
              <a:blip r:embed="rId6"/>
              <a:stretch>
                <a:fillRect/>
              </a:stretch>
            </p:blipFill>
            <p:spPr>
              <a:xfrm>
                <a:off x="838200" y="1266093"/>
                <a:ext cx="10515600" cy="4666396"/>
              </a:xfrm>
              <a:prstGeom prst="rect">
                <a:avLst/>
              </a:prstGeom>
            </p:spPr>
          </p:pic>
        </mc:Fallback>
      </mc:AlternateContent>
    </p:spTree>
    <p:extLst>
      <p:ext uri="{BB962C8B-B14F-4D97-AF65-F5344CB8AC3E}">
        <p14:creationId xmlns:p14="http://schemas.microsoft.com/office/powerpoint/2010/main" val="41061711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Content Placeholder 4">
                <a:extLst>
                  <a:ext uri="{FF2B5EF4-FFF2-40B4-BE49-F238E27FC236}">
                    <a16:creationId xmlns:a16="http://schemas.microsoft.com/office/drawing/2014/main" id="{E1C6E100-526F-A096-14CA-C776A5C0B7EA}"/>
                  </a:ext>
                </a:extLst>
              </p:cNvPr>
              <p:cNvGraphicFramePr>
                <a:graphicFrameLocks noGrp="1"/>
              </p:cNvGraphicFramePr>
              <p:nvPr>
                <p:ph idx="1"/>
                <p:extLst>
                  <p:ext uri="{D42A27DB-BD31-4B8C-83A1-F6EECF244321}">
                    <p14:modId xmlns:p14="http://schemas.microsoft.com/office/powerpoint/2010/main" val="837277693"/>
                  </p:ext>
                </p:extLst>
              </p:nvPr>
            </p:nvGraphicFramePr>
            <p:xfrm>
              <a:off x="838200" y="337457"/>
              <a:ext cx="10515600" cy="5595031"/>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5" name="Content Placeholder 4">
                <a:extLst>
                  <a:ext uri="{FF2B5EF4-FFF2-40B4-BE49-F238E27FC236}">
                    <a16:creationId xmlns:a16="http://schemas.microsoft.com/office/drawing/2014/main" id="{E1C6E100-526F-A096-14CA-C776A5C0B7EA}"/>
                  </a:ext>
                </a:extLst>
              </p:cNvPr>
              <p:cNvPicPr>
                <a:picLocks noGrp="1" noRot="1" noChangeAspect="1" noMove="1" noResize="1" noEditPoints="1" noAdjustHandles="1" noChangeArrowheads="1" noChangeShapeType="1"/>
              </p:cNvPicPr>
              <p:nvPr/>
            </p:nvPicPr>
            <p:blipFill>
              <a:blip r:embed="rId3"/>
              <a:stretch>
                <a:fillRect/>
              </a:stretch>
            </p:blipFill>
            <p:spPr>
              <a:xfrm>
                <a:off x="838200" y="337457"/>
                <a:ext cx="10515600" cy="5595031"/>
              </a:xfrm>
              <a:prstGeom prst="rect">
                <a:avLst/>
              </a:prstGeom>
            </p:spPr>
          </p:pic>
        </mc:Fallback>
      </mc:AlternateContent>
      <p:sp>
        <p:nvSpPr>
          <p:cNvPr id="4" name="Slide Number Placeholder 3">
            <a:extLst>
              <a:ext uri="{FF2B5EF4-FFF2-40B4-BE49-F238E27FC236}">
                <a16:creationId xmlns:a16="http://schemas.microsoft.com/office/drawing/2014/main" id="{C4C8F8B0-100A-1504-2895-2C10FCA0EC4B}"/>
              </a:ext>
            </a:extLst>
          </p:cNvPr>
          <p:cNvSpPr>
            <a:spLocks noGrp="1"/>
          </p:cNvSpPr>
          <p:nvPr>
            <p:ph type="sldNum" sz="quarter" idx="12"/>
          </p:nvPr>
        </p:nvSpPr>
        <p:spPr/>
        <p:txBody>
          <a:bodyPr/>
          <a:lstStyle/>
          <a:p>
            <a:fld id="{C9E7B19F-562E-4687-915F-44F4066EA527}" type="slidenum">
              <a:rPr lang="en-CA" smtClean="0"/>
              <a:t>18</a:t>
            </a:fld>
            <a:endParaRPr lang="en-CA"/>
          </a:p>
        </p:txBody>
      </p:sp>
    </p:spTree>
    <p:extLst>
      <p:ext uri="{BB962C8B-B14F-4D97-AF65-F5344CB8AC3E}">
        <p14:creationId xmlns:p14="http://schemas.microsoft.com/office/powerpoint/2010/main" val="5869690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Content Placeholder 4">
                <a:extLst>
                  <a:ext uri="{FF2B5EF4-FFF2-40B4-BE49-F238E27FC236}">
                    <a16:creationId xmlns:a16="http://schemas.microsoft.com/office/drawing/2014/main" id="{688F7923-D09C-02DD-0358-F8D3C1B31BF7}"/>
                  </a:ext>
                </a:extLst>
              </p:cNvPr>
              <p:cNvGraphicFramePr>
                <a:graphicFrameLocks noGrp="1"/>
              </p:cNvGraphicFramePr>
              <p:nvPr>
                <p:ph idx="1"/>
                <p:extLst>
                  <p:ext uri="{D42A27DB-BD31-4B8C-83A1-F6EECF244321}">
                    <p14:modId xmlns:p14="http://schemas.microsoft.com/office/powerpoint/2010/main" val="3885967601"/>
                  </p:ext>
                </p:extLst>
              </p:nvPr>
            </p:nvGraphicFramePr>
            <p:xfrm>
              <a:off x="522514" y="457200"/>
              <a:ext cx="10515600" cy="5025231"/>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5" name="Content Placeholder 4">
                <a:extLst>
                  <a:ext uri="{FF2B5EF4-FFF2-40B4-BE49-F238E27FC236}">
                    <a16:creationId xmlns:a16="http://schemas.microsoft.com/office/drawing/2014/main" id="{688F7923-D09C-02DD-0358-F8D3C1B31BF7}"/>
                  </a:ext>
                </a:extLst>
              </p:cNvPr>
              <p:cNvPicPr>
                <a:picLocks noGrp="1" noRot="1" noChangeAspect="1" noMove="1" noResize="1" noEditPoints="1" noAdjustHandles="1" noChangeArrowheads="1" noChangeShapeType="1"/>
              </p:cNvPicPr>
              <p:nvPr/>
            </p:nvPicPr>
            <p:blipFill>
              <a:blip r:embed="rId3"/>
              <a:stretch>
                <a:fillRect/>
              </a:stretch>
            </p:blipFill>
            <p:spPr>
              <a:xfrm>
                <a:off x="522514" y="457200"/>
                <a:ext cx="10515600" cy="5025231"/>
              </a:xfrm>
              <a:prstGeom prst="rect">
                <a:avLst/>
              </a:prstGeom>
            </p:spPr>
          </p:pic>
        </mc:Fallback>
      </mc:AlternateContent>
      <p:sp>
        <p:nvSpPr>
          <p:cNvPr id="4" name="Slide Number Placeholder 3">
            <a:extLst>
              <a:ext uri="{FF2B5EF4-FFF2-40B4-BE49-F238E27FC236}">
                <a16:creationId xmlns:a16="http://schemas.microsoft.com/office/drawing/2014/main" id="{2EFED2A1-535B-0A6C-F7BD-142B9651E1B1}"/>
              </a:ext>
            </a:extLst>
          </p:cNvPr>
          <p:cNvSpPr>
            <a:spLocks noGrp="1"/>
          </p:cNvSpPr>
          <p:nvPr>
            <p:ph type="sldNum" sz="quarter" idx="12"/>
          </p:nvPr>
        </p:nvSpPr>
        <p:spPr/>
        <p:txBody>
          <a:bodyPr/>
          <a:lstStyle/>
          <a:p>
            <a:fld id="{C9E7B19F-562E-4687-915F-44F4066EA527}" type="slidenum">
              <a:rPr lang="en-CA" smtClean="0"/>
              <a:t>19</a:t>
            </a:fld>
            <a:endParaRPr lang="en-CA"/>
          </a:p>
        </p:txBody>
      </p:sp>
    </p:spTree>
    <p:extLst>
      <p:ext uri="{BB962C8B-B14F-4D97-AF65-F5344CB8AC3E}">
        <p14:creationId xmlns:p14="http://schemas.microsoft.com/office/powerpoint/2010/main" val="4269631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89A12-8564-9EFB-62A2-9D0BB55B76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B39F42-B7BB-A1C4-ADED-32DD2FDC0B9E}"/>
              </a:ext>
            </a:extLst>
          </p:cNvPr>
          <p:cNvSpPr>
            <a:spLocks noGrp="1"/>
          </p:cNvSpPr>
          <p:nvPr>
            <p:ph type="title"/>
            <p:custDataLst>
              <p:tags r:id="rId1"/>
            </p:custDataLst>
          </p:nvPr>
        </p:nvSpPr>
        <p:spPr/>
        <p:txBody>
          <a:bodyPr/>
          <a:lstStyle/>
          <a:p>
            <a:r>
              <a:rPr lang="en-CA" sz="4000"/>
              <a:t>Session objective</a:t>
            </a:r>
          </a:p>
        </p:txBody>
      </p:sp>
      <p:sp>
        <p:nvSpPr>
          <p:cNvPr id="3" name="Content Placeholder 2">
            <a:extLst>
              <a:ext uri="{FF2B5EF4-FFF2-40B4-BE49-F238E27FC236}">
                <a16:creationId xmlns:a16="http://schemas.microsoft.com/office/drawing/2014/main" id="{226F8715-9142-EB27-2F71-7E65D004E2DC}"/>
              </a:ext>
            </a:extLst>
          </p:cNvPr>
          <p:cNvSpPr>
            <a:spLocks noGrp="1"/>
          </p:cNvSpPr>
          <p:nvPr>
            <p:ph idx="1"/>
            <p:custDataLst>
              <p:tags r:id="rId2"/>
            </p:custDataLst>
          </p:nvPr>
        </p:nvSpPr>
        <p:spPr>
          <a:xfrm>
            <a:off x="838200" y="1825625"/>
            <a:ext cx="10515600" cy="2708275"/>
          </a:xfrm>
        </p:spPr>
        <p:txBody>
          <a:bodyPr>
            <a:normAutofit/>
          </a:bodyPr>
          <a:lstStyle/>
          <a:p>
            <a:r>
              <a:rPr lang="en-US"/>
              <a:t>Provide an overview of the </a:t>
            </a:r>
            <a:r>
              <a:rPr lang="en-CA"/>
              <a:t>selection of employees for retention or lay-off (SERLO) within the context of workforce adjustment (WFA).</a:t>
            </a:r>
          </a:p>
        </p:txBody>
      </p:sp>
      <p:sp>
        <p:nvSpPr>
          <p:cNvPr id="4" name="Slide Number Placeholder 3">
            <a:extLst>
              <a:ext uri="{FF2B5EF4-FFF2-40B4-BE49-F238E27FC236}">
                <a16:creationId xmlns:a16="http://schemas.microsoft.com/office/drawing/2014/main" id="{B50EDBA4-2889-24BE-35CA-DE9881FFA682}"/>
              </a:ext>
            </a:extLst>
          </p:cNvPr>
          <p:cNvSpPr>
            <a:spLocks noGrp="1"/>
          </p:cNvSpPr>
          <p:nvPr>
            <p:ph type="sldNum" sz="quarter" idx="12"/>
            <p:custDataLst>
              <p:tags r:id="rId3"/>
            </p:custDataLst>
          </p:nvPr>
        </p:nvSpPr>
        <p:spPr/>
        <p:txBody>
          <a:bodyPr/>
          <a:lstStyle/>
          <a:p>
            <a:fld id="{C9E7B19F-562E-4687-915F-44F4066EA527}" type="slidenum">
              <a:rPr lang="en-CA" smtClean="0"/>
              <a:t>2</a:t>
            </a:fld>
            <a:endParaRPr lang="en-CA"/>
          </a:p>
        </p:txBody>
      </p:sp>
    </p:spTree>
    <p:extLst>
      <p:ext uri="{BB962C8B-B14F-4D97-AF65-F5344CB8AC3E}">
        <p14:creationId xmlns:p14="http://schemas.microsoft.com/office/powerpoint/2010/main" val="19795994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Content Placeholder 4">
                <a:extLst>
                  <a:ext uri="{FF2B5EF4-FFF2-40B4-BE49-F238E27FC236}">
                    <a16:creationId xmlns:a16="http://schemas.microsoft.com/office/drawing/2014/main" id="{2B371ED3-4083-F130-A00A-442303F84B38}"/>
                  </a:ext>
                </a:extLst>
              </p:cNvPr>
              <p:cNvGraphicFramePr>
                <a:graphicFrameLocks noGrp="1"/>
              </p:cNvGraphicFramePr>
              <p:nvPr>
                <p:ph idx="1"/>
                <p:extLst>
                  <p:ext uri="{D42A27DB-BD31-4B8C-83A1-F6EECF244321}">
                    <p14:modId xmlns:p14="http://schemas.microsoft.com/office/powerpoint/2010/main" val="1732492891"/>
                  </p:ext>
                </p:extLst>
              </p:nvPr>
            </p:nvGraphicFramePr>
            <p:xfrm>
              <a:off x="838200" y="446315"/>
              <a:ext cx="10515600" cy="5486174"/>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5" name="Content Placeholder 4">
                <a:extLst>
                  <a:ext uri="{FF2B5EF4-FFF2-40B4-BE49-F238E27FC236}">
                    <a16:creationId xmlns:a16="http://schemas.microsoft.com/office/drawing/2014/main" id="{2B371ED3-4083-F130-A00A-442303F84B38}"/>
                  </a:ext>
                </a:extLst>
              </p:cNvPr>
              <p:cNvPicPr>
                <a:picLocks noGrp="1" noRot="1" noChangeAspect="1" noMove="1" noResize="1" noEditPoints="1" noAdjustHandles="1" noChangeArrowheads="1" noChangeShapeType="1"/>
              </p:cNvPicPr>
              <p:nvPr/>
            </p:nvPicPr>
            <p:blipFill>
              <a:blip r:embed="rId3"/>
              <a:stretch>
                <a:fillRect/>
              </a:stretch>
            </p:blipFill>
            <p:spPr>
              <a:xfrm>
                <a:off x="838200" y="446315"/>
                <a:ext cx="10515600" cy="5486174"/>
              </a:xfrm>
              <a:prstGeom prst="rect">
                <a:avLst/>
              </a:prstGeom>
            </p:spPr>
          </p:pic>
        </mc:Fallback>
      </mc:AlternateContent>
      <p:sp>
        <p:nvSpPr>
          <p:cNvPr id="4" name="Slide Number Placeholder 3">
            <a:extLst>
              <a:ext uri="{FF2B5EF4-FFF2-40B4-BE49-F238E27FC236}">
                <a16:creationId xmlns:a16="http://schemas.microsoft.com/office/drawing/2014/main" id="{8B7DB892-0716-C560-FC7F-DFE2951A9AFD}"/>
              </a:ext>
            </a:extLst>
          </p:cNvPr>
          <p:cNvSpPr>
            <a:spLocks noGrp="1"/>
          </p:cNvSpPr>
          <p:nvPr>
            <p:ph type="sldNum" sz="quarter" idx="12"/>
          </p:nvPr>
        </p:nvSpPr>
        <p:spPr/>
        <p:txBody>
          <a:bodyPr/>
          <a:lstStyle/>
          <a:p>
            <a:fld id="{C9E7B19F-562E-4687-915F-44F4066EA527}" type="slidenum">
              <a:rPr lang="en-CA" smtClean="0"/>
              <a:t>20</a:t>
            </a:fld>
            <a:endParaRPr lang="en-CA"/>
          </a:p>
        </p:txBody>
      </p:sp>
    </p:spTree>
    <p:extLst>
      <p:ext uri="{BB962C8B-B14F-4D97-AF65-F5344CB8AC3E}">
        <p14:creationId xmlns:p14="http://schemas.microsoft.com/office/powerpoint/2010/main" val="21572919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Content Placeholder 4">
                <a:extLst>
                  <a:ext uri="{FF2B5EF4-FFF2-40B4-BE49-F238E27FC236}">
                    <a16:creationId xmlns:a16="http://schemas.microsoft.com/office/drawing/2014/main" id="{63312C27-5054-EFF6-E624-F3F864E2CDC9}"/>
                  </a:ext>
                </a:extLst>
              </p:cNvPr>
              <p:cNvGraphicFramePr>
                <a:graphicFrameLocks noGrp="1"/>
              </p:cNvGraphicFramePr>
              <p:nvPr>
                <p:ph idx="1"/>
                <p:extLst>
                  <p:ext uri="{D42A27DB-BD31-4B8C-83A1-F6EECF244321}">
                    <p14:modId xmlns:p14="http://schemas.microsoft.com/office/powerpoint/2010/main" val="2673847608"/>
                  </p:ext>
                </p:extLst>
              </p:nvPr>
            </p:nvGraphicFramePr>
            <p:xfrm>
              <a:off x="838200" y="555171"/>
              <a:ext cx="10515600" cy="5377317"/>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5" name="Content Placeholder 4">
                <a:extLst>
                  <a:ext uri="{FF2B5EF4-FFF2-40B4-BE49-F238E27FC236}">
                    <a16:creationId xmlns:a16="http://schemas.microsoft.com/office/drawing/2014/main" id="{63312C27-5054-EFF6-E624-F3F864E2CDC9}"/>
                  </a:ext>
                </a:extLst>
              </p:cNvPr>
              <p:cNvPicPr>
                <a:picLocks noGrp="1" noRot="1" noChangeAspect="1" noMove="1" noResize="1" noEditPoints="1" noAdjustHandles="1" noChangeArrowheads="1" noChangeShapeType="1"/>
              </p:cNvPicPr>
              <p:nvPr/>
            </p:nvPicPr>
            <p:blipFill>
              <a:blip r:embed="rId3"/>
              <a:stretch>
                <a:fillRect/>
              </a:stretch>
            </p:blipFill>
            <p:spPr>
              <a:xfrm>
                <a:off x="838200" y="555171"/>
                <a:ext cx="10515600" cy="5377317"/>
              </a:xfrm>
              <a:prstGeom prst="rect">
                <a:avLst/>
              </a:prstGeom>
            </p:spPr>
          </p:pic>
        </mc:Fallback>
      </mc:AlternateContent>
      <p:sp>
        <p:nvSpPr>
          <p:cNvPr id="4" name="Slide Number Placeholder 3">
            <a:extLst>
              <a:ext uri="{FF2B5EF4-FFF2-40B4-BE49-F238E27FC236}">
                <a16:creationId xmlns:a16="http://schemas.microsoft.com/office/drawing/2014/main" id="{6388D21E-3285-4A4F-648A-1B59317F6469}"/>
              </a:ext>
            </a:extLst>
          </p:cNvPr>
          <p:cNvSpPr>
            <a:spLocks noGrp="1"/>
          </p:cNvSpPr>
          <p:nvPr>
            <p:ph type="sldNum" sz="quarter" idx="12"/>
          </p:nvPr>
        </p:nvSpPr>
        <p:spPr/>
        <p:txBody>
          <a:bodyPr/>
          <a:lstStyle/>
          <a:p>
            <a:fld id="{C9E7B19F-562E-4687-915F-44F4066EA527}" type="slidenum">
              <a:rPr lang="en-CA" smtClean="0"/>
              <a:t>21</a:t>
            </a:fld>
            <a:endParaRPr lang="en-CA"/>
          </a:p>
        </p:txBody>
      </p:sp>
    </p:spTree>
    <p:extLst>
      <p:ext uri="{BB962C8B-B14F-4D97-AF65-F5344CB8AC3E}">
        <p14:creationId xmlns:p14="http://schemas.microsoft.com/office/powerpoint/2010/main" val="10720534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Content Placeholder 4">
                <a:extLst>
                  <a:ext uri="{FF2B5EF4-FFF2-40B4-BE49-F238E27FC236}">
                    <a16:creationId xmlns:a16="http://schemas.microsoft.com/office/drawing/2014/main" id="{E7D4401C-953F-D7C4-D452-01A4FB11D032}"/>
                  </a:ext>
                </a:extLst>
              </p:cNvPr>
              <p:cNvGraphicFramePr>
                <a:graphicFrameLocks noGrp="1"/>
              </p:cNvGraphicFramePr>
              <p:nvPr>
                <p:ph idx="1"/>
                <p:extLst>
                  <p:ext uri="{D42A27DB-BD31-4B8C-83A1-F6EECF244321}">
                    <p14:modId xmlns:p14="http://schemas.microsoft.com/office/powerpoint/2010/main" val="2467101115"/>
                  </p:ext>
                </p:extLst>
              </p:nvPr>
            </p:nvGraphicFramePr>
            <p:xfrm>
              <a:off x="838200" y="489857"/>
              <a:ext cx="10515600" cy="5442631"/>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5" name="Content Placeholder 4">
                <a:extLst>
                  <a:ext uri="{FF2B5EF4-FFF2-40B4-BE49-F238E27FC236}">
                    <a16:creationId xmlns:a16="http://schemas.microsoft.com/office/drawing/2014/main" id="{E7D4401C-953F-D7C4-D452-01A4FB11D032}"/>
                  </a:ext>
                </a:extLst>
              </p:cNvPr>
              <p:cNvPicPr>
                <a:picLocks noGrp="1" noRot="1" noChangeAspect="1" noMove="1" noResize="1" noEditPoints="1" noAdjustHandles="1" noChangeArrowheads="1" noChangeShapeType="1"/>
              </p:cNvPicPr>
              <p:nvPr/>
            </p:nvPicPr>
            <p:blipFill>
              <a:blip r:embed="rId3"/>
              <a:stretch>
                <a:fillRect/>
              </a:stretch>
            </p:blipFill>
            <p:spPr>
              <a:xfrm>
                <a:off x="838200" y="489857"/>
                <a:ext cx="10515600" cy="5442631"/>
              </a:xfrm>
              <a:prstGeom prst="rect">
                <a:avLst/>
              </a:prstGeom>
            </p:spPr>
          </p:pic>
        </mc:Fallback>
      </mc:AlternateContent>
      <p:sp>
        <p:nvSpPr>
          <p:cNvPr id="4" name="Slide Number Placeholder 3">
            <a:extLst>
              <a:ext uri="{FF2B5EF4-FFF2-40B4-BE49-F238E27FC236}">
                <a16:creationId xmlns:a16="http://schemas.microsoft.com/office/drawing/2014/main" id="{6ABE124D-6F55-C627-9E92-4562E3058258}"/>
              </a:ext>
            </a:extLst>
          </p:cNvPr>
          <p:cNvSpPr>
            <a:spLocks noGrp="1"/>
          </p:cNvSpPr>
          <p:nvPr>
            <p:ph type="sldNum" sz="quarter" idx="12"/>
          </p:nvPr>
        </p:nvSpPr>
        <p:spPr/>
        <p:txBody>
          <a:bodyPr/>
          <a:lstStyle/>
          <a:p>
            <a:fld id="{C9E7B19F-562E-4687-915F-44F4066EA527}" type="slidenum">
              <a:rPr lang="en-CA" smtClean="0"/>
              <a:t>22</a:t>
            </a:fld>
            <a:endParaRPr lang="en-CA"/>
          </a:p>
        </p:txBody>
      </p:sp>
    </p:spTree>
    <p:extLst>
      <p:ext uri="{BB962C8B-B14F-4D97-AF65-F5344CB8AC3E}">
        <p14:creationId xmlns:p14="http://schemas.microsoft.com/office/powerpoint/2010/main" val="2807694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C59BF-EB44-F51E-88F7-70012B55CC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5AD61E-CA09-7034-17EA-6F384E338FE3}"/>
              </a:ext>
            </a:extLst>
          </p:cNvPr>
          <p:cNvSpPr>
            <a:spLocks noGrp="1"/>
          </p:cNvSpPr>
          <p:nvPr>
            <p:ph type="title"/>
            <p:custDataLst>
              <p:tags r:id="rId1"/>
            </p:custDataLst>
          </p:nvPr>
        </p:nvSpPr>
        <p:spPr>
          <a:xfrm>
            <a:off x="838200" y="160337"/>
            <a:ext cx="10515600" cy="1042987"/>
          </a:xfrm>
        </p:spPr>
        <p:txBody>
          <a:bodyPr>
            <a:normAutofit/>
          </a:bodyPr>
          <a:lstStyle/>
          <a:p>
            <a:r>
              <a:rPr lang="en-CA" sz="4000"/>
              <a:t>Key sections of PSER for Lay-offs (1 of 2)</a:t>
            </a:r>
          </a:p>
        </p:txBody>
      </p:sp>
      <p:graphicFrame>
        <p:nvGraphicFramePr>
          <p:cNvPr id="7" name="Table 6">
            <a:extLst>
              <a:ext uri="{FF2B5EF4-FFF2-40B4-BE49-F238E27FC236}">
                <a16:creationId xmlns:a16="http://schemas.microsoft.com/office/drawing/2014/main" id="{E1D151B3-604A-C576-2A17-60469DD62D82}"/>
              </a:ext>
            </a:extLst>
          </p:cNvPr>
          <p:cNvGraphicFramePr>
            <a:graphicFrameLocks noGrp="1"/>
          </p:cNvGraphicFramePr>
          <p:nvPr>
            <p:extLst>
              <p:ext uri="{D42A27DB-BD31-4B8C-83A1-F6EECF244321}">
                <p14:modId xmlns:p14="http://schemas.microsoft.com/office/powerpoint/2010/main" val="810157785"/>
              </p:ext>
            </p:extLst>
          </p:nvPr>
        </p:nvGraphicFramePr>
        <p:xfrm>
          <a:off x="969530" y="1580572"/>
          <a:ext cx="9146020" cy="4496169"/>
        </p:xfrm>
        <a:graphic>
          <a:graphicData uri="http://schemas.openxmlformats.org/drawingml/2006/table">
            <a:tbl>
              <a:tblPr firstRow="1" bandRow="1">
                <a:tableStyleId>{21E4AEA4-8DFA-4A89-87EB-49C32662AFE0}</a:tableStyleId>
              </a:tblPr>
              <a:tblGrid>
                <a:gridCol w="7002895">
                  <a:extLst>
                    <a:ext uri="{9D8B030D-6E8A-4147-A177-3AD203B41FA5}">
                      <a16:colId xmlns:a16="http://schemas.microsoft.com/office/drawing/2014/main" val="1077531061"/>
                    </a:ext>
                  </a:extLst>
                </a:gridCol>
                <a:gridCol w="2143125">
                  <a:extLst>
                    <a:ext uri="{9D8B030D-6E8A-4147-A177-3AD203B41FA5}">
                      <a16:colId xmlns:a16="http://schemas.microsoft.com/office/drawing/2014/main" val="2291497560"/>
                    </a:ext>
                  </a:extLst>
                </a:gridCol>
              </a:tblGrid>
              <a:tr h="329490">
                <a:tc>
                  <a:txBody>
                    <a:bodyPr/>
                    <a:lstStyle/>
                    <a:p>
                      <a:r>
                        <a:rPr lang="en-CA" sz="2000" b="0">
                          <a:latin typeface="Segoe UI" panose="020B0502040204020203" pitchFamily="34" charset="0"/>
                          <a:cs typeface="Segoe UI" panose="020B0502040204020203" pitchFamily="34" charset="0"/>
                        </a:rPr>
                        <a:t>Section</a:t>
                      </a:r>
                    </a:p>
                  </a:txBody>
                  <a:tcPr/>
                </a:tc>
                <a:tc>
                  <a:txBody>
                    <a:bodyPr/>
                    <a:lstStyle/>
                    <a:p>
                      <a:r>
                        <a:rPr lang="en-CA" sz="2000" b="0">
                          <a:latin typeface="Segoe UI" panose="020B0502040204020203" pitchFamily="34" charset="0"/>
                          <a:cs typeface="Segoe UI" panose="020B0502040204020203" pitchFamily="34" charset="0"/>
                        </a:rPr>
                        <a:t>Reference</a:t>
                      </a:r>
                    </a:p>
                  </a:txBody>
                  <a:tcPr/>
                </a:tc>
                <a:extLst>
                  <a:ext uri="{0D108BD9-81ED-4DB2-BD59-A6C34878D82A}">
                    <a16:rowId xmlns:a16="http://schemas.microsoft.com/office/drawing/2014/main" val="888438161"/>
                  </a:ext>
                </a:extLst>
              </a:tr>
              <a:tr h="329490">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Notice</a:t>
                      </a:r>
                    </a:p>
                  </a:txBody>
                  <a:tcPr marL="50800" marR="50800" marT="50800" marB="50800"/>
                </a:tc>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PSER 21 (1)</a:t>
                      </a:r>
                    </a:p>
                  </a:txBody>
                  <a:tcPr marL="50800" marR="50800" marT="50800" marB="50800"/>
                </a:tc>
                <a:extLst>
                  <a:ext uri="{0D108BD9-81ED-4DB2-BD59-A6C34878D82A}">
                    <a16:rowId xmlns:a16="http://schemas.microsoft.com/office/drawing/2014/main" val="2877062323"/>
                  </a:ext>
                </a:extLst>
              </a:tr>
              <a:tr h="329490">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Employees retained</a:t>
                      </a:r>
                    </a:p>
                  </a:txBody>
                  <a:tcPr marL="50800" marR="50800" marT="50800" marB="50800"/>
                </a:tc>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PSER 21 (2)</a:t>
                      </a:r>
                    </a:p>
                  </a:txBody>
                  <a:tcPr marL="50800" marR="50800" marT="50800" marB="50800"/>
                </a:tc>
                <a:extLst>
                  <a:ext uri="{0D108BD9-81ED-4DB2-BD59-A6C34878D82A}">
                    <a16:rowId xmlns:a16="http://schemas.microsoft.com/office/drawing/2014/main" val="1305422560"/>
                  </a:ext>
                </a:extLst>
              </a:tr>
              <a:tr h="329490">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Non-application – specified term</a:t>
                      </a:r>
                    </a:p>
                  </a:txBody>
                  <a:tcPr marL="50800" marR="50800" marT="50800" marB="50800"/>
                </a:tc>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PSER 21 (3)</a:t>
                      </a:r>
                    </a:p>
                  </a:txBody>
                  <a:tcPr marL="50800" marR="50800" marT="50800" marB="50800"/>
                </a:tc>
                <a:extLst>
                  <a:ext uri="{0D108BD9-81ED-4DB2-BD59-A6C34878D82A}">
                    <a16:rowId xmlns:a16="http://schemas.microsoft.com/office/drawing/2014/main" val="78778814"/>
                  </a:ext>
                </a:extLst>
              </a:tr>
              <a:tr h="329490">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Selection of employees for lay-off</a:t>
                      </a:r>
                    </a:p>
                  </a:txBody>
                  <a:tcPr marL="50800" marR="50800" marT="50800" marB="50800"/>
                </a:tc>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PSER 22 (1)</a:t>
                      </a:r>
                    </a:p>
                  </a:txBody>
                  <a:tcPr marL="50800" marR="50800" marT="50800" marB="50800"/>
                </a:tc>
                <a:extLst>
                  <a:ext uri="{0D108BD9-81ED-4DB2-BD59-A6C34878D82A}">
                    <a16:rowId xmlns:a16="http://schemas.microsoft.com/office/drawing/2014/main" val="4198944800"/>
                  </a:ext>
                </a:extLst>
              </a:tr>
              <a:tr h="442329">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Determination of qualifications, requirements and needs</a:t>
                      </a:r>
                    </a:p>
                  </a:txBody>
                  <a:tcPr marL="50800" marR="50800" marT="50800" marB="50800"/>
                </a:tc>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PSER 22 (2)</a:t>
                      </a:r>
                    </a:p>
                  </a:txBody>
                  <a:tcPr marL="50800" marR="50800" marT="50800" marB="50800"/>
                </a:tc>
                <a:extLst>
                  <a:ext uri="{0D108BD9-81ED-4DB2-BD59-A6C34878D82A}">
                    <a16:rowId xmlns:a16="http://schemas.microsoft.com/office/drawing/2014/main" val="92266111"/>
                  </a:ext>
                </a:extLst>
              </a:tr>
              <a:tr h="329490">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Information </a:t>
                      </a:r>
                    </a:p>
                  </a:txBody>
                  <a:tcPr marL="50800" marR="50800" marT="50800" marB="50800"/>
                </a:tc>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PSER 22 (3)</a:t>
                      </a:r>
                    </a:p>
                  </a:txBody>
                  <a:tcPr marL="50800" marR="50800" marT="50800" marB="50800"/>
                </a:tc>
                <a:extLst>
                  <a:ext uri="{0D108BD9-81ED-4DB2-BD59-A6C34878D82A}">
                    <a16:rowId xmlns:a16="http://schemas.microsoft.com/office/drawing/2014/main" val="3192619390"/>
                  </a:ext>
                </a:extLst>
              </a:tr>
              <a:tr h="329490">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Assessment methods</a:t>
                      </a:r>
                    </a:p>
                  </a:txBody>
                  <a:tcPr marL="50800" marR="50800" marT="50800" marB="50800"/>
                </a:tc>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PSER 22 (4)</a:t>
                      </a:r>
                    </a:p>
                  </a:txBody>
                  <a:tcPr marL="50800" marR="50800" marT="50800" marB="50800"/>
                </a:tc>
                <a:extLst>
                  <a:ext uri="{0D108BD9-81ED-4DB2-BD59-A6C34878D82A}">
                    <a16:rowId xmlns:a16="http://schemas.microsoft.com/office/drawing/2014/main" val="3057832037"/>
                  </a:ext>
                </a:extLst>
              </a:tr>
              <a:tr h="329490">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Identification of biases and barriers</a:t>
                      </a:r>
                    </a:p>
                  </a:txBody>
                  <a:tcPr marL="50800" marR="50800" marT="50800" marB="50800"/>
                </a:tc>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PSER 22 (5)</a:t>
                      </a:r>
                    </a:p>
                  </a:txBody>
                  <a:tcPr marL="50800" marR="50800" marT="50800" marB="50800"/>
                </a:tc>
                <a:extLst>
                  <a:ext uri="{0D108BD9-81ED-4DB2-BD59-A6C34878D82A}">
                    <a16:rowId xmlns:a16="http://schemas.microsoft.com/office/drawing/2014/main" val="3387115951"/>
                  </a:ext>
                </a:extLst>
              </a:tr>
              <a:tr h="329490">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Second language assessment</a:t>
                      </a:r>
                    </a:p>
                  </a:txBody>
                  <a:tcPr marL="50800" marR="50800" marT="50800" marB="50800"/>
                </a:tc>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PSER 22 (6)</a:t>
                      </a:r>
                    </a:p>
                  </a:txBody>
                  <a:tcPr marL="50800" marR="50800" marT="50800" marB="50800"/>
                </a:tc>
                <a:extLst>
                  <a:ext uri="{0D108BD9-81ED-4DB2-BD59-A6C34878D82A}">
                    <a16:rowId xmlns:a16="http://schemas.microsoft.com/office/drawing/2014/main" val="298786577"/>
                  </a:ext>
                </a:extLst>
              </a:tr>
              <a:tr h="329490">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Language of examination or interview</a:t>
                      </a:r>
                    </a:p>
                  </a:txBody>
                  <a:tcPr marL="50800" marR="50800" marT="50800" marB="50800"/>
                </a:tc>
                <a:tc>
                  <a:txBody>
                    <a:bodyPr/>
                    <a:lstStyle/>
                    <a:p>
                      <a:pPr fontAlgn="t">
                        <a:spcAft>
                          <a:spcPts val="800"/>
                        </a:spcAft>
                      </a:pPr>
                      <a:r>
                        <a:rPr lang="en-CA" sz="2000">
                          <a:solidFill>
                            <a:schemeClr val="tx1">
                              <a:lumMod val="50000"/>
                            </a:schemeClr>
                          </a:solidFill>
                          <a:effectLst/>
                          <a:latin typeface="Segoe UI" panose="020B0502040204020203" pitchFamily="34" charset="0"/>
                          <a:cs typeface="Segoe UI" panose="020B0502040204020203" pitchFamily="34" charset="0"/>
                        </a:rPr>
                        <a:t>PSER 22 (7)</a:t>
                      </a:r>
                    </a:p>
                  </a:txBody>
                  <a:tcPr marL="50800" marR="50800" marT="50800" marB="50800"/>
                </a:tc>
                <a:extLst>
                  <a:ext uri="{0D108BD9-81ED-4DB2-BD59-A6C34878D82A}">
                    <a16:rowId xmlns:a16="http://schemas.microsoft.com/office/drawing/2014/main" val="1379678417"/>
                  </a:ext>
                </a:extLst>
              </a:tr>
            </a:tbl>
          </a:graphicData>
        </a:graphic>
      </p:graphicFrame>
      <p:sp>
        <p:nvSpPr>
          <p:cNvPr id="3" name="Slide Number Placeholder 2">
            <a:extLst>
              <a:ext uri="{FF2B5EF4-FFF2-40B4-BE49-F238E27FC236}">
                <a16:creationId xmlns:a16="http://schemas.microsoft.com/office/drawing/2014/main" id="{CABA0530-50EC-EB93-6C11-CDBDDA0907BA}"/>
              </a:ext>
            </a:extLst>
          </p:cNvPr>
          <p:cNvSpPr>
            <a:spLocks noGrp="1"/>
          </p:cNvSpPr>
          <p:nvPr>
            <p:ph type="sldNum" sz="quarter" idx="12"/>
            <p:custDataLst>
              <p:tags r:id="rId2"/>
            </p:custDataLst>
          </p:nvPr>
        </p:nvSpPr>
        <p:spPr/>
        <p:txBody>
          <a:bodyPr/>
          <a:lstStyle/>
          <a:p>
            <a:fld id="{C9E7B19F-562E-4687-915F-44F4066EA527}" type="slidenum">
              <a:rPr lang="en-CA" smtClean="0"/>
              <a:t>23</a:t>
            </a:fld>
            <a:endParaRPr lang="en-CA"/>
          </a:p>
        </p:txBody>
      </p:sp>
    </p:spTree>
    <p:extLst>
      <p:ext uri="{BB962C8B-B14F-4D97-AF65-F5344CB8AC3E}">
        <p14:creationId xmlns:p14="http://schemas.microsoft.com/office/powerpoint/2010/main" val="17106625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5E735-07AF-0E31-49D9-66361BC576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3E89A3-E0F2-ADF2-F191-F92576889A87}"/>
              </a:ext>
            </a:extLst>
          </p:cNvPr>
          <p:cNvSpPr>
            <a:spLocks noGrp="1"/>
          </p:cNvSpPr>
          <p:nvPr>
            <p:ph type="title"/>
            <p:custDataLst>
              <p:tags r:id="rId1"/>
            </p:custDataLst>
          </p:nvPr>
        </p:nvSpPr>
        <p:spPr>
          <a:xfrm>
            <a:off x="838200" y="169861"/>
            <a:ext cx="10515600" cy="1344613"/>
          </a:xfrm>
        </p:spPr>
        <p:txBody>
          <a:bodyPr>
            <a:normAutofit/>
          </a:bodyPr>
          <a:lstStyle/>
          <a:p>
            <a:r>
              <a:rPr lang="en-CA" sz="4000"/>
              <a:t>Key sections of PSER for Lay-offs (2 of 2)</a:t>
            </a:r>
          </a:p>
        </p:txBody>
      </p:sp>
      <p:graphicFrame>
        <p:nvGraphicFramePr>
          <p:cNvPr id="7" name="Table 6">
            <a:extLst>
              <a:ext uri="{FF2B5EF4-FFF2-40B4-BE49-F238E27FC236}">
                <a16:creationId xmlns:a16="http://schemas.microsoft.com/office/drawing/2014/main" id="{79AB55A1-A62D-A3EC-6CEE-8B504DF05E9A}"/>
              </a:ext>
            </a:extLst>
          </p:cNvPr>
          <p:cNvGraphicFramePr>
            <a:graphicFrameLocks noGrp="1"/>
          </p:cNvGraphicFramePr>
          <p:nvPr>
            <p:extLst>
              <p:ext uri="{D42A27DB-BD31-4B8C-83A1-F6EECF244321}">
                <p14:modId xmlns:p14="http://schemas.microsoft.com/office/powerpoint/2010/main" val="255232543"/>
              </p:ext>
            </p:extLst>
          </p:nvPr>
        </p:nvGraphicFramePr>
        <p:xfrm>
          <a:off x="977899" y="1782329"/>
          <a:ext cx="9109076" cy="2021840"/>
        </p:xfrm>
        <a:graphic>
          <a:graphicData uri="http://schemas.openxmlformats.org/drawingml/2006/table">
            <a:tbl>
              <a:tblPr firstRow="1" bandRow="1">
                <a:tableStyleId>{21E4AEA4-8DFA-4A89-87EB-49C32662AFE0}</a:tableStyleId>
              </a:tblPr>
              <a:tblGrid>
                <a:gridCol w="6965952">
                  <a:extLst>
                    <a:ext uri="{9D8B030D-6E8A-4147-A177-3AD203B41FA5}">
                      <a16:colId xmlns:a16="http://schemas.microsoft.com/office/drawing/2014/main" val="1077531061"/>
                    </a:ext>
                  </a:extLst>
                </a:gridCol>
                <a:gridCol w="2143124">
                  <a:extLst>
                    <a:ext uri="{9D8B030D-6E8A-4147-A177-3AD203B41FA5}">
                      <a16:colId xmlns:a16="http://schemas.microsoft.com/office/drawing/2014/main" val="2291497560"/>
                    </a:ext>
                  </a:extLst>
                </a:gridCol>
              </a:tblGrid>
              <a:tr h="329490">
                <a:tc>
                  <a:txBody>
                    <a:bodyPr/>
                    <a:lstStyle/>
                    <a:p>
                      <a:r>
                        <a:rPr lang="en-CA" sz="2000" b="0">
                          <a:latin typeface="Segoe UI" panose="020B0502040204020203" pitchFamily="34" charset="0"/>
                          <a:cs typeface="Segoe UI" panose="020B0502040204020203" pitchFamily="34" charset="0"/>
                        </a:rPr>
                        <a:t>Section</a:t>
                      </a:r>
                    </a:p>
                  </a:txBody>
                  <a:tcPr/>
                </a:tc>
                <a:tc>
                  <a:txBody>
                    <a:bodyPr/>
                    <a:lstStyle/>
                    <a:p>
                      <a:r>
                        <a:rPr lang="en-CA" sz="2000" b="0">
                          <a:latin typeface="Segoe UI" panose="020B0502040204020203" pitchFamily="34" charset="0"/>
                          <a:cs typeface="Segoe UI" panose="020B0502040204020203" pitchFamily="34" charset="0"/>
                        </a:rPr>
                        <a:t>Reference</a:t>
                      </a:r>
                    </a:p>
                  </a:txBody>
                  <a:tcPr/>
                </a:tc>
                <a:extLst>
                  <a:ext uri="{0D108BD9-81ED-4DB2-BD59-A6C34878D82A}">
                    <a16:rowId xmlns:a16="http://schemas.microsoft.com/office/drawing/2014/main" val="888438161"/>
                  </a:ext>
                </a:extLst>
              </a:tr>
              <a:tr h="329490">
                <a:tc>
                  <a:txBody>
                    <a:bodyPr/>
                    <a:lstStyle/>
                    <a:p>
                      <a:pPr marL="0" algn="l" defTabSz="914400" rtl="0" eaLnBrk="1" fontAlgn="t" latinLnBrk="0" hangingPunct="1">
                        <a:spcAft>
                          <a:spcPts val="800"/>
                        </a:spcAft>
                      </a:pPr>
                      <a:r>
                        <a:rPr lang="en-CA" sz="2000" kern="1200">
                          <a:solidFill>
                            <a:schemeClr val="tx1">
                              <a:lumMod val="50000"/>
                            </a:schemeClr>
                          </a:solidFill>
                          <a:effectLst/>
                          <a:latin typeface="Segoe UI" panose="020B0502040204020203" pitchFamily="34" charset="0"/>
                          <a:ea typeface="+mn-ea"/>
                          <a:cs typeface="Segoe UI" panose="020B0502040204020203" pitchFamily="34" charset="0"/>
                        </a:rPr>
                        <a:t>Assessment and selection</a:t>
                      </a:r>
                    </a:p>
                  </a:txBody>
                  <a:tcPr marL="50800" marR="50800" marT="50800" marB="50800"/>
                </a:tc>
                <a:tc>
                  <a:txBody>
                    <a:bodyPr/>
                    <a:lstStyle/>
                    <a:p>
                      <a:pPr marL="0" algn="l" defTabSz="914400" rtl="0" eaLnBrk="1" fontAlgn="t" latinLnBrk="0" hangingPunct="1">
                        <a:spcAft>
                          <a:spcPts val="800"/>
                        </a:spcAft>
                      </a:pPr>
                      <a:r>
                        <a:rPr lang="en-CA" sz="2000" kern="1200">
                          <a:solidFill>
                            <a:schemeClr val="tx1">
                              <a:lumMod val="50000"/>
                            </a:schemeClr>
                          </a:solidFill>
                          <a:effectLst/>
                          <a:latin typeface="Segoe UI" panose="020B0502040204020203" pitchFamily="34" charset="0"/>
                          <a:ea typeface="+mn-ea"/>
                          <a:cs typeface="Segoe UI" panose="020B0502040204020203" pitchFamily="34" charset="0"/>
                        </a:rPr>
                        <a:t>PSER 22 (8)</a:t>
                      </a:r>
                    </a:p>
                  </a:txBody>
                  <a:tcPr marL="50800" marR="50800" marT="50800" marB="50800"/>
                </a:tc>
                <a:extLst>
                  <a:ext uri="{0D108BD9-81ED-4DB2-BD59-A6C34878D82A}">
                    <a16:rowId xmlns:a16="http://schemas.microsoft.com/office/drawing/2014/main" val="2877062323"/>
                  </a:ext>
                </a:extLst>
              </a:tr>
              <a:tr h="361356">
                <a:tc>
                  <a:txBody>
                    <a:bodyPr/>
                    <a:lstStyle/>
                    <a:p>
                      <a:pPr marL="0" algn="l" defTabSz="914400" rtl="0" eaLnBrk="1" fontAlgn="t" latinLnBrk="0" hangingPunct="1">
                        <a:spcAft>
                          <a:spcPts val="800"/>
                        </a:spcAft>
                      </a:pPr>
                      <a:r>
                        <a:rPr lang="en-CA" sz="2000" kern="1200">
                          <a:solidFill>
                            <a:schemeClr val="tx1">
                              <a:lumMod val="50000"/>
                            </a:schemeClr>
                          </a:solidFill>
                          <a:effectLst/>
                          <a:latin typeface="Segoe UI" panose="020B0502040204020203" pitchFamily="34" charset="0"/>
                          <a:ea typeface="+mn-ea"/>
                          <a:cs typeface="Segoe UI" panose="020B0502040204020203" pitchFamily="34" charset="0"/>
                        </a:rPr>
                        <a:t>Volunteers</a:t>
                      </a:r>
                    </a:p>
                  </a:txBody>
                  <a:tcPr marL="50800" marR="50800" marT="50800" marB="50800"/>
                </a:tc>
                <a:tc>
                  <a:txBody>
                    <a:bodyPr/>
                    <a:lstStyle/>
                    <a:p>
                      <a:pPr marL="0" algn="l" defTabSz="914400" rtl="0" eaLnBrk="1" fontAlgn="t" latinLnBrk="0" hangingPunct="1">
                        <a:spcAft>
                          <a:spcPts val="800"/>
                        </a:spcAft>
                      </a:pPr>
                      <a:r>
                        <a:rPr lang="en-CA" sz="2000" kern="1200">
                          <a:solidFill>
                            <a:schemeClr val="tx1">
                              <a:lumMod val="50000"/>
                            </a:schemeClr>
                          </a:solidFill>
                          <a:effectLst/>
                          <a:latin typeface="Segoe UI" panose="020B0502040204020203" pitchFamily="34" charset="0"/>
                          <a:ea typeface="+mn-ea"/>
                          <a:cs typeface="Segoe UI" panose="020B0502040204020203" pitchFamily="34" charset="0"/>
                        </a:rPr>
                        <a:t>PSER 22 (9)</a:t>
                      </a:r>
                    </a:p>
                  </a:txBody>
                  <a:tcPr marL="50800" marR="50800" marT="50800" marB="50800"/>
                </a:tc>
                <a:extLst>
                  <a:ext uri="{0D108BD9-81ED-4DB2-BD59-A6C34878D82A}">
                    <a16:rowId xmlns:a16="http://schemas.microsoft.com/office/drawing/2014/main" val="1305422560"/>
                  </a:ext>
                </a:extLst>
              </a:tr>
              <a:tr h="329490">
                <a:tc>
                  <a:txBody>
                    <a:bodyPr/>
                    <a:lstStyle/>
                    <a:p>
                      <a:pPr marL="0" algn="l" defTabSz="914400" rtl="0" eaLnBrk="1" fontAlgn="t" latinLnBrk="0" hangingPunct="1">
                        <a:spcAft>
                          <a:spcPts val="800"/>
                        </a:spcAft>
                      </a:pPr>
                      <a:r>
                        <a:rPr lang="en-CA" sz="2000" kern="1200">
                          <a:solidFill>
                            <a:schemeClr val="tx1">
                              <a:lumMod val="50000"/>
                            </a:schemeClr>
                          </a:solidFill>
                          <a:effectLst/>
                          <a:latin typeface="Segoe UI" panose="020B0502040204020203" pitchFamily="34" charset="0"/>
                          <a:ea typeface="+mn-ea"/>
                          <a:cs typeface="Segoe UI" panose="020B0502040204020203" pitchFamily="34" charset="0"/>
                        </a:rPr>
                        <a:t>Recording reasons</a:t>
                      </a:r>
                    </a:p>
                  </a:txBody>
                  <a:tcPr marL="50800" marR="50800" marT="50800" marB="50800"/>
                </a:tc>
                <a:tc>
                  <a:txBody>
                    <a:bodyPr/>
                    <a:lstStyle/>
                    <a:p>
                      <a:pPr marL="0" algn="l" defTabSz="914400" rtl="0" eaLnBrk="1" fontAlgn="t" latinLnBrk="0" hangingPunct="1">
                        <a:spcAft>
                          <a:spcPts val="800"/>
                        </a:spcAft>
                      </a:pPr>
                      <a:r>
                        <a:rPr lang="en-CA" sz="2000" kern="1200">
                          <a:solidFill>
                            <a:schemeClr val="tx1">
                              <a:lumMod val="50000"/>
                            </a:schemeClr>
                          </a:solidFill>
                          <a:effectLst/>
                          <a:latin typeface="Segoe UI" panose="020B0502040204020203" pitchFamily="34" charset="0"/>
                          <a:ea typeface="+mn-ea"/>
                          <a:cs typeface="Segoe UI" panose="020B0502040204020203" pitchFamily="34" charset="0"/>
                        </a:rPr>
                        <a:t>PSER 22 (10)</a:t>
                      </a:r>
                    </a:p>
                  </a:txBody>
                  <a:tcPr marL="50800" marR="50800" marT="50800" marB="50800"/>
                </a:tc>
                <a:extLst>
                  <a:ext uri="{0D108BD9-81ED-4DB2-BD59-A6C34878D82A}">
                    <a16:rowId xmlns:a16="http://schemas.microsoft.com/office/drawing/2014/main" val="78778814"/>
                  </a:ext>
                </a:extLst>
              </a:tr>
              <a:tr h="329490">
                <a:tc>
                  <a:txBody>
                    <a:bodyPr/>
                    <a:lstStyle/>
                    <a:p>
                      <a:pPr marL="0" algn="l" defTabSz="914400" rtl="0" eaLnBrk="1" fontAlgn="t" latinLnBrk="0" hangingPunct="1">
                        <a:spcAft>
                          <a:spcPts val="800"/>
                        </a:spcAft>
                      </a:pPr>
                      <a:r>
                        <a:rPr lang="en-CA" sz="2000" kern="1200">
                          <a:solidFill>
                            <a:schemeClr val="tx1">
                              <a:lumMod val="50000"/>
                            </a:schemeClr>
                          </a:solidFill>
                          <a:effectLst/>
                          <a:latin typeface="Segoe UI" panose="020B0502040204020203" pitchFamily="34" charset="0"/>
                          <a:ea typeface="+mn-ea"/>
                          <a:cs typeface="Segoe UI" panose="020B0502040204020203" pitchFamily="34" charset="0"/>
                        </a:rPr>
                        <a:t>Non-application – specified term</a:t>
                      </a:r>
                    </a:p>
                  </a:txBody>
                  <a:tcPr marL="50800" marR="50800" marT="50800" marB="50800"/>
                </a:tc>
                <a:tc>
                  <a:txBody>
                    <a:bodyPr/>
                    <a:lstStyle/>
                    <a:p>
                      <a:pPr marL="0" algn="l" defTabSz="914400" rtl="0" eaLnBrk="1" fontAlgn="t" latinLnBrk="0" hangingPunct="1">
                        <a:spcAft>
                          <a:spcPts val="800"/>
                        </a:spcAft>
                      </a:pPr>
                      <a:r>
                        <a:rPr lang="en-CA" sz="2000" kern="1200">
                          <a:solidFill>
                            <a:schemeClr val="tx1">
                              <a:lumMod val="50000"/>
                            </a:schemeClr>
                          </a:solidFill>
                          <a:effectLst/>
                          <a:latin typeface="Segoe UI" panose="020B0502040204020203" pitchFamily="34" charset="0"/>
                          <a:ea typeface="+mn-ea"/>
                          <a:cs typeface="Segoe UI" panose="020B0502040204020203" pitchFamily="34" charset="0"/>
                        </a:rPr>
                        <a:t>PSER 22 (11)</a:t>
                      </a:r>
                    </a:p>
                  </a:txBody>
                  <a:tcPr marL="50800" marR="50800" marT="50800" marB="50800"/>
                </a:tc>
                <a:extLst>
                  <a:ext uri="{0D108BD9-81ED-4DB2-BD59-A6C34878D82A}">
                    <a16:rowId xmlns:a16="http://schemas.microsoft.com/office/drawing/2014/main" val="4198944800"/>
                  </a:ext>
                </a:extLst>
              </a:tr>
            </a:tbl>
          </a:graphicData>
        </a:graphic>
      </p:graphicFrame>
      <p:sp>
        <p:nvSpPr>
          <p:cNvPr id="3" name="Slide Number Placeholder 2">
            <a:extLst>
              <a:ext uri="{FF2B5EF4-FFF2-40B4-BE49-F238E27FC236}">
                <a16:creationId xmlns:a16="http://schemas.microsoft.com/office/drawing/2014/main" id="{18CECBAC-0E12-1B86-A86D-1382EF5EC1CF}"/>
              </a:ext>
            </a:extLst>
          </p:cNvPr>
          <p:cNvSpPr>
            <a:spLocks noGrp="1"/>
          </p:cNvSpPr>
          <p:nvPr>
            <p:ph type="sldNum" sz="quarter" idx="12"/>
            <p:custDataLst>
              <p:tags r:id="rId2"/>
            </p:custDataLst>
          </p:nvPr>
        </p:nvSpPr>
        <p:spPr/>
        <p:txBody>
          <a:bodyPr/>
          <a:lstStyle/>
          <a:p>
            <a:fld id="{C9E7B19F-562E-4687-915F-44F4066EA527}" type="slidenum">
              <a:rPr lang="en-CA" smtClean="0"/>
              <a:t>24</a:t>
            </a:fld>
            <a:endParaRPr lang="en-CA"/>
          </a:p>
        </p:txBody>
      </p:sp>
    </p:spTree>
    <p:extLst>
      <p:ext uri="{BB962C8B-B14F-4D97-AF65-F5344CB8AC3E}">
        <p14:creationId xmlns:p14="http://schemas.microsoft.com/office/powerpoint/2010/main" val="40919880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F3D71-14E6-2935-9B1E-1C87244C36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4BF167-2E9A-D412-DD13-34A623505E64}"/>
              </a:ext>
            </a:extLst>
          </p:cNvPr>
          <p:cNvSpPr>
            <a:spLocks noGrp="1"/>
          </p:cNvSpPr>
          <p:nvPr>
            <p:ph type="title"/>
            <p:custDataLst>
              <p:tags r:id="rId1"/>
            </p:custDataLst>
          </p:nvPr>
        </p:nvSpPr>
        <p:spPr>
          <a:xfrm>
            <a:off x="838200" y="365125"/>
            <a:ext cx="10515600" cy="1101725"/>
          </a:xfrm>
        </p:spPr>
        <p:txBody>
          <a:bodyPr>
            <a:normAutofit/>
          </a:bodyPr>
          <a:lstStyle/>
          <a:p>
            <a:r>
              <a:rPr lang="en-CA" sz="4000"/>
              <a:t>Key sections of PSEA for Lay-offs</a:t>
            </a:r>
          </a:p>
        </p:txBody>
      </p:sp>
      <p:graphicFrame>
        <p:nvGraphicFramePr>
          <p:cNvPr id="8" name="Table 7">
            <a:extLst>
              <a:ext uri="{FF2B5EF4-FFF2-40B4-BE49-F238E27FC236}">
                <a16:creationId xmlns:a16="http://schemas.microsoft.com/office/drawing/2014/main" id="{98A5CECA-26F7-AA92-F4A7-3E969DA005E3}"/>
              </a:ext>
            </a:extLst>
          </p:cNvPr>
          <p:cNvGraphicFramePr>
            <a:graphicFrameLocks noGrp="1"/>
          </p:cNvGraphicFramePr>
          <p:nvPr>
            <p:extLst>
              <p:ext uri="{D42A27DB-BD31-4B8C-83A1-F6EECF244321}">
                <p14:modId xmlns:p14="http://schemas.microsoft.com/office/powerpoint/2010/main" val="3752125814"/>
              </p:ext>
            </p:extLst>
          </p:nvPr>
        </p:nvGraphicFramePr>
        <p:xfrm>
          <a:off x="960581" y="1862397"/>
          <a:ext cx="8888269" cy="1584960"/>
        </p:xfrm>
        <a:graphic>
          <a:graphicData uri="http://schemas.openxmlformats.org/drawingml/2006/table">
            <a:tbl>
              <a:tblPr firstRow="1" bandRow="1">
                <a:tableStyleId>{21E4AEA4-8DFA-4A89-87EB-49C32662AFE0}</a:tableStyleId>
              </a:tblPr>
              <a:tblGrid>
                <a:gridCol w="6678469">
                  <a:extLst>
                    <a:ext uri="{9D8B030D-6E8A-4147-A177-3AD203B41FA5}">
                      <a16:colId xmlns:a16="http://schemas.microsoft.com/office/drawing/2014/main" val="1908519348"/>
                    </a:ext>
                  </a:extLst>
                </a:gridCol>
                <a:gridCol w="2209800">
                  <a:extLst>
                    <a:ext uri="{9D8B030D-6E8A-4147-A177-3AD203B41FA5}">
                      <a16:colId xmlns:a16="http://schemas.microsoft.com/office/drawing/2014/main" val="1436277444"/>
                    </a:ext>
                  </a:extLst>
                </a:gridCol>
              </a:tblGrid>
              <a:tr h="370840">
                <a:tc>
                  <a:txBody>
                    <a:bodyPr/>
                    <a:lstStyle/>
                    <a:p>
                      <a:r>
                        <a:rPr lang="en-CA" sz="2000" b="0">
                          <a:solidFill>
                            <a:schemeClr val="bg1"/>
                          </a:solidFill>
                          <a:latin typeface="Segoe UI" panose="020B0502040204020203" pitchFamily="34" charset="0"/>
                          <a:cs typeface="Segoe UI" panose="020B0502040204020203" pitchFamily="34" charset="0"/>
                        </a:rPr>
                        <a:t>Section</a:t>
                      </a:r>
                    </a:p>
                  </a:txBody>
                  <a:tcPr/>
                </a:tc>
                <a:tc>
                  <a:txBody>
                    <a:bodyPr/>
                    <a:lstStyle/>
                    <a:p>
                      <a:r>
                        <a:rPr lang="en-CA" sz="2000" b="0">
                          <a:solidFill>
                            <a:schemeClr val="bg1"/>
                          </a:solidFill>
                          <a:latin typeface="Segoe UI" panose="020B0502040204020203" pitchFamily="34" charset="0"/>
                          <a:cs typeface="Segoe UI" panose="020B0502040204020203" pitchFamily="34" charset="0"/>
                        </a:rPr>
                        <a:t>Reference</a:t>
                      </a:r>
                    </a:p>
                  </a:txBody>
                  <a:tcPr/>
                </a:tc>
                <a:extLst>
                  <a:ext uri="{0D108BD9-81ED-4DB2-BD59-A6C34878D82A}">
                    <a16:rowId xmlns:a16="http://schemas.microsoft.com/office/drawing/2014/main" val="12662815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2000" b="0" kern="100" noProof="0">
                          <a:solidFill>
                            <a:schemeClr val="tx1">
                              <a:lumMod val="50000"/>
                            </a:schemeClr>
                          </a:solidFill>
                          <a:effectLst/>
                          <a:latin typeface="Segoe UI" panose="020B0502040204020203" pitchFamily="34" charset="0"/>
                          <a:cs typeface="Segoe UI" panose="020B0502040204020203" pitchFamily="34" charset="0"/>
                        </a:rPr>
                        <a:t>Laying off of employees</a:t>
                      </a:r>
                      <a:endParaRPr lang="en-CA" sz="2000">
                        <a:solidFill>
                          <a:schemeClr val="tx1">
                            <a:lumMod val="50000"/>
                          </a:schemeClr>
                        </a:solidFill>
                        <a:latin typeface="Segoe UI" panose="020B0502040204020203" pitchFamily="34" charset="0"/>
                        <a:cs typeface="Segoe UI" panose="020B0502040204020203" pitchFamily="34" charset="0"/>
                      </a:endParaRPr>
                    </a:p>
                  </a:txBody>
                  <a:tcPr/>
                </a:tc>
                <a:tc>
                  <a:txBody>
                    <a:bodyPr/>
                    <a:lstStyle>
                      <a:lvl1pPr marL="0" algn="l" defTabSz="914400" rtl="0" eaLnBrk="1" latinLnBrk="0" hangingPunct="1">
                        <a:defRPr sz="1800" kern="1200">
                          <a:solidFill>
                            <a:schemeClr val="tx1"/>
                          </a:solidFill>
                          <a:latin typeface="Segoe UI Semilight"/>
                        </a:defRPr>
                      </a:lvl1pPr>
                      <a:lvl2pPr marL="457200" algn="l" defTabSz="914400" rtl="0" eaLnBrk="1" latinLnBrk="0" hangingPunct="1">
                        <a:defRPr sz="1800" kern="1200">
                          <a:solidFill>
                            <a:schemeClr val="tx1"/>
                          </a:solidFill>
                          <a:latin typeface="Segoe UI Semilight"/>
                        </a:defRPr>
                      </a:lvl2pPr>
                      <a:lvl3pPr marL="914400" algn="l" defTabSz="914400" rtl="0" eaLnBrk="1" latinLnBrk="0" hangingPunct="1">
                        <a:defRPr sz="1800" kern="1200">
                          <a:solidFill>
                            <a:schemeClr val="tx1"/>
                          </a:solidFill>
                          <a:latin typeface="Segoe UI Semilight"/>
                        </a:defRPr>
                      </a:lvl3pPr>
                      <a:lvl4pPr marL="1371600" algn="l" defTabSz="914400" rtl="0" eaLnBrk="1" latinLnBrk="0" hangingPunct="1">
                        <a:defRPr sz="1800" kern="1200">
                          <a:solidFill>
                            <a:schemeClr val="tx1"/>
                          </a:solidFill>
                          <a:latin typeface="Segoe UI Semilight"/>
                        </a:defRPr>
                      </a:lvl4pPr>
                      <a:lvl5pPr marL="1828800" algn="l" defTabSz="914400" rtl="0" eaLnBrk="1" latinLnBrk="0" hangingPunct="1">
                        <a:defRPr sz="1800" kern="1200">
                          <a:solidFill>
                            <a:schemeClr val="tx1"/>
                          </a:solidFill>
                          <a:latin typeface="Segoe UI Semilight"/>
                        </a:defRPr>
                      </a:lvl5pPr>
                      <a:lvl6pPr marL="2286000" algn="l" defTabSz="914400" rtl="0" eaLnBrk="1" latinLnBrk="0" hangingPunct="1">
                        <a:defRPr sz="1800" kern="1200">
                          <a:solidFill>
                            <a:schemeClr val="tx1"/>
                          </a:solidFill>
                          <a:latin typeface="Segoe UI Semilight"/>
                        </a:defRPr>
                      </a:lvl6pPr>
                      <a:lvl7pPr marL="2743200" algn="l" defTabSz="914400" rtl="0" eaLnBrk="1" latinLnBrk="0" hangingPunct="1">
                        <a:defRPr sz="1800" kern="1200">
                          <a:solidFill>
                            <a:schemeClr val="tx1"/>
                          </a:solidFill>
                          <a:latin typeface="Segoe UI Semilight"/>
                        </a:defRPr>
                      </a:lvl7pPr>
                      <a:lvl8pPr marL="3200400" algn="l" defTabSz="914400" rtl="0" eaLnBrk="1" latinLnBrk="0" hangingPunct="1">
                        <a:defRPr sz="1800" kern="1200">
                          <a:solidFill>
                            <a:schemeClr val="tx1"/>
                          </a:solidFill>
                          <a:latin typeface="Segoe UI Semilight"/>
                        </a:defRPr>
                      </a:lvl8pPr>
                      <a:lvl9pPr marL="3657600" algn="l" defTabSz="914400" rtl="0" eaLnBrk="1" latinLnBrk="0" hangingPunct="1">
                        <a:defRPr sz="1800" kern="1200">
                          <a:solidFill>
                            <a:schemeClr val="tx1"/>
                          </a:solidFill>
                          <a:latin typeface="Segoe UI Semilight"/>
                        </a:defRPr>
                      </a:lvl9pPr>
                    </a:lstStyle>
                    <a:p>
                      <a:pPr>
                        <a:lnSpc>
                          <a:spcPct val="107000"/>
                        </a:lnSpc>
                        <a:spcAft>
                          <a:spcPts val="800"/>
                        </a:spcAft>
                      </a:pPr>
                      <a:r>
                        <a:rPr lang="en-CA" sz="2000" b="0" kern="100" noProof="0">
                          <a:solidFill>
                            <a:schemeClr val="tx1">
                              <a:lumMod val="50000"/>
                            </a:schemeClr>
                          </a:solidFill>
                          <a:effectLst/>
                          <a:latin typeface="Segoe UI" panose="020B0502040204020203" pitchFamily="34" charset="0"/>
                          <a:cs typeface="Segoe UI" panose="020B0502040204020203" pitchFamily="34" charset="0"/>
                        </a:rPr>
                        <a:t>PSEA 64 (1)</a:t>
                      </a:r>
                      <a:endParaRPr lang="en-CA" sz="2000" b="0" kern="100" noProof="0">
                        <a:solidFill>
                          <a:schemeClr val="tx1">
                            <a:lumMod val="50000"/>
                          </a:schemeClr>
                        </a:solidFill>
                        <a:effectLst/>
                        <a:latin typeface="Segoe UI" panose="020B0502040204020203" pitchFamily="34" charset="0"/>
                        <a:ea typeface="Aptos" panose="020B0004020202020204" pitchFamily="34" charset="0"/>
                        <a:cs typeface="Segoe UI" panose="020B0502040204020203" pitchFamily="34" charset="0"/>
                      </a:endParaRPr>
                    </a:p>
                  </a:txBody>
                  <a:tcPr marL="68580" marR="68580" marT="0" marB="0"/>
                </a:tc>
                <a:extLst>
                  <a:ext uri="{0D108BD9-81ED-4DB2-BD59-A6C34878D82A}">
                    <a16:rowId xmlns:a16="http://schemas.microsoft.com/office/drawing/2014/main" val="212311874"/>
                  </a:ext>
                </a:extLst>
              </a:tr>
              <a:tr h="2598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2000" kern="100" noProof="0">
                          <a:solidFill>
                            <a:schemeClr val="tx1">
                              <a:lumMod val="50000"/>
                            </a:schemeClr>
                          </a:solidFill>
                          <a:effectLst/>
                          <a:latin typeface="Segoe UI" panose="020B0502040204020203" pitchFamily="34" charset="0"/>
                          <a:cs typeface="Segoe UI" panose="020B0502040204020203" pitchFamily="34" charset="0"/>
                        </a:rPr>
                        <a:t>Selection of employees</a:t>
                      </a:r>
                      <a:endParaRPr lang="en-CA" sz="2000">
                        <a:solidFill>
                          <a:schemeClr val="tx1">
                            <a:lumMod val="50000"/>
                          </a:schemeClr>
                        </a:solidFill>
                        <a:latin typeface="Segoe UI" panose="020B0502040204020203" pitchFamily="34" charset="0"/>
                        <a:cs typeface="Segoe UI" panose="020B0502040204020203" pitchFamily="34" charset="0"/>
                      </a:endParaRPr>
                    </a:p>
                  </a:txBody>
                  <a:tcPr/>
                </a:tc>
                <a:tc>
                  <a:txBody>
                    <a:bodyPr/>
                    <a:lstStyle>
                      <a:lvl1pPr marL="0" algn="l" defTabSz="914400" rtl="0" eaLnBrk="1" latinLnBrk="0" hangingPunct="1">
                        <a:defRPr sz="1800" kern="1200">
                          <a:solidFill>
                            <a:schemeClr val="tx1"/>
                          </a:solidFill>
                          <a:latin typeface="Segoe UI Semilight"/>
                        </a:defRPr>
                      </a:lvl1pPr>
                      <a:lvl2pPr marL="457200" algn="l" defTabSz="914400" rtl="0" eaLnBrk="1" latinLnBrk="0" hangingPunct="1">
                        <a:defRPr sz="1800" kern="1200">
                          <a:solidFill>
                            <a:schemeClr val="tx1"/>
                          </a:solidFill>
                          <a:latin typeface="Segoe UI Semilight"/>
                        </a:defRPr>
                      </a:lvl2pPr>
                      <a:lvl3pPr marL="914400" algn="l" defTabSz="914400" rtl="0" eaLnBrk="1" latinLnBrk="0" hangingPunct="1">
                        <a:defRPr sz="1800" kern="1200">
                          <a:solidFill>
                            <a:schemeClr val="tx1"/>
                          </a:solidFill>
                          <a:latin typeface="Segoe UI Semilight"/>
                        </a:defRPr>
                      </a:lvl3pPr>
                      <a:lvl4pPr marL="1371600" algn="l" defTabSz="914400" rtl="0" eaLnBrk="1" latinLnBrk="0" hangingPunct="1">
                        <a:defRPr sz="1800" kern="1200">
                          <a:solidFill>
                            <a:schemeClr val="tx1"/>
                          </a:solidFill>
                          <a:latin typeface="Segoe UI Semilight"/>
                        </a:defRPr>
                      </a:lvl4pPr>
                      <a:lvl5pPr marL="1828800" algn="l" defTabSz="914400" rtl="0" eaLnBrk="1" latinLnBrk="0" hangingPunct="1">
                        <a:defRPr sz="1800" kern="1200">
                          <a:solidFill>
                            <a:schemeClr val="tx1"/>
                          </a:solidFill>
                          <a:latin typeface="Segoe UI Semilight"/>
                        </a:defRPr>
                      </a:lvl5pPr>
                      <a:lvl6pPr marL="2286000" algn="l" defTabSz="914400" rtl="0" eaLnBrk="1" latinLnBrk="0" hangingPunct="1">
                        <a:defRPr sz="1800" kern="1200">
                          <a:solidFill>
                            <a:schemeClr val="tx1"/>
                          </a:solidFill>
                          <a:latin typeface="Segoe UI Semilight"/>
                        </a:defRPr>
                      </a:lvl6pPr>
                      <a:lvl7pPr marL="2743200" algn="l" defTabSz="914400" rtl="0" eaLnBrk="1" latinLnBrk="0" hangingPunct="1">
                        <a:defRPr sz="1800" kern="1200">
                          <a:solidFill>
                            <a:schemeClr val="tx1"/>
                          </a:solidFill>
                          <a:latin typeface="Segoe UI Semilight"/>
                        </a:defRPr>
                      </a:lvl7pPr>
                      <a:lvl8pPr marL="3200400" algn="l" defTabSz="914400" rtl="0" eaLnBrk="1" latinLnBrk="0" hangingPunct="1">
                        <a:defRPr sz="1800" kern="1200">
                          <a:solidFill>
                            <a:schemeClr val="tx1"/>
                          </a:solidFill>
                          <a:latin typeface="Segoe UI Semilight"/>
                        </a:defRPr>
                      </a:lvl8pPr>
                      <a:lvl9pPr marL="3657600" algn="l" defTabSz="914400" rtl="0" eaLnBrk="1" latinLnBrk="0" hangingPunct="1">
                        <a:defRPr sz="1800" kern="1200">
                          <a:solidFill>
                            <a:schemeClr val="tx1"/>
                          </a:solidFill>
                          <a:latin typeface="Segoe UI Semilight"/>
                        </a:defRPr>
                      </a:lvl9pPr>
                    </a:lstStyle>
                    <a:p>
                      <a:pPr>
                        <a:lnSpc>
                          <a:spcPct val="107000"/>
                        </a:lnSpc>
                        <a:spcAft>
                          <a:spcPts val="800"/>
                        </a:spcAft>
                      </a:pPr>
                      <a:r>
                        <a:rPr lang="en-CA" sz="2000" kern="100" noProof="0">
                          <a:solidFill>
                            <a:schemeClr val="tx1">
                              <a:lumMod val="50000"/>
                            </a:schemeClr>
                          </a:solidFill>
                          <a:effectLst/>
                          <a:latin typeface="Segoe UI" panose="020B0502040204020203" pitchFamily="34" charset="0"/>
                          <a:cs typeface="Segoe UI" panose="020B0502040204020203" pitchFamily="34" charset="0"/>
                        </a:rPr>
                        <a:t>PSEA 64 (2)</a:t>
                      </a:r>
                      <a:endParaRPr lang="en-CA" sz="2000" kern="100" noProof="0">
                        <a:solidFill>
                          <a:schemeClr val="tx1">
                            <a:lumMod val="50000"/>
                          </a:schemeClr>
                        </a:solidFill>
                        <a:effectLst/>
                        <a:latin typeface="Segoe UI" panose="020B0502040204020203" pitchFamily="34" charset="0"/>
                        <a:ea typeface="Aptos" panose="020B0004020202020204" pitchFamily="34" charset="0"/>
                        <a:cs typeface="Segoe UI" panose="020B0502040204020203" pitchFamily="34" charset="0"/>
                      </a:endParaRPr>
                    </a:p>
                  </a:txBody>
                  <a:tcPr marL="68580" marR="68580" marT="0" marB="0"/>
                </a:tc>
                <a:extLst>
                  <a:ext uri="{0D108BD9-81ED-4DB2-BD59-A6C34878D82A}">
                    <a16:rowId xmlns:a16="http://schemas.microsoft.com/office/drawing/2014/main" val="4118575410"/>
                  </a:ext>
                </a:extLst>
              </a:tr>
              <a:tr h="2674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2000" kern="100" noProof="0">
                          <a:solidFill>
                            <a:schemeClr val="tx1">
                              <a:lumMod val="50000"/>
                            </a:schemeClr>
                          </a:solidFill>
                          <a:effectLst/>
                          <a:latin typeface="Segoe UI" panose="020B0502040204020203" pitchFamily="34" charset="0"/>
                          <a:cs typeface="Segoe UI" panose="020B0502040204020203" pitchFamily="34" charset="0"/>
                        </a:rPr>
                        <a:t>Complaint to Board regarding lay-off</a:t>
                      </a:r>
                      <a:endParaRPr lang="en-CA" sz="2000">
                        <a:solidFill>
                          <a:schemeClr val="tx1">
                            <a:lumMod val="50000"/>
                          </a:schemeClr>
                        </a:solidFill>
                        <a:latin typeface="Segoe UI" panose="020B0502040204020203" pitchFamily="34" charset="0"/>
                        <a:cs typeface="Segoe UI" panose="020B0502040204020203" pitchFamily="34" charset="0"/>
                      </a:endParaRPr>
                    </a:p>
                  </a:txBody>
                  <a:tcPr/>
                </a:tc>
                <a:tc>
                  <a:txBody>
                    <a:bodyPr/>
                    <a:lstStyle>
                      <a:lvl1pPr marL="0" algn="l" defTabSz="914400" rtl="0" eaLnBrk="1" latinLnBrk="0" hangingPunct="1">
                        <a:defRPr sz="1800" kern="1200">
                          <a:solidFill>
                            <a:schemeClr val="tx1"/>
                          </a:solidFill>
                          <a:latin typeface="Segoe UI Semilight"/>
                        </a:defRPr>
                      </a:lvl1pPr>
                      <a:lvl2pPr marL="457200" algn="l" defTabSz="914400" rtl="0" eaLnBrk="1" latinLnBrk="0" hangingPunct="1">
                        <a:defRPr sz="1800" kern="1200">
                          <a:solidFill>
                            <a:schemeClr val="tx1"/>
                          </a:solidFill>
                          <a:latin typeface="Segoe UI Semilight"/>
                        </a:defRPr>
                      </a:lvl2pPr>
                      <a:lvl3pPr marL="914400" algn="l" defTabSz="914400" rtl="0" eaLnBrk="1" latinLnBrk="0" hangingPunct="1">
                        <a:defRPr sz="1800" kern="1200">
                          <a:solidFill>
                            <a:schemeClr val="tx1"/>
                          </a:solidFill>
                          <a:latin typeface="Segoe UI Semilight"/>
                        </a:defRPr>
                      </a:lvl3pPr>
                      <a:lvl4pPr marL="1371600" algn="l" defTabSz="914400" rtl="0" eaLnBrk="1" latinLnBrk="0" hangingPunct="1">
                        <a:defRPr sz="1800" kern="1200">
                          <a:solidFill>
                            <a:schemeClr val="tx1"/>
                          </a:solidFill>
                          <a:latin typeface="Segoe UI Semilight"/>
                        </a:defRPr>
                      </a:lvl4pPr>
                      <a:lvl5pPr marL="1828800" algn="l" defTabSz="914400" rtl="0" eaLnBrk="1" latinLnBrk="0" hangingPunct="1">
                        <a:defRPr sz="1800" kern="1200">
                          <a:solidFill>
                            <a:schemeClr val="tx1"/>
                          </a:solidFill>
                          <a:latin typeface="Segoe UI Semilight"/>
                        </a:defRPr>
                      </a:lvl5pPr>
                      <a:lvl6pPr marL="2286000" algn="l" defTabSz="914400" rtl="0" eaLnBrk="1" latinLnBrk="0" hangingPunct="1">
                        <a:defRPr sz="1800" kern="1200">
                          <a:solidFill>
                            <a:schemeClr val="tx1"/>
                          </a:solidFill>
                          <a:latin typeface="Segoe UI Semilight"/>
                        </a:defRPr>
                      </a:lvl6pPr>
                      <a:lvl7pPr marL="2743200" algn="l" defTabSz="914400" rtl="0" eaLnBrk="1" latinLnBrk="0" hangingPunct="1">
                        <a:defRPr sz="1800" kern="1200">
                          <a:solidFill>
                            <a:schemeClr val="tx1"/>
                          </a:solidFill>
                          <a:latin typeface="Segoe UI Semilight"/>
                        </a:defRPr>
                      </a:lvl7pPr>
                      <a:lvl8pPr marL="3200400" algn="l" defTabSz="914400" rtl="0" eaLnBrk="1" latinLnBrk="0" hangingPunct="1">
                        <a:defRPr sz="1800" kern="1200">
                          <a:solidFill>
                            <a:schemeClr val="tx1"/>
                          </a:solidFill>
                          <a:latin typeface="Segoe UI Semilight"/>
                        </a:defRPr>
                      </a:lvl8pPr>
                      <a:lvl9pPr marL="3657600" algn="l" defTabSz="914400" rtl="0" eaLnBrk="1" latinLnBrk="0" hangingPunct="1">
                        <a:defRPr sz="1800" kern="1200">
                          <a:solidFill>
                            <a:schemeClr val="tx1"/>
                          </a:solidFill>
                          <a:latin typeface="Segoe UI Semilight"/>
                        </a:defRPr>
                      </a:lvl9pPr>
                    </a:lstStyle>
                    <a:p>
                      <a:pPr>
                        <a:lnSpc>
                          <a:spcPct val="107000"/>
                        </a:lnSpc>
                        <a:spcAft>
                          <a:spcPts val="800"/>
                        </a:spcAft>
                      </a:pPr>
                      <a:r>
                        <a:rPr lang="en-CA" sz="2000" kern="100" noProof="0">
                          <a:solidFill>
                            <a:schemeClr val="tx1">
                              <a:lumMod val="50000"/>
                            </a:schemeClr>
                          </a:solidFill>
                          <a:effectLst/>
                          <a:latin typeface="Segoe UI" panose="020B0502040204020203" pitchFamily="34" charset="0"/>
                          <a:cs typeface="Segoe UI" panose="020B0502040204020203" pitchFamily="34" charset="0"/>
                        </a:rPr>
                        <a:t>PSEA 65 (1)</a:t>
                      </a:r>
                      <a:endParaRPr lang="en-CA" sz="2000" kern="100" noProof="0">
                        <a:solidFill>
                          <a:schemeClr val="tx1">
                            <a:lumMod val="50000"/>
                          </a:schemeClr>
                        </a:solidFill>
                        <a:effectLst/>
                        <a:latin typeface="Segoe UI" panose="020B0502040204020203" pitchFamily="34" charset="0"/>
                        <a:ea typeface="Aptos" panose="020B0004020202020204" pitchFamily="34" charset="0"/>
                        <a:cs typeface="Segoe UI" panose="020B0502040204020203" pitchFamily="34" charset="0"/>
                      </a:endParaRPr>
                    </a:p>
                  </a:txBody>
                  <a:tcPr marL="68580" marR="68580" marT="0" marB="0"/>
                </a:tc>
                <a:extLst>
                  <a:ext uri="{0D108BD9-81ED-4DB2-BD59-A6C34878D82A}">
                    <a16:rowId xmlns:a16="http://schemas.microsoft.com/office/drawing/2014/main" val="760123702"/>
                  </a:ext>
                </a:extLst>
              </a:tr>
            </a:tbl>
          </a:graphicData>
        </a:graphic>
      </p:graphicFrame>
      <p:sp>
        <p:nvSpPr>
          <p:cNvPr id="3" name="Slide Number Placeholder 2">
            <a:extLst>
              <a:ext uri="{FF2B5EF4-FFF2-40B4-BE49-F238E27FC236}">
                <a16:creationId xmlns:a16="http://schemas.microsoft.com/office/drawing/2014/main" id="{E6E9D757-AF8A-D22D-398D-4E8F2B5C8F88}"/>
              </a:ext>
            </a:extLst>
          </p:cNvPr>
          <p:cNvSpPr>
            <a:spLocks noGrp="1"/>
          </p:cNvSpPr>
          <p:nvPr>
            <p:ph type="sldNum" sz="quarter" idx="12"/>
            <p:custDataLst>
              <p:tags r:id="rId2"/>
            </p:custDataLst>
          </p:nvPr>
        </p:nvSpPr>
        <p:spPr/>
        <p:txBody>
          <a:bodyPr/>
          <a:lstStyle/>
          <a:p>
            <a:fld id="{C9E7B19F-562E-4687-915F-44F4066EA527}" type="slidenum">
              <a:rPr lang="en-CA" smtClean="0"/>
              <a:t>25</a:t>
            </a:fld>
            <a:endParaRPr lang="en-CA"/>
          </a:p>
        </p:txBody>
      </p:sp>
    </p:spTree>
    <p:extLst>
      <p:ext uri="{BB962C8B-B14F-4D97-AF65-F5344CB8AC3E}">
        <p14:creationId xmlns:p14="http://schemas.microsoft.com/office/powerpoint/2010/main" val="32615471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EBFAE-7FE8-C05C-98AF-39F7D349B190}"/>
              </a:ext>
            </a:extLst>
          </p:cNvPr>
          <p:cNvSpPr>
            <a:spLocks noGrp="1"/>
          </p:cNvSpPr>
          <p:nvPr>
            <p:ph type="title"/>
            <p:custDataLst>
              <p:tags r:id="rId1"/>
            </p:custDataLst>
          </p:nvPr>
        </p:nvSpPr>
        <p:spPr>
          <a:xfrm>
            <a:off x="838200" y="253615"/>
            <a:ext cx="10515600" cy="1098935"/>
          </a:xfrm>
        </p:spPr>
        <p:txBody>
          <a:bodyPr>
            <a:normAutofit/>
          </a:bodyPr>
          <a:lstStyle/>
          <a:p>
            <a:r>
              <a:rPr lang="en-CA" sz="4000"/>
              <a:t>Legislation and other references</a:t>
            </a:r>
          </a:p>
        </p:txBody>
      </p:sp>
      <p:sp>
        <p:nvSpPr>
          <p:cNvPr id="3" name="Content Placeholder 2">
            <a:extLst>
              <a:ext uri="{FF2B5EF4-FFF2-40B4-BE49-F238E27FC236}">
                <a16:creationId xmlns:a16="http://schemas.microsoft.com/office/drawing/2014/main" id="{25A5CDEA-B18E-E788-12CE-F76879739DAC}"/>
              </a:ext>
            </a:extLst>
          </p:cNvPr>
          <p:cNvSpPr>
            <a:spLocks noGrp="1"/>
          </p:cNvSpPr>
          <p:nvPr>
            <p:ph idx="1"/>
            <p:custDataLst>
              <p:tags r:id="rId2"/>
            </p:custDataLst>
          </p:nvPr>
        </p:nvSpPr>
        <p:spPr>
          <a:xfrm>
            <a:off x="838200" y="1581150"/>
            <a:ext cx="10515600" cy="4514850"/>
          </a:xfrm>
        </p:spPr>
        <p:txBody>
          <a:bodyPr>
            <a:noAutofit/>
          </a:bodyPr>
          <a:lstStyle/>
          <a:p>
            <a:r>
              <a:rPr lang="en-CA" sz="2000" u="sng">
                <a:solidFill>
                  <a:srgbClr val="0070C0"/>
                </a:solidFill>
                <a:effectLst/>
                <a:ea typeface="Segoe UI Semilight" panose="020B0402040204020203" pitchFamily="34" charset="0"/>
                <a:cs typeface="Times New Roman" panose="02020603050405020304" pitchFamily="18" charset="0"/>
                <a:hlinkClick r:id="rId6"/>
              </a:rPr>
              <a:t>Public Service Employment Act</a:t>
            </a:r>
            <a:endParaRPr lang="en-CA" sz="2000" u="sng">
              <a:solidFill>
                <a:srgbClr val="0070C0"/>
              </a:solidFill>
              <a:effectLst/>
              <a:ea typeface="Segoe UI Semilight" panose="020B0402040204020203" pitchFamily="34" charset="0"/>
              <a:cs typeface="Times New Roman" panose="02020603050405020304" pitchFamily="18" charset="0"/>
            </a:endParaRPr>
          </a:p>
          <a:p>
            <a:r>
              <a:rPr lang="en-CA" sz="2000" u="sng">
                <a:solidFill>
                  <a:srgbClr val="0070C0"/>
                </a:solidFill>
                <a:effectLst/>
                <a:ea typeface="Segoe UI Semilight" panose="020B0402040204020203" pitchFamily="34" charset="0"/>
                <a:cs typeface="Times New Roman" panose="02020603050405020304" pitchFamily="18" charset="0"/>
                <a:hlinkClick r:id="rId7"/>
              </a:rPr>
              <a:t>Employment Equity Act</a:t>
            </a:r>
            <a:endParaRPr lang="en-CA" sz="2000" u="sng">
              <a:solidFill>
                <a:srgbClr val="0070C0"/>
              </a:solidFill>
              <a:effectLst/>
              <a:ea typeface="Segoe UI Semilight" panose="020B0402040204020203" pitchFamily="34" charset="0"/>
              <a:cs typeface="Times New Roman" panose="02020603050405020304" pitchFamily="18" charset="0"/>
            </a:endParaRPr>
          </a:p>
          <a:p>
            <a:r>
              <a:rPr lang="en-CA" sz="2000" u="sng">
                <a:solidFill>
                  <a:srgbClr val="0070C0"/>
                </a:solidFill>
                <a:effectLst/>
                <a:ea typeface="Segoe UI Semilight" panose="020B0402040204020203" pitchFamily="34" charset="0"/>
                <a:cs typeface="Times New Roman" panose="02020603050405020304" pitchFamily="18" charset="0"/>
                <a:hlinkClick r:id="rId8"/>
              </a:rPr>
              <a:t>Privacy Act</a:t>
            </a:r>
            <a:endParaRPr lang="en-CA" sz="2000" u="sng">
              <a:solidFill>
                <a:srgbClr val="0070C0"/>
              </a:solidFill>
              <a:effectLst/>
              <a:ea typeface="Segoe UI Semilight" panose="020B0402040204020203" pitchFamily="34" charset="0"/>
              <a:cs typeface="Times New Roman" panose="02020603050405020304" pitchFamily="18" charset="0"/>
            </a:endParaRPr>
          </a:p>
          <a:p>
            <a:r>
              <a:rPr lang="en-CA" sz="2000" u="sng">
                <a:solidFill>
                  <a:srgbClr val="0070C0"/>
                </a:solidFill>
                <a:effectLst/>
                <a:ea typeface="Segoe UI Semilight" panose="020B0402040204020203" pitchFamily="34" charset="0"/>
                <a:cs typeface="Times New Roman" panose="02020603050405020304" pitchFamily="18" charset="0"/>
                <a:hlinkClick r:id="rId9"/>
              </a:rPr>
              <a:t>Official Languages Act</a:t>
            </a:r>
            <a:endParaRPr lang="en-CA" sz="2000">
              <a:effectLst/>
              <a:ea typeface="Segoe UI Semilight" panose="020B0402040204020203" pitchFamily="34" charset="0"/>
              <a:cs typeface="Times New Roman" panose="02020603050405020304" pitchFamily="18" charset="0"/>
            </a:endParaRPr>
          </a:p>
          <a:p>
            <a:r>
              <a:rPr lang="en-CA" sz="2000" u="sng">
                <a:solidFill>
                  <a:srgbClr val="0070C0"/>
                </a:solidFill>
                <a:effectLst/>
                <a:ea typeface="Segoe UI Semilight" panose="020B0402040204020203" pitchFamily="34" charset="0"/>
                <a:cs typeface="Times New Roman" panose="02020603050405020304" pitchFamily="18" charset="0"/>
                <a:hlinkClick r:id="rId10"/>
              </a:rPr>
              <a:t>Public Service Employment Regulations</a:t>
            </a:r>
            <a:endParaRPr lang="en-CA" sz="2000" u="sng">
              <a:solidFill>
                <a:srgbClr val="0070C0"/>
              </a:solidFill>
              <a:effectLst/>
              <a:ea typeface="Segoe UI Semilight" panose="020B0402040204020203" pitchFamily="34" charset="0"/>
              <a:cs typeface="Times New Roman" panose="02020603050405020304" pitchFamily="18" charset="0"/>
            </a:endParaRPr>
          </a:p>
          <a:p>
            <a:r>
              <a:rPr lang="en-CA" sz="2000" u="sng">
                <a:solidFill>
                  <a:srgbClr val="0070C0"/>
                </a:solidFill>
                <a:effectLst/>
                <a:ea typeface="Segoe UI Semilight" panose="020B0402040204020203" pitchFamily="34" charset="0"/>
                <a:cs typeface="Times New Roman" panose="02020603050405020304" pitchFamily="18" charset="0"/>
                <a:hlinkClick r:id="rId11"/>
              </a:rPr>
              <a:t>Public Service Official Languages Appointment Regulations</a:t>
            </a:r>
            <a:endParaRPr lang="en-CA" sz="2000">
              <a:effectLst/>
              <a:ea typeface="Segoe UI Semilight" panose="020B0402040204020203" pitchFamily="34" charset="0"/>
              <a:cs typeface="Times New Roman" panose="02020603050405020304" pitchFamily="18" charset="0"/>
            </a:endParaRPr>
          </a:p>
          <a:p>
            <a:r>
              <a:rPr lang="en-CA" sz="2000" u="sng">
                <a:solidFill>
                  <a:srgbClr val="0070C0"/>
                </a:solidFill>
                <a:effectLst/>
                <a:ea typeface="Segoe UI Semilight" panose="020B0402040204020203" pitchFamily="34" charset="0"/>
                <a:cs typeface="Times New Roman" panose="02020603050405020304" pitchFamily="18" charset="0"/>
                <a:hlinkClick r:id="rId12"/>
              </a:rPr>
              <a:t>Public Service Official Languages Exclusion Approval Order</a:t>
            </a:r>
            <a:endParaRPr lang="en-CA" sz="2000">
              <a:effectLst/>
              <a:ea typeface="Segoe UI Semilight" panose="020B0402040204020203" pitchFamily="34" charset="0"/>
              <a:cs typeface="Times New Roman" panose="02020603050405020304" pitchFamily="18" charset="0"/>
            </a:endParaRPr>
          </a:p>
          <a:p>
            <a:r>
              <a:rPr lang="en-CA" sz="2000">
                <a:hlinkClick r:id="rId13"/>
              </a:rPr>
              <a:t>Selection of employees for retention or lay-off: Guide for managers and human resources specialists</a:t>
            </a:r>
            <a:endParaRPr lang="en-CA" sz="2000"/>
          </a:p>
          <a:p>
            <a:r>
              <a:rPr lang="en-CA" sz="2000">
                <a:hlinkClick r:id="rId14"/>
              </a:rPr>
              <a:t>Amendments to the Public Service Employment Regulations</a:t>
            </a:r>
            <a:endParaRPr lang="en-CA" sz="2000" u="sng">
              <a:solidFill>
                <a:srgbClr val="0070C0"/>
              </a:solidFill>
              <a:ea typeface="Segoe UI Semilight" panose="020B0402040204020203" pitchFamily="34" charset="0"/>
              <a:cs typeface="Times New Roman" panose="02020603050405020304" pitchFamily="18" charset="0"/>
            </a:endParaRPr>
          </a:p>
          <a:p>
            <a:endParaRPr lang="en-CA" sz="2200">
              <a:effectLst/>
              <a:ea typeface="Segoe UI Semilight" panose="020B0402040204020203"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92CE6AD-C3A0-0D33-EF63-D1DEF0EAFB80}"/>
              </a:ext>
            </a:extLst>
          </p:cNvPr>
          <p:cNvSpPr>
            <a:spLocks noGrp="1"/>
          </p:cNvSpPr>
          <p:nvPr>
            <p:ph type="sldNum" sz="quarter" idx="12"/>
            <p:custDataLst>
              <p:tags r:id="rId3"/>
            </p:custDataLst>
          </p:nvPr>
        </p:nvSpPr>
        <p:spPr/>
        <p:txBody>
          <a:bodyPr/>
          <a:lstStyle/>
          <a:p>
            <a:fld id="{C9E7B19F-562E-4687-915F-44F4066EA527}" type="slidenum">
              <a:rPr lang="en-CA" smtClean="0"/>
              <a:t>26</a:t>
            </a:fld>
            <a:endParaRPr lang="en-CA"/>
          </a:p>
        </p:txBody>
      </p:sp>
    </p:spTree>
    <p:extLst>
      <p:ext uri="{BB962C8B-B14F-4D97-AF65-F5344CB8AC3E}">
        <p14:creationId xmlns:p14="http://schemas.microsoft.com/office/powerpoint/2010/main" val="5617928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8850" y="2434841"/>
            <a:ext cx="7734300" cy="1988317"/>
          </a:xfrm>
        </p:spPr>
        <p:txBody>
          <a:bodyPr anchor="ctr">
            <a:noAutofit/>
          </a:bodyPr>
          <a:lstStyle/>
          <a:p>
            <a:pPr algn="ctr"/>
            <a:r>
              <a:rPr lang="en-ZA" sz="8000"/>
              <a:t>Questions?</a:t>
            </a:r>
            <a:endParaRPr lang="en-CA" sz="8000"/>
          </a:p>
        </p:txBody>
      </p:sp>
      <p:sp>
        <p:nvSpPr>
          <p:cNvPr id="6" name="Slide Number Placeholder 5">
            <a:extLst>
              <a:ext uri="{C183D7F6-B498-43B3-948B-1728B52AA6E4}">
                <adec:decorative xmlns:adec="http://schemas.microsoft.com/office/drawing/2017/decorative" val="0"/>
              </a:ext>
            </a:extLst>
          </p:cNvPr>
          <p:cNvSpPr>
            <a:spLocks noGrp="1"/>
          </p:cNvSpPr>
          <p:nvPr>
            <p:ph type="sldNum" sz="quarter" idx="12"/>
          </p:nvPr>
        </p:nvSpPr>
        <p:spPr>
          <a:xfrm>
            <a:off x="10782300" y="6418264"/>
            <a:ext cx="1219200" cy="365125"/>
          </a:xfrm>
        </p:spPr>
        <p:txBody>
          <a:bodyPr anchor="ctr">
            <a:normAutofit/>
          </a:bodyPr>
          <a:lstStyle/>
          <a:p>
            <a:pPr>
              <a:spcAft>
                <a:spcPts val="800"/>
              </a:spcAft>
            </a:pPr>
            <a:fld id="{C9E7B19F-562E-4687-915F-44F4066EA527}" type="slidenum">
              <a:rPr lang="en-CA" smtClean="0">
                <a:solidFill>
                  <a:srgbClr val="54575A">
                    <a:tint val="75000"/>
                  </a:srgbClr>
                </a:solidFill>
              </a:rPr>
              <a:pPr>
                <a:spcAft>
                  <a:spcPts val="800"/>
                </a:spcAft>
              </a:pPr>
              <a:t>27</a:t>
            </a:fld>
            <a:endParaRPr lang="en-CA">
              <a:solidFill>
                <a:srgbClr val="54575A">
                  <a:tint val="75000"/>
                </a:srgbClr>
              </a:solidFill>
            </a:endParaRPr>
          </a:p>
        </p:txBody>
      </p:sp>
    </p:spTree>
    <p:extLst>
      <p:ext uri="{BB962C8B-B14F-4D97-AF65-F5344CB8AC3E}">
        <p14:creationId xmlns:p14="http://schemas.microsoft.com/office/powerpoint/2010/main" val="29036047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29EF1-55FB-A277-1DEB-4E340261CDE2}"/>
              </a:ext>
            </a:extLst>
          </p:cNvPr>
          <p:cNvSpPr>
            <a:spLocks noGrp="1"/>
          </p:cNvSpPr>
          <p:nvPr>
            <p:ph type="title"/>
          </p:nvPr>
        </p:nvSpPr>
        <p:spPr/>
        <p:txBody>
          <a:bodyPr>
            <a:normAutofit/>
          </a:bodyPr>
          <a:lstStyle/>
          <a:p>
            <a:r>
              <a:rPr lang="en-CA" sz="4000"/>
              <a:t>Annex A - </a:t>
            </a:r>
            <a:r>
              <a:rPr kumimoji="0" lang="en-CA" sz="4000" b="0" i="0" u="none" strike="noStrike" kern="1200" cap="none" spc="0" normalizeH="0" baseline="0">
                <a:ln>
                  <a:noFill/>
                </a:ln>
                <a:solidFill>
                  <a:schemeClr val="tx1">
                    <a:lumMod val="50000"/>
                  </a:schemeClr>
                </a:solidFill>
                <a:effectLst/>
                <a:uLnTx/>
                <a:uFillTx/>
                <a:latin typeface="+mj-lt"/>
                <a:ea typeface="+mj-ea"/>
                <a:cs typeface="+mj-cs"/>
              </a:rPr>
              <a:t>Where does SERLO fit in the WFA process?</a:t>
            </a:r>
            <a:endParaRPr lang="en-CA" sz="4000"/>
          </a:p>
        </p:txBody>
      </p:sp>
      <p:sp>
        <p:nvSpPr>
          <p:cNvPr id="3" name="Content Placeholder 2">
            <a:extLst>
              <a:ext uri="{FF2B5EF4-FFF2-40B4-BE49-F238E27FC236}">
                <a16:creationId xmlns:a16="http://schemas.microsoft.com/office/drawing/2014/main" id="{9570035D-9F51-DA71-FAA7-1AB00DA56155}"/>
              </a:ext>
            </a:extLst>
          </p:cNvPr>
          <p:cNvSpPr>
            <a:spLocks noGrp="1"/>
          </p:cNvSpPr>
          <p:nvPr>
            <p:ph idx="1"/>
          </p:nvPr>
        </p:nvSpPr>
        <p:spPr>
          <a:xfrm>
            <a:off x="838200" y="2019300"/>
            <a:ext cx="10515600" cy="3724276"/>
          </a:xfrm>
        </p:spPr>
        <p:txBody>
          <a:bodyPr>
            <a:normAutofit/>
          </a:bodyPr>
          <a:lstStyle/>
          <a:p>
            <a:r>
              <a:rPr lang="en-CA" sz="2400"/>
              <a:t>Description of flowchart:</a:t>
            </a:r>
          </a:p>
          <a:p>
            <a:r>
              <a:rPr lang="en-CA" sz="2000"/>
              <a:t>The process begins with the notification to TBS-OCHRO and bargaining agent(s). Then the notification of affected status, followed by the voluntary departure programs and if required, the SERLO process would begin here, if required. This is followed by the official notification of WFA status which would either be the guarantee of a reasonable job offer (GRJO) resulting in a surplus priority entitlement or there's no GRJO which would be accompanied with options. For employees who do not receive a GRJO, there is a possibility of alternation.</a:t>
            </a:r>
          </a:p>
        </p:txBody>
      </p:sp>
      <p:sp>
        <p:nvSpPr>
          <p:cNvPr id="5" name="TextBox 4">
            <a:extLst>
              <a:ext uri="{FF2B5EF4-FFF2-40B4-BE49-F238E27FC236}">
                <a16:creationId xmlns:a16="http://schemas.microsoft.com/office/drawing/2014/main" id="{8CAA2D60-B487-C46D-40DE-46E634740543}"/>
              </a:ext>
            </a:extLst>
          </p:cNvPr>
          <p:cNvSpPr txBox="1"/>
          <p:nvPr/>
        </p:nvSpPr>
        <p:spPr>
          <a:xfrm>
            <a:off x="838200" y="5878514"/>
            <a:ext cx="2762250" cy="369332"/>
          </a:xfrm>
          <a:prstGeom prst="rect">
            <a:avLst/>
          </a:prstGeom>
          <a:noFill/>
        </p:spPr>
        <p:txBody>
          <a:bodyPr wrap="square" rtlCol="0">
            <a:spAutoFit/>
          </a:bodyPr>
          <a:lstStyle/>
          <a:p>
            <a:r>
              <a:rPr lang="en-CA">
                <a:hlinkClick r:id="rId3" action="ppaction://hlinksldjump"/>
              </a:rPr>
              <a:t>Return to flowchart</a:t>
            </a:r>
            <a:endParaRPr lang="en-CA"/>
          </a:p>
        </p:txBody>
      </p:sp>
      <p:sp>
        <p:nvSpPr>
          <p:cNvPr id="4" name="Slide Number Placeholder 3">
            <a:extLst>
              <a:ext uri="{FF2B5EF4-FFF2-40B4-BE49-F238E27FC236}">
                <a16:creationId xmlns:a16="http://schemas.microsoft.com/office/drawing/2014/main" id="{01B1556C-DE7C-6EA2-92D8-62B82C78985C}"/>
              </a:ext>
            </a:extLst>
          </p:cNvPr>
          <p:cNvSpPr>
            <a:spLocks noGrp="1"/>
          </p:cNvSpPr>
          <p:nvPr>
            <p:ph type="sldNum" sz="quarter" idx="12"/>
          </p:nvPr>
        </p:nvSpPr>
        <p:spPr/>
        <p:txBody>
          <a:bodyPr/>
          <a:lstStyle/>
          <a:p>
            <a:fld id="{C9E7B19F-562E-4687-915F-44F4066EA527}" type="slidenum">
              <a:rPr lang="en-CA" smtClean="0"/>
              <a:t>28</a:t>
            </a:fld>
            <a:endParaRPr lang="en-CA"/>
          </a:p>
        </p:txBody>
      </p:sp>
    </p:spTree>
    <p:extLst>
      <p:ext uri="{BB962C8B-B14F-4D97-AF65-F5344CB8AC3E}">
        <p14:creationId xmlns:p14="http://schemas.microsoft.com/office/powerpoint/2010/main" val="4032263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604EC-929A-DD22-C399-1D6C02F50C3C}"/>
              </a:ext>
            </a:extLst>
          </p:cNvPr>
          <p:cNvSpPr>
            <a:spLocks noGrp="1"/>
          </p:cNvSpPr>
          <p:nvPr>
            <p:ph type="title"/>
          </p:nvPr>
        </p:nvSpPr>
        <p:spPr>
          <a:xfrm>
            <a:off x="838200" y="365126"/>
            <a:ext cx="10515600" cy="996950"/>
          </a:xfrm>
        </p:spPr>
        <p:txBody>
          <a:bodyPr>
            <a:normAutofit/>
          </a:bodyPr>
          <a:lstStyle/>
          <a:p>
            <a:r>
              <a:rPr lang="en-CA" sz="4000"/>
              <a:t>Roles and responsibilities in a WFA</a:t>
            </a:r>
          </a:p>
        </p:txBody>
      </p:sp>
      <p:sp>
        <p:nvSpPr>
          <p:cNvPr id="3" name="Content Placeholder 2">
            <a:extLst>
              <a:ext uri="{FF2B5EF4-FFF2-40B4-BE49-F238E27FC236}">
                <a16:creationId xmlns:a16="http://schemas.microsoft.com/office/drawing/2014/main" id="{F0433C33-0BB3-BEAF-A881-834D21936DFF}"/>
              </a:ext>
            </a:extLst>
          </p:cNvPr>
          <p:cNvSpPr>
            <a:spLocks noGrp="1"/>
          </p:cNvSpPr>
          <p:nvPr>
            <p:ph idx="1"/>
          </p:nvPr>
        </p:nvSpPr>
        <p:spPr>
          <a:xfrm>
            <a:off x="838200" y="1571625"/>
            <a:ext cx="10515600" cy="4360864"/>
          </a:xfrm>
        </p:spPr>
        <p:txBody>
          <a:bodyPr vert="horz" lIns="91440" tIns="45720" rIns="91440" bIns="45720" rtlCol="0" anchor="t">
            <a:normAutofit/>
          </a:bodyPr>
          <a:lstStyle/>
          <a:p>
            <a:pPr marL="457200" indent="-457200">
              <a:lnSpc>
                <a:spcPct val="80000"/>
              </a:lnSpc>
              <a:buFont typeface="Wingdings" panose="020B0604020202020204" pitchFamily="34" charset="0"/>
              <a:buChar char="Ø"/>
            </a:pPr>
            <a:r>
              <a:rPr lang="en-CA" sz="2200"/>
              <a:t>Treasury Board Secretariat (TBS)</a:t>
            </a:r>
            <a:endParaRPr lang="en-US"/>
          </a:p>
          <a:p>
            <a:pPr marL="971550" lvl="1" indent="-285750">
              <a:lnSpc>
                <a:spcPct val="80000"/>
              </a:lnSpc>
            </a:pPr>
            <a:r>
              <a:rPr lang="en-CA" sz="1800"/>
              <a:t>WFA policies / directives</a:t>
            </a:r>
            <a:endParaRPr lang="en-CA" sz="1800">
              <a:cs typeface="Segoe UI Semilight"/>
            </a:endParaRPr>
          </a:p>
          <a:p>
            <a:pPr marL="971550" lvl="1" indent="-285750">
              <a:lnSpc>
                <a:spcPct val="80000"/>
              </a:lnSpc>
              <a:spcAft>
                <a:spcPts val="1200"/>
              </a:spcAft>
            </a:pPr>
            <a:r>
              <a:rPr lang="en-CA" sz="1800">
                <a:solidFill>
                  <a:srgbClr val="000000"/>
                </a:solidFill>
              </a:rPr>
              <a:t>Provision of WFA guidance &amp; monitoring</a:t>
            </a:r>
            <a:endParaRPr lang="en-CA" sz="1800">
              <a:solidFill>
                <a:srgbClr val="000000"/>
              </a:solidFill>
              <a:cs typeface="Segoe UI Semilight"/>
            </a:endParaRPr>
          </a:p>
          <a:p>
            <a:pPr marL="457200" indent="-457200">
              <a:lnSpc>
                <a:spcPct val="80000"/>
              </a:lnSpc>
              <a:buFont typeface="Wingdings" panose="020B0604020202020204" pitchFamily="34" charset="0"/>
              <a:buChar char="Ø"/>
            </a:pPr>
            <a:r>
              <a:rPr lang="en-CA" sz="2200">
                <a:solidFill>
                  <a:srgbClr val="000000"/>
                </a:solidFill>
              </a:rPr>
              <a:t>Public Service Commission (PSC)</a:t>
            </a:r>
            <a:endParaRPr lang="en-CA" sz="2200">
              <a:solidFill>
                <a:srgbClr val="000000"/>
              </a:solidFill>
              <a:cs typeface="Segoe UI Semilight"/>
            </a:endParaRPr>
          </a:p>
          <a:p>
            <a:pPr marL="1143000" lvl="1" indent="-457200">
              <a:lnSpc>
                <a:spcPct val="80000"/>
              </a:lnSpc>
              <a:buFont typeface="Arial" panose="05000000000000000000" pitchFamily="2" charset="2"/>
              <a:buChar char="•"/>
            </a:pPr>
            <a:r>
              <a:rPr lang="en-CA" sz="1800">
                <a:solidFill>
                  <a:srgbClr val="000000"/>
                </a:solidFill>
              </a:rPr>
              <a:t>SERLO regulatory framework and guidance</a:t>
            </a:r>
            <a:endParaRPr lang="en-CA" sz="1800">
              <a:solidFill>
                <a:srgbClr val="000000"/>
              </a:solidFill>
              <a:cs typeface="Segoe UI Semilight"/>
            </a:endParaRPr>
          </a:p>
          <a:p>
            <a:pPr marL="1143000" lvl="1" indent="-457200">
              <a:lnSpc>
                <a:spcPct val="80000"/>
              </a:lnSpc>
              <a:buFont typeface="Arial" panose="05000000000000000000" pitchFamily="2" charset="2"/>
              <a:buChar char="•"/>
            </a:pPr>
            <a:r>
              <a:rPr lang="en-CA" sz="1800">
                <a:solidFill>
                  <a:srgbClr val="000000"/>
                </a:solidFill>
              </a:rPr>
              <a:t>Priority entitlements </a:t>
            </a:r>
            <a:endParaRPr lang="en-CA" sz="1800">
              <a:solidFill>
                <a:srgbClr val="000000"/>
              </a:solidFill>
              <a:cs typeface="Segoe UI Semilight"/>
            </a:endParaRPr>
          </a:p>
          <a:p>
            <a:pPr marL="1143000" lvl="1" indent="-457200">
              <a:lnSpc>
                <a:spcPct val="80000"/>
              </a:lnSpc>
              <a:spcAft>
                <a:spcPts val="1200"/>
              </a:spcAft>
              <a:buFont typeface="Arial" panose="05000000000000000000" pitchFamily="2" charset="2"/>
              <a:buChar char="•"/>
            </a:pPr>
            <a:r>
              <a:rPr lang="en-CA" sz="1800">
                <a:solidFill>
                  <a:srgbClr val="000000"/>
                </a:solidFill>
              </a:rPr>
              <a:t>Monitoring application of SERLO processes &amp; Priority entitlements </a:t>
            </a:r>
            <a:endParaRPr lang="en-CA" sz="1700">
              <a:solidFill>
                <a:srgbClr val="000000"/>
              </a:solidFill>
              <a:cs typeface="Segoe UI Semilight"/>
            </a:endParaRPr>
          </a:p>
          <a:p>
            <a:pPr marL="457200" indent="-457200">
              <a:lnSpc>
                <a:spcPct val="80000"/>
              </a:lnSpc>
              <a:buFont typeface="Wingdings" panose="020B0604020202020204" pitchFamily="34" charset="0"/>
              <a:buChar char="Ø"/>
            </a:pPr>
            <a:r>
              <a:rPr lang="en-CA" sz="2200">
                <a:solidFill>
                  <a:srgbClr val="000000"/>
                </a:solidFill>
              </a:rPr>
              <a:t>Deputy Head (DH)</a:t>
            </a:r>
            <a:endParaRPr lang="en-CA" sz="2200">
              <a:solidFill>
                <a:srgbClr val="000000"/>
              </a:solidFill>
              <a:cs typeface="Segoe UI Semilight"/>
            </a:endParaRPr>
          </a:p>
          <a:p>
            <a:pPr marL="1143000" lvl="1" indent="-457200">
              <a:lnSpc>
                <a:spcPct val="80000"/>
              </a:lnSpc>
              <a:buFont typeface="Arial" panose="05000000000000000000" pitchFamily="2" charset="2"/>
              <a:buChar char="•"/>
            </a:pPr>
            <a:r>
              <a:rPr lang="en-CA" sz="1800">
                <a:solidFill>
                  <a:srgbClr val="000000"/>
                </a:solidFill>
              </a:rPr>
              <a:t>HR Planning</a:t>
            </a:r>
            <a:endParaRPr lang="en-CA" sz="1800">
              <a:solidFill>
                <a:srgbClr val="000000"/>
              </a:solidFill>
              <a:cs typeface="Segoe UI Semilight"/>
            </a:endParaRPr>
          </a:p>
          <a:p>
            <a:pPr marL="1143000" lvl="1" indent="-457200">
              <a:lnSpc>
                <a:spcPct val="80000"/>
              </a:lnSpc>
              <a:buFont typeface="Arial" panose="05000000000000000000" pitchFamily="2" charset="2"/>
              <a:buChar char="•"/>
            </a:pPr>
            <a:r>
              <a:rPr lang="en-CA" sz="1800">
                <a:solidFill>
                  <a:srgbClr val="000000"/>
                </a:solidFill>
              </a:rPr>
              <a:t>Implement WFA exercise (including SERLO if required)</a:t>
            </a:r>
            <a:endParaRPr lang="en-CA" sz="1800">
              <a:solidFill>
                <a:srgbClr val="000000"/>
              </a:solidFill>
              <a:cs typeface="Segoe UI Semilight"/>
            </a:endParaRPr>
          </a:p>
          <a:p>
            <a:pPr marL="1143000" lvl="1" indent="-457200">
              <a:lnSpc>
                <a:spcPct val="80000"/>
              </a:lnSpc>
              <a:buFont typeface="Arial" panose="05000000000000000000" pitchFamily="2" charset="2"/>
              <a:buChar char="•"/>
            </a:pPr>
            <a:r>
              <a:rPr lang="en-CA" sz="1800">
                <a:solidFill>
                  <a:srgbClr val="000000"/>
                </a:solidFill>
              </a:rPr>
              <a:t>Collaborate with TBS &amp; PSC</a:t>
            </a:r>
            <a:endParaRPr lang="en-CA" sz="1800">
              <a:solidFill>
                <a:srgbClr val="000000"/>
              </a:solidFill>
              <a:cs typeface="Segoe UI Semilight"/>
            </a:endParaRPr>
          </a:p>
        </p:txBody>
      </p:sp>
      <p:sp>
        <p:nvSpPr>
          <p:cNvPr id="4" name="Slide Number Placeholder 3">
            <a:extLst>
              <a:ext uri="{FF2B5EF4-FFF2-40B4-BE49-F238E27FC236}">
                <a16:creationId xmlns:a16="http://schemas.microsoft.com/office/drawing/2014/main" id="{C033CF64-873F-9B46-99E0-2041D8AD6BC3}"/>
              </a:ext>
            </a:extLst>
          </p:cNvPr>
          <p:cNvSpPr>
            <a:spLocks noGrp="1"/>
          </p:cNvSpPr>
          <p:nvPr>
            <p:ph type="sldNum" sz="quarter" idx="12"/>
          </p:nvPr>
        </p:nvSpPr>
        <p:spPr/>
        <p:txBody>
          <a:bodyPr/>
          <a:lstStyle/>
          <a:p>
            <a:fld id="{C9E7B19F-562E-4687-915F-44F4066EA527}" type="slidenum">
              <a:rPr lang="en-CA" smtClean="0"/>
              <a:t>3</a:t>
            </a:fld>
            <a:endParaRPr lang="en-CA"/>
          </a:p>
        </p:txBody>
      </p:sp>
    </p:spTree>
    <p:extLst>
      <p:ext uri="{BB962C8B-B14F-4D97-AF65-F5344CB8AC3E}">
        <p14:creationId xmlns:p14="http://schemas.microsoft.com/office/powerpoint/2010/main" val="948271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6B8AED8-3D49-8C99-BEAA-C6948955A7DB}"/>
              </a:ext>
            </a:extLst>
          </p:cNvPr>
          <p:cNvSpPr>
            <a:spLocks noGrp="1"/>
          </p:cNvSpPr>
          <p:nvPr>
            <p:ph type="title"/>
          </p:nvPr>
        </p:nvSpPr>
        <p:spPr>
          <a:xfrm>
            <a:off x="838200" y="365126"/>
            <a:ext cx="10515600" cy="577849"/>
          </a:xfrm>
        </p:spPr>
        <p:txBody>
          <a:bodyPr>
            <a:noAutofit/>
          </a:bodyPr>
          <a:lstStyle/>
          <a:p>
            <a:r>
              <a:rPr kumimoji="0" lang="en-CA" sz="3600" b="0" i="0" u="none" strike="noStrike" kern="1200" cap="none" spc="0" normalizeH="0" baseline="0">
                <a:ln>
                  <a:noFill/>
                </a:ln>
                <a:solidFill>
                  <a:schemeClr val="tx1">
                    <a:lumMod val="50000"/>
                  </a:schemeClr>
                </a:solidFill>
                <a:effectLst/>
                <a:uLnTx/>
                <a:uFillTx/>
                <a:latin typeface="+mj-lt"/>
                <a:ea typeface="+mj-ea"/>
                <a:cs typeface="+mj-cs"/>
              </a:rPr>
              <a:t>Where does SERLO fit in the WFA process?</a:t>
            </a:r>
            <a:endParaRPr lang="en-CA" sz="3600"/>
          </a:p>
        </p:txBody>
      </p:sp>
      <p:sp>
        <p:nvSpPr>
          <p:cNvPr id="13" name="TextBox 12">
            <a:extLst>
              <a:ext uri="{FF2B5EF4-FFF2-40B4-BE49-F238E27FC236}">
                <a16:creationId xmlns:a16="http://schemas.microsoft.com/office/drawing/2014/main" id="{46775885-963D-379D-4B08-C2639DDEA92B}"/>
              </a:ext>
            </a:extLst>
          </p:cNvPr>
          <p:cNvSpPr txBox="1"/>
          <p:nvPr/>
        </p:nvSpPr>
        <p:spPr>
          <a:xfrm>
            <a:off x="904875" y="1091173"/>
            <a:ext cx="2619375" cy="400110"/>
          </a:xfrm>
          <a:prstGeom prst="rect">
            <a:avLst/>
          </a:prstGeom>
          <a:noFill/>
        </p:spPr>
        <p:txBody>
          <a:bodyPr wrap="square" rtlCol="0">
            <a:spAutoFit/>
          </a:bodyPr>
          <a:lstStyle/>
          <a:p>
            <a:r>
              <a:rPr lang="en-CA" sz="2000">
                <a:solidFill>
                  <a:schemeClr val="tx1">
                    <a:lumMod val="75000"/>
                  </a:schemeClr>
                </a:solidFill>
              </a:rPr>
              <a:t>Flowchart</a:t>
            </a:r>
            <a:endParaRPr lang="en-CA">
              <a:solidFill>
                <a:schemeClr val="tx1">
                  <a:lumMod val="75000"/>
                </a:schemeClr>
              </a:solidFill>
            </a:endParaRPr>
          </a:p>
        </p:txBody>
      </p:sp>
      <p:pic>
        <p:nvPicPr>
          <p:cNvPr id="8" name="Content Placeholder 7" descr="A flowchart of a workforce adjustment process showing where SERLO fits in. ">
            <a:extLst>
              <a:ext uri="{FF2B5EF4-FFF2-40B4-BE49-F238E27FC236}">
                <a16:creationId xmlns:a16="http://schemas.microsoft.com/office/drawing/2014/main" id="{80AFD661-FEDE-6C77-8EE9-7A05EB5D447D}"/>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66850" y="1460016"/>
            <a:ext cx="9559749" cy="4441205"/>
          </a:xfrm>
        </p:spPr>
      </p:pic>
      <p:sp>
        <p:nvSpPr>
          <p:cNvPr id="9" name="TextBox 8">
            <a:extLst>
              <a:ext uri="{FF2B5EF4-FFF2-40B4-BE49-F238E27FC236}">
                <a16:creationId xmlns:a16="http://schemas.microsoft.com/office/drawing/2014/main" id="{ABA8EECE-C181-B8FF-F8AE-A8AACCA88D7B}"/>
              </a:ext>
            </a:extLst>
          </p:cNvPr>
          <p:cNvSpPr txBox="1"/>
          <p:nvPr/>
        </p:nvSpPr>
        <p:spPr>
          <a:xfrm>
            <a:off x="838200" y="5932488"/>
            <a:ext cx="3905250" cy="369332"/>
          </a:xfrm>
          <a:prstGeom prst="rect">
            <a:avLst/>
          </a:prstGeom>
          <a:noFill/>
        </p:spPr>
        <p:txBody>
          <a:bodyPr wrap="square" rtlCol="0">
            <a:spAutoFit/>
          </a:bodyPr>
          <a:lstStyle/>
          <a:p>
            <a:r>
              <a:rPr lang="en-CA">
                <a:hlinkClick r:id="rId4" action="ppaction://hlinksldjump"/>
              </a:rPr>
              <a:t>Flowchart - long description</a:t>
            </a:r>
            <a:endParaRPr lang="en-CA"/>
          </a:p>
        </p:txBody>
      </p:sp>
      <p:sp>
        <p:nvSpPr>
          <p:cNvPr id="3" name="Slide Number Placeholder 2">
            <a:extLst>
              <a:ext uri="{FF2B5EF4-FFF2-40B4-BE49-F238E27FC236}">
                <a16:creationId xmlns:a16="http://schemas.microsoft.com/office/drawing/2014/main" id="{67951B36-31D1-D7BD-5054-1CA2C00C494B}"/>
              </a:ext>
            </a:extLst>
          </p:cNvPr>
          <p:cNvSpPr>
            <a:spLocks noGrp="1"/>
          </p:cNvSpPr>
          <p:nvPr>
            <p:ph type="sldNum" sz="quarter" idx="12"/>
          </p:nvPr>
        </p:nvSpPr>
        <p:spPr/>
        <p:txBody>
          <a:bodyPr/>
          <a:lstStyle/>
          <a:p>
            <a:fld id="{C9E7B19F-562E-4687-915F-44F4066EA527}" type="slidenum">
              <a:rPr lang="en-CA" smtClean="0"/>
              <a:t>4</a:t>
            </a:fld>
            <a:endParaRPr lang="en-CA"/>
          </a:p>
        </p:txBody>
      </p:sp>
    </p:spTree>
    <p:extLst>
      <p:ext uri="{BB962C8B-B14F-4D97-AF65-F5344CB8AC3E}">
        <p14:creationId xmlns:p14="http://schemas.microsoft.com/office/powerpoint/2010/main" val="3424953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497166C-1B5A-0ACA-7E95-C79AF42CCD9A}"/>
              </a:ext>
            </a:extLst>
          </p:cNvPr>
          <p:cNvSpPr>
            <a:spLocks noGrp="1"/>
          </p:cNvSpPr>
          <p:nvPr>
            <p:ph type="title"/>
          </p:nvPr>
        </p:nvSpPr>
        <p:spPr>
          <a:xfrm>
            <a:off x="775854" y="365125"/>
            <a:ext cx="10515600" cy="930729"/>
          </a:xfrm>
        </p:spPr>
        <p:txBody>
          <a:bodyPr>
            <a:normAutofit/>
          </a:bodyPr>
          <a:lstStyle/>
          <a:p>
            <a:r>
              <a:rPr lang="en-CA" sz="4000"/>
              <a:t>Selection of Employees for Retention or Lay‑Off</a:t>
            </a:r>
          </a:p>
        </p:txBody>
      </p:sp>
      <p:sp>
        <p:nvSpPr>
          <p:cNvPr id="4" name="Content Placeholder 3">
            <a:extLst>
              <a:ext uri="{FF2B5EF4-FFF2-40B4-BE49-F238E27FC236}">
                <a16:creationId xmlns:a16="http://schemas.microsoft.com/office/drawing/2014/main" id="{4455A7FB-831C-3189-E008-563D9FF7F0AB}"/>
              </a:ext>
            </a:extLst>
          </p:cNvPr>
          <p:cNvSpPr>
            <a:spLocks noGrp="1"/>
          </p:cNvSpPr>
          <p:nvPr>
            <p:ph idx="1"/>
          </p:nvPr>
        </p:nvSpPr>
        <p:spPr>
          <a:xfrm>
            <a:off x="775854" y="1773817"/>
            <a:ext cx="10398332" cy="4012834"/>
          </a:xfrm>
        </p:spPr>
        <p:txBody>
          <a:bodyPr>
            <a:normAutofit/>
          </a:bodyPr>
          <a:lstStyle/>
          <a:p>
            <a:pPr marL="457200" marR="0" lvl="0" indent="-45720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a:t>When does it happen:</a:t>
            </a:r>
          </a:p>
          <a:p>
            <a:pPr marL="1143000" lvl="1" indent="-457200">
              <a:lnSpc>
                <a:spcPct val="107000"/>
              </a:lnSpc>
              <a:spcBef>
                <a:spcPts val="0"/>
              </a:spcBef>
              <a:spcAft>
                <a:spcPts val="800"/>
              </a:spcAft>
              <a:defRPr/>
            </a:pPr>
            <a:r>
              <a:rPr lang="en-CA"/>
              <a:t>In accordance with subsection 64(2) of the </a:t>
            </a:r>
            <a:r>
              <a:rPr lang="en-CA" i="1"/>
              <a:t>Public Service Employment Act </a:t>
            </a:r>
            <a:r>
              <a:rPr lang="en-CA"/>
              <a:t>(PSEA), </a:t>
            </a:r>
            <a:r>
              <a:rPr lang="en-CA">
                <a:latin typeface="Segoe UI Semibold" panose="020B0702040204020203" pitchFamily="34" charset="0"/>
                <a:cs typeface="Segoe UI Semibold" panose="020B0702040204020203" pitchFamily="34" charset="0"/>
              </a:rPr>
              <a:t>where some but not all </a:t>
            </a:r>
            <a:r>
              <a:rPr lang="en-CA"/>
              <a:t>employees </a:t>
            </a:r>
            <a:r>
              <a:rPr lang="en-CA">
                <a:latin typeface="Segoe UI Semibold" panose="020B0702040204020203" pitchFamily="34" charset="0"/>
                <a:cs typeface="Segoe UI Semibold" panose="020B0702040204020203" pitchFamily="34" charset="0"/>
              </a:rPr>
              <a:t>in any part of the organization </a:t>
            </a:r>
            <a:r>
              <a:rPr lang="en-CA"/>
              <a:t>will be laid off, </a:t>
            </a:r>
            <a:r>
              <a:rPr lang="en-CA">
                <a:latin typeface="Segoe UI Semibold" panose="020B0702040204020203" pitchFamily="34" charset="0"/>
                <a:cs typeface="Segoe UI Semibold" panose="020B0702040204020203" pitchFamily="34" charset="0"/>
              </a:rPr>
              <a:t>the SERLO occurs</a:t>
            </a:r>
            <a:r>
              <a:rPr lang="en-CA"/>
              <a:t>, in accordance with the </a:t>
            </a:r>
            <a:r>
              <a:rPr lang="en-CA" i="1"/>
              <a:t>Public Service Employment Regulations </a:t>
            </a:r>
            <a:r>
              <a:rPr lang="en-CA"/>
              <a:t>(PSER). </a:t>
            </a:r>
          </a:p>
          <a:p>
            <a:pPr marL="457200" indent="-457200">
              <a:lnSpc>
                <a:spcPct val="107000"/>
              </a:lnSpc>
              <a:spcBef>
                <a:spcPts val="0"/>
              </a:spcBef>
              <a:spcAft>
                <a:spcPts val="800"/>
              </a:spcAft>
              <a:buFont typeface="Arial" panose="020B0604020202020204" pitchFamily="34" charset="0"/>
              <a:buChar char="•"/>
              <a:defRPr/>
            </a:pPr>
            <a:r>
              <a:rPr lang="en-CA"/>
              <a:t>Who is included:</a:t>
            </a:r>
          </a:p>
          <a:p>
            <a:pPr marL="1143000" lvl="1" indent="-457200">
              <a:lnSpc>
                <a:spcPct val="107000"/>
              </a:lnSpc>
              <a:spcBef>
                <a:spcPts val="0"/>
              </a:spcBef>
              <a:spcAft>
                <a:spcPts val="800"/>
              </a:spcAft>
              <a:defRPr/>
            </a:pPr>
            <a:r>
              <a:rPr lang="en-CA"/>
              <a:t>Indeterminate employees in the affected work unit</a:t>
            </a:r>
          </a:p>
          <a:p>
            <a:pPr marL="1143000" lvl="1" indent="-457200">
              <a:lnSpc>
                <a:spcPct val="107000"/>
              </a:lnSpc>
              <a:spcBef>
                <a:spcPts val="0"/>
              </a:spcBef>
              <a:spcAft>
                <a:spcPts val="800"/>
              </a:spcAft>
              <a:defRPr/>
            </a:pPr>
            <a:r>
              <a:rPr lang="en-CA"/>
              <a:t>Employees in the same occupational group and level</a:t>
            </a:r>
          </a:p>
          <a:p>
            <a:endParaRPr lang="en-CA"/>
          </a:p>
          <a:p>
            <a:endParaRPr lang="en-CA"/>
          </a:p>
        </p:txBody>
      </p:sp>
      <p:sp>
        <p:nvSpPr>
          <p:cNvPr id="2" name="Slide Number Placeholder 1">
            <a:extLst>
              <a:ext uri="{FF2B5EF4-FFF2-40B4-BE49-F238E27FC236}">
                <a16:creationId xmlns:a16="http://schemas.microsoft.com/office/drawing/2014/main" id="{EF8C6B79-7CB8-BA5E-E94E-C0D6D45AF7B4}"/>
              </a:ext>
            </a:extLst>
          </p:cNvPr>
          <p:cNvSpPr>
            <a:spLocks noGrp="1"/>
          </p:cNvSpPr>
          <p:nvPr>
            <p:ph type="sldNum" sz="quarter" idx="12"/>
          </p:nvPr>
        </p:nvSpPr>
        <p:spPr/>
        <p:txBody>
          <a:bodyPr/>
          <a:lstStyle/>
          <a:p>
            <a:fld id="{C9E7B19F-562E-4687-915F-44F4066EA527}" type="slidenum">
              <a:rPr lang="en-CA" smtClean="0"/>
              <a:pPr/>
              <a:t>5</a:t>
            </a:fld>
            <a:endParaRPr lang="en-CA"/>
          </a:p>
        </p:txBody>
      </p:sp>
    </p:spTree>
    <p:extLst>
      <p:ext uri="{BB962C8B-B14F-4D97-AF65-F5344CB8AC3E}">
        <p14:creationId xmlns:p14="http://schemas.microsoft.com/office/powerpoint/2010/main" val="703290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5CF01-A392-DDE0-6E15-1233C1E9A54F}"/>
              </a:ext>
            </a:extLst>
          </p:cNvPr>
          <p:cNvSpPr>
            <a:spLocks noGrp="1"/>
          </p:cNvSpPr>
          <p:nvPr>
            <p:ph type="title"/>
          </p:nvPr>
        </p:nvSpPr>
        <p:spPr>
          <a:xfrm>
            <a:off x="838200" y="441325"/>
            <a:ext cx="10515600" cy="739775"/>
          </a:xfrm>
        </p:spPr>
        <p:txBody>
          <a:bodyPr>
            <a:normAutofit/>
          </a:bodyPr>
          <a:lstStyle/>
          <a:p>
            <a:r>
              <a:rPr lang="en-CA" sz="4000"/>
              <a:t>Not Included in SERLO</a:t>
            </a:r>
          </a:p>
        </p:txBody>
      </p:sp>
      <p:sp>
        <p:nvSpPr>
          <p:cNvPr id="3" name="Content Placeholder 2">
            <a:extLst>
              <a:ext uri="{FF2B5EF4-FFF2-40B4-BE49-F238E27FC236}">
                <a16:creationId xmlns:a16="http://schemas.microsoft.com/office/drawing/2014/main" id="{C3F94A7A-6678-E7F0-48E0-001CCD97108E}"/>
              </a:ext>
            </a:extLst>
          </p:cNvPr>
          <p:cNvSpPr>
            <a:spLocks noGrp="1"/>
          </p:cNvSpPr>
          <p:nvPr>
            <p:ph idx="1"/>
          </p:nvPr>
        </p:nvSpPr>
        <p:spPr>
          <a:xfrm>
            <a:off x="838200" y="1585732"/>
            <a:ext cx="10515600" cy="4537275"/>
          </a:xfrm>
        </p:spPr>
        <p:txBody>
          <a:bodyPr>
            <a:normAutofit lnSpcReduction="10000"/>
          </a:bodyPr>
          <a:lstStyle/>
          <a:p>
            <a:pPr algn="l">
              <a:spcAft>
                <a:spcPts val="863"/>
              </a:spcAft>
            </a:pPr>
            <a:r>
              <a:rPr lang="en-CA" sz="2400"/>
              <a:t>The following individuals would </a:t>
            </a:r>
            <a:r>
              <a:rPr lang="en-CA" sz="2400">
                <a:latin typeface="Segoe UI Semibold" panose="020B0702040204020203" pitchFamily="34" charset="0"/>
                <a:cs typeface="Segoe UI Semibold" panose="020B0702040204020203" pitchFamily="34" charset="0"/>
              </a:rPr>
              <a:t>not</a:t>
            </a:r>
            <a:r>
              <a:rPr lang="en-CA" sz="2400"/>
              <a:t> be included in a SERLO pursuant to </a:t>
            </a:r>
            <a:r>
              <a:rPr lang="en-CA" sz="2400">
                <a:latin typeface="Segoe UI Semibold" panose="020B0702040204020203" pitchFamily="34" charset="0"/>
                <a:cs typeface="Segoe UI Semibold" panose="020B0702040204020203" pitchFamily="34" charset="0"/>
              </a:rPr>
              <a:t>subsection 64(2) of the PSEA</a:t>
            </a:r>
            <a:r>
              <a:rPr lang="en-CA" sz="2400"/>
              <a:t>:</a:t>
            </a:r>
            <a:endParaRPr lang="en-CA" sz="1000"/>
          </a:p>
          <a:p>
            <a:pPr marL="457200" indent="-457200" algn="l">
              <a:spcAft>
                <a:spcPts val="863"/>
              </a:spcAft>
              <a:buFont typeface="Arial" panose="020B0604020202020204" pitchFamily="34" charset="0"/>
              <a:buChar char="•"/>
            </a:pPr>
            <a:r>
              <a:rPr lang="en-CA" sz="2400"/>
              <a:t>Employees who occupy a unique or stand-alone position, or a position at a different group and level;</a:t>
            </a:r>
          </a:p>
          <a:p>
            <a:pPr marL="457200" indent="-457200" algn="l">
              <a:spcAft>
                <a:spcPts val="863"/>
              </a:spcAft>
              <a:buFont typeface="Arial" panose="020B0604020202020204" pitchFamily="34" charset="0"/>
              <a:buChar char="•"/>
            </a:pPr>
            <a:r>
              <a:rPr lang="en-CA" sz="2400"/>
              <a:t>Employees appointed for a specified term;</a:t>
            </a:r>
          </a:p>
          <a:p>
            <a:pPr marL="457200" indent="-457200" algn="l">
              <a:spcAft>
                <a:spcPts val="863"/>
              </a:spcAft>
              <a:buFont typeface="Arial" panose="020B0604020202020204" pitchFamily="34" charset="0"/>
              <a:buChar char="•"/>
            </a:pPr>
            <a:r>
              <a:rPr lang="en-CA" sz="2400"/>
              <a:t>Employees who have accepted an offer of employment or have confirmed, in writing, that they will retire or resign on a specific date;</a:t>
            </a:r>
          </a:p>
          <a:p>
            <a:pPr marL="457200" indent="-457200" algn="l">
              <a:spcAft>
                <a:spcPts val="863"/>
              </a:spcAft>
              <a:buFont typeface="Arial" panose="020B0604020202020204" pitchFamily="34" charset="0"/>
              <a:buChar char="•"/>
            </a:pPr>
            <a:r>
              <a:rPr lang="en-CA" sz="2400"/>
              <a:t>Executives on special deployments; and</a:t>
            </a:r>
          </a:p>
          <a:p>
            <a:pPr marL="457200" indent="-457200" algn="l">
              <a:spcAft>
                <a:spcPts val="863"/>
              </a:spcAft>
              <a:buFont typeface="Arial" panose="020B0604020202020204" pitchFamily="34" charset="0"/>
              <a:buChar char="•"/>
            </a:pPr>
            <a:r>
              <a:rPr lang="en-CA" sz="2400"/>
              <a:t>Temporary resources.</a:t>
            </a:r>
          </a:p>
          <a:p>
            <a:endParaRPr lang="en-CA" sz="2400"/>
          </a:p>
        </p:txBody>
      </p:sp>
      <p:sp>
        <p:nvSpPr>
          <p:cNvPr id="4" name="Slide Number Placeholder 3">
            <a:extLst>
              <a:ext uri="{FF2B5EF4-FFF2-40B4-BE49-F238E27FC236}">
                <a16:creationId xmlns:a16="http://schemas.microsoft.com/office/drawing/2014/main" id="{6525B1C2-9086-DA82-1BBF-A990159408D0}"/>
              </a:ext>
            </a:extLst>
          </p:cNvPr>
          <p:cNvSpPr>
            <a:spLocks noGrp="1"/>
          </p:cNvSpPr>
          <p:nvPr>
            <p:ph type="sldNum" sz="quarter" idx="12"/>
          </p:nvPr>
        </p:nvSpPr>
        <p:spPr/>
        <p:txBody>
          <a:bodyPr/>
          <a:lstStyle/>
          <a:p>
            <a:fld id="{C9E7B19F-562E-4687-915F-44F4066EA527}" type="slidenum">
              <a:rPr lang="en-CA" smtClean="0"/>
              <a:t>6</a:t>
            </a:fld>
            <a:endParaRPr lang="en-CA"/>
          </a:p>
        </p:txBody>
      </p:sp>
    </p:spTree>
    <p:extLst>
      <p:ext uri="{BB962C8B-B14F-4D97-AF65-F5344CB8AC3E}">
        <p14:creationId xmlns:p14="http://schemas.microsoft.com/office/powerpoint/2010/main" val="1665931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B0CC1-3116-1007-FCF4-1B4DF3D9793F}"/>
              </a:ext>
            </a:extLst>
          </p:cNvPr>
          <p:cNvSpPr>
            <a:spLocks noGrp="1"/>
          </p:cNvSpPr>
          <p:nvPr>
            <p:ph type="title"/>
            <p:custDataLst>
              <p:tags r:id="rId1"/>
            </p:custDataLst>
          </p:nvPr>
        </p:nvSpPr>
        <p:spPr>
          <a:xfrm>
            <a:off x="838200" y="413366"/>
            <a:ext cx="10515600" cy="740179"/>
          </a:xfrm>
        </p:spPr>
        <p:txBody>
          <a:bodyPr>
            <a:normAutofit/>
          </a:bodyPr>
          <a:lstStyle/>
          <a:p>
            <a:r>
              <a:rPr lang="en-CA" sz="4000"/>
              <a:t>Before proceeding with a SERLO</a:t>
            </a:r>
            <a:endParaRPr lang="en-CA" sz="4000">
              <a:solidFill>
                <a:srgbClr val="FF0000"/>
              </a:solidFill>
            </a:endParaRPr>
          </a:p>
        </p:txBody>
      </p:sp>
      <p:sp>
        <p:nvSpPr>
          <p:cNvPr id="3" name="Content Placeholder 2">
            <a:extLst>
              <a:ext uri="{FF2B5EF4-FFF2-40B4-BE49-F238E27FC236}">
                <a16:creationId xmlns:a16="http://schemas.microsoft.com/office/drawing/2014/main" id="{0D0243CA-2E78-E11C-0CF3-A0EDD4A4D500}"/>
              </a:ext>
            </a:extLst>
          </p:cNvPr>
          <p:cNvSpPr>
            <a:spLocks noGrp="1"/>
          </p:cNvSpPr>
          <p:nvPr>
            <p:ph idx="1"/>
            <p:custDataLst>
              <p:tags r:id="rId2"/>
            </p:custDataLst>
          </p:nvPr>
        </p:nvSpPr>
        <p:spPr>
          <a:xfrm>
            <a:off x="838199" y="1590733"/>
            <a:ext cx="10759633" cy="4390342"/>
          </a:xfrm>
        </p:spPr>
        <p:txBody>
          <a:bodyPr>
            <a:normAutofit/>
          </a:bodyPr>
          <a:lstStyle/>
          <a:p>
            <a:pPr marL="514350" indent="-514350">
              <a:lnSpc>
                <a:spcPct val="108000"/>
              </a:lnSpc>
              <a:spcBef>
                <a:spcPts val="0"/>
              </a:spcBef>
              <a:buFont typeface="+mj-lt"/>
              <a:buAutoNum type="arabicPeriod"/>
            </a:pPr>
            <a:r>
              <a:rPr lang="en-CA" sz="2600"/>
              <a:t>Determine the desired current and future state of the organization</a:t>
            </a:r>
          </a:p>
          <a:p>
            <a:pPr marL="514350" indent="-514350">
              <a:lnSpc>
                <a:spcPct val="108000"/>
              </a:lnSpc>
              <a:spcBef>
                <a:spcPts val="0"/>
              </a:spcBef>
              <a:buFont typeface="+mj-lt"/>
              <a:buAutoNum type="arabicPeriod"/>
            </a:pPr>
            <a:r>
              <a:rPr lang="en-CA" sz="2600"/>
              <a:t>Determine the affected part(s) of the organization	</a:t>
            </a:r>
          </a:p>
          <a:p>
            <a:pPr marL="514350" indent="-514350">
              <a:lnSpc>
                <a:spcPct val="108000"/>
              </a:lnSpc>
              <a:spcBef>
                <a:spcPts val="0"/>
              </a:spcBef>
              <a:buFont typeface="+mj-lt"/>
              <a:buAutoNum type="arabicPeriod"/>
            </a:pPr>
            <a:r>
              <a:rPr lang="en-CA" sz="2600"/>
              <a:t>Identify the positions and affected employees</a:t>
            </a:r>
          </a:p>
          <a:p>
            <a:pPr marL="514350" indent="-514350">
              <a:lnSpc>
                <a:spcPct val="108000"/>
              </a:lnSpc>
              <a:spcBef>
                <a:spcPts val="0"/>
              </a:spcBef>
              <a:buFont typeface="+mj-lt"/>
              <a:buAutoNum type="arabicPeriod"/>
            </a:pPr>
            <a:r>
              <a:rPr lang="en-CA" sz="2600"/>
              <a:t>Notify the Treasury Board of Canada Secretariat – Office of the Chief Human Resources Officer (OCHRO), bargaining agents, and employees</a:t>
            </a:r>
          </a:p>
          <a:p>
            <a:pPr marL="514350" indent="-514350">
              <a:lnSpc>
                <a:spcPct val="108000"/>
              </a:lnSpc>
              <a:spcBef>
                <a:spcPts val="0"/>
              </a:spcBef>
              <a:buFont typeface="+mj-lt"/>
              <a:buAutoNum type="arabicPeriod"/>
            </a:pPr>
            <a:r>
              <a:rPr lang="en-CA" sz="2600"/>
              <a:t>Conduct classification and staffing activities	</a:t>
            </a:r>
          </a:p>
          <a:p>
            <a:pPr marL="514350" indent="-514350">
              <a:lnSpc>
                <a:spcPct val="108000"/>
              </a:lnSpc>
              <a:spcBef>
                <a:spcPts val="0"/>
              </a:spcBef>
              <a:buFont typeface="+mj-lt"/>
              <a:buAutoNum type="arabicPeriod"/>
            </a:pPr>
            <a:r>
              <a:rPr lang="en-CA" sz="2600"/>
              <a:t>Establish a voluntary departure program</a:t>
            </a:r>
          </a:p>
          <a:p>
            <a:endParaRPr lang="en-CA"/>
          </a:p>
        </p:txBody>
      </p:sp>
      <p:sp>
        <p:nvSpPr>
          <p:cNvPr id="4" name="Slide Number Placeholder 3">
            <a:extLst>
              <a:ext uri="{FF2B5EF4-FFF2-40B4-BE49-F238E27FC236}">
                <a16:creationId xmlns:a16="http://schemas.microsoft.com/office/drawing/2014/main" id="{B0F4EF0D-BD0A-E346-3461-AE6E071A01D5}"/>
              </a:ext>
            </a:extLst>
          </p:cNvPr>
          <p:cNvSpPr>
            <a:spLocks noGrp="1"/>
          </p:cNvSpPr>
          <p:nvPr>
            <p:ph type="sldNum" sz="quarter" idx="12"/>
            <p:custDataLst>
              <p:tags r:id="rId3"/>
            </p:custDataLst>
          </p:nvPr>
        </p:nvSpPr>
        <p:spPr/>
        <p:txBody>
          <a:bodyPr/>
          <a:lstStyle/>
          <a:p>
            <a:fld id="{C9E7B19F-562E-4687-915F-44F4066EA527}" type="slidenum">
              <a:rPr lang="en-CA" smtClean="0"/>
              <a:t>7</a:t>
            </a:fld>
            <a:endParaRPr lang="en-CA"/>
          </a:p>
        </p:txBody>
      </p:sp>
    </p:spTree>
    <p:extLst>
      <p:ext uri="{BB962C8B-B14F-4D97-AF65-F5344CB8AC3E}">
        <p14:creationId xmlns:p14="http://schemas.microsoft.com/office/powerpoint/2010/main" val="3755415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F2ECF-C3E8-9150-6CA8-B47E2544D632}"/>
              </a:ext>
            </a:extLst>
          </p:cNvPr>
          <p:cNvSpPr>
            <a:spLocks noGrp="1"/>
          </p:cNvSpPr>
          <p:nvPr>
            <p:ph type="title"/>
            <p:custDataLst>
              <p:tags r:id="rId1"/>
            </p:custDataLst>
          </p:nvPr>
        </p:nvSpPr>
        <p:spPr>
          <a:xfrm>
            <a:off x="838200" y="326533"/>
            <a:ext cx="10273496" cy="797151"/>
          </a:xfrm>
        </p:spPr>
        <p:txBody>
          <a:bodyPr>
            <a:normAutofit/>
          </a:bodyPr>
          <a:lstStyle/>
          <a:p>
            <a:r>
              <a:rPr lang="en-CA" sz="4000"/>
              <a:t>Conducting a SERLO</a:t>
            </a:r>
          </a:p>
        </p:txBody>
      </p:sp>
      <p:sp>
        <p:nvSpPr>
          <p:cNvPr id="3" name="Content Placeholder 2">
            <a:extLst>
              <a:ext uri="{FF2B5EF4-FFF2-40B4-BE49-F238E27FC236}">
                <a16:creationId xmlns:a16="http://schemas.microsoft.com/office/drawing/2014/main" id="{AB02840E-4612-97FD-05D1-01402135A5E6}"/>
              </a:ext>
            </a:extLst>
          </p:cNvPr>
          <p:cNvSpPr>
            <a:spLocks noGrp="1"/>
          </p:cNvSpPr>
          <p:nvPr>
            <p:ph idx="1"/>
            <p:custDataLst>
              <p:tags r:id="rId2"/>
            </p:custDataLst>
          </p:nvPr>
        </p:nvSpPr>
        <p:spPr>
          <a:xfrm>
            <a:off x="838200" y="1499962"/>
            <a:ext cx="11023600" cy="4542023"/>
          </a:xfrm>
        </p:spPr>
        <p:txBody>
          <a:bodyPr>
            <a:noAutofit/>
          </a:bodyPr>
          <a:lstStyle/>
          <a:p>
            <a:pPr marL="457200" indent="-457200">
              <a:lnSpc>
                <a:spcPct val="108000"/>
              </a:lnSpc>
              <a:spcBef>
                <a:spcPts val="0"/>
              </a:spcBef>
              <a:buAutoNum type="arabicPeriod" startAt="7"/>
            </a:pPr>
            <a:r>
              <a:rPr lang="en-CA" sz="2600"/>
              <a:t>Determine the qualifications, requirements, and needs</a:t>
            </a:r>
          </a:p>
          <a:p>
            <a:pPr marL="457200" indent="-457200">
              <a:lnSpc>
                <a:spcPct val="108000"/>
              </a:lnSpc>
              <a:spcBef>
                <a:spcPts val="0"/>
              </a:spcBef>
              <a:buAutoNum type="arabicPeriod" startAt="7"/>
            </a:pPr>
            <a:r>
              <a:rPr lang="en-CA" sz="2600"/>
              <a:t>Determine the assessment methods</a:t>
            </a:r>
          </a:p>
          <a:p>
            <a:pPr marL="457200" indent="-457200">
              <a:lnSpc>
                <a:spcPct val="108000"/>
              </a:lnSpc>
              <a:spcBef>
                <a:spcPts val="0"/>
              </a:spcBef>
              <a:buAutoNum type="arabicPeriod" startAt="7"/>
            </a:pPr>
            <a:r>
              <a:rPr lang="en-CA" sz="2600"/>
              <a:t>Identification of biases and barriers</a:t>
            </a:r>
          </a:p>
          <a:p>
            <a:pPr marL="457200" indent="-457200">
              <a:lnSpc>
                <a:spcPct val="108000"/>
              </a:lnSpc>
              <a:spcBef>
                <a:spcPts val="0"/>
              </a:spcBef>
              <a:buAutoNum type="arabicPeriod" startAt="7"/>
            </a:pPr>
            <a:r>
              <a:rPr lang="en-CA" sz="2600"/>
              <a:t>Inform employees</a:t>
            </a:r>
          </a:p>
          <a:p>
            <a:pPr marL="457200" indent="-457200">
              <a:lnSpc>
                <a:spcPct val="108000"/>
              </a:lnSpc>
              <a:spcBef>
                <a:spcPts val="0"/>
              </a:spcBef>
              <a:buAutoNum type="arabicPeriod" startAt="7"/>
            </a:pPr>
            <a:r>
              <a:rPr lang="en-CA" sz="2600"/>
              <a:t>Assessment of employees</a:t>
            </a:r>
          </a:p>
          <a:p>
            <a:pPr marL="457200" indent="-457200">
              <a:lnSpc>
                <a:spcPct val="108000"/>
              </a:lnSpc>
              <a:spcBef>
                <a:spcPts val="0"/>
              </a:spcBef>
              <a:buAutoNum type="arabicPeriod" startAt="7"/>
            </a:pPr>
            <a:r>
              <a:rPr lang="en-CA" sz="2600"/>
              <a:t>Selection of employees</a:t>
            </a:r>
          </a:p>
          <a:p>
            <a:pPr marL="457200" indent="-457200">
              <a:lnSpc>
                <a:spcPct val="108000"/>
              </a:lnSpc>
              <a:spcBef>
                <a:spcPts val="0"/>
              </a:spcBef>
              <a:buAutoNum type="arabicPeriod" startAt="7"/>
            </a:pPr>
            <a:r>
              <a:rPr lang="en-CA" sz="2600"/>
              <a:t>Provide written notice</a:t>
            </a:r>
          </a:p>
          <a:p>
            <a:pPr marL="457200" indent="-457200">
              <a:lnSpc>
                <a:spcPct val="108000"/>
              </a:lnSpc>
              <a:spcBef>
                <a:spcPts val="0"/>
              </a:spcBef>
              <a:buAutoNum type="arabicPeriod" startAt="7"/>
            </a:pPr>
            <a:r>
              <a:rPr lang="en-CA" sz="2600"/>
              <a:t>Record the reasons for the selection</a:t>
            </a:r>
          </a:p>
          <a:p>
            <a:pPr>
              <a:spcBef>
                <a:spcPts val="0"/>
              </a:spcBef>
            </a:pPr>
            <a:endParaRPr lang="en-CA" sz="2600" b="1">
              <a:solidFill>
                <a:schemeClr val="accent3">
                  <a:lumMod val="75000"/>
                </a:schemeClr>
              </a:solidFill>
              <a:latin typeface="Segoe UI Semibold" panose="020B0702040204020203" pitchFamily="34" charset="0"/>
              <a:cs typeface="Segoe UI Semibold" panose="020B0702040204020203" pitchFamily="34" charset="0"/>
            </a:endParaRPr>
          </a:p>
          <a:p>
            <a:pPr>
              <a:spcBef>
                <a:spcPts val="0"/>
              </a:spcBef>
            </a:pPr>
            <a:r>
              <a:rPr lang="en-CA" sz="2600">
                <a:solidFill>
                  <a:schemeClr val="accent3">
                    <a:lumMod val="75000"/>
                  </a:schemeClr>
                </a:solidFill>
                <a:latin typeface="Segoe UI" panose="020B0502040204020203" pitchFamily="34" charset="0"/>
                <a:cs typeface="Segoe UI" panose="020B0502040204020203" pitchFamily="34" charset="0"/>
              </a:rPr>
              <a:t>Remember that a SERLO is </a:t>
            </a:r>
            <a:r>
              <a:rPr lang="en-CA" sz="2600" b="1">
                <a:solidFill>
                  <a:schemeClr val="accent3">
                    <a:lumMod val="75000"/>
                  </a:schemeClr>
                </a:solidFill>
                <a:latin typeface="Segoe UI" panose="020B0502040204020203" pitchFamily="34" charset="0"/>
                <a:cs typeface="Segoe UI" panose="020B0502040204020203" pitchFamily="34" charset="0"/>
              </a:rPr>
              <a:t>not</a:t>
            </a:r>
            <a:r>
              <a:rPr lang="en-CA" sz="2600">
                <a:solidFill>
                  <a:schemeClr val="accent3">
                    <a:lumMod val="75000"/>
                  </a:schemeClr>
                </a:solidFill>
                <a:latin typeface="Segoe UI" panose="020B0502040204020203" pitchFamily="34" charset="0"/>
                <a:cs typeface="Segoe UI" panose="020B0502040204020203" pitchFamily="34" charset="0"/>
              </a:rPr>
              <a:t> an appointment process</a:t>
            </a:r>
          </a:p>
          <a:p>
            <a:endParaRPr lang="en-CA" sz="2400"/>
          </a:p>
        </p:txBody>
      </p:sp>
      <p:sp>
        <p:nvSpPr>
          <p:cNvPr id="4" name="Slide Number Placeholder 3">
            <a:extLst>
              <a:ext uri="{FF2B5EF4-FFF2-40B4-BE49-F238E27FC236}">
                <a16:creationId xmlns:a16="http://schemas.microsoft.com/office/drawing/2014/main" id="{2748D482-0073-547B-110B-B3806C8C7CA9}"/>
              </a:ext>
            </a:extLst>
          </p:cNvPr>
          <p:cNvSpPr>
            <a:spLocks noGrp="1"/>
          </p:cNvSpPr>
          <p:nvPr>
            <p:ph type="sldNum" sz="quarter" idx="12"/>
            <p:custDataLst>
              <p:tags r:id="rId3"/>
            </p:custDataLst>
          </p:nvPr>
        </p:nvSpPr>
        <p:spPr/>
        <p:txBody>
          <a:bodyPr/>
          <a:lstStyle/>
          <a:p>
            <a:fld id="{C9E7B19F-562E-4687-915F-44F4066EA527}" type="slidenum">
              <a:rPr lang="en-CA" smtClean="0"/>
              <a:t>8</a:t>
            </a:fld>
            <a:endParaRPr lang="en-CA"/>
          </a:p>
        </p:txBody>
      </p:sp>
    </p:spTree>
    <p:extLst>
      <p:ext uri="{BB962C8B-B14F-4D97-AF65-F5344CB8AC3E}">
        <p14:creationId xmlns:p14="http://schemas.microsoft.com/office/powerpoint/2010/main" val="4210866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31AE6-92CF-5CE0-AD8C-9A4DBC0E9DEE}"/>
              </a:ext>
            </a:extLst>
          </p:cNvPr>
          <p:cNvSpPr>
            <a:spLocks noGrp="1"/>
          </p:cNvSpPr>
          <p:nvPr>
            <p:ph type="title"/>
            <p:custDataLst>
              <p:tags r:id="rId1"/>
            </p:custDataLst>
          </p:nvPr>
        </p:nvSpPr>
        <p:spPr>
          <a:xfrm>
            <a:off x="741259" y="245485"/>
            <a:ext cx="11296828" cy="945140"/>
          </a:xfrm>
        </p:spPr>
        <p:txBody>
          <a:bodyPr>
            <a:normAutofit/>
          </a:bodyPr>
          <a:lstStyle/>
          <a:p>
            <a:r>
              <a:rPr lang="en-CA" sz="3400"/>
              <a:t>Step 7: Determine the qualifications, </a:t>
            </a:r>
            <a:r>
              <a:rPr lang="en-CA" sz="3300"/>
              <a:t>requirements</a:t>
            </a:r>
            <a:r>
              <a:rPr lang="en-CA" sz="3400"/>
              <a:t>, and needs</a:t>
            </a:r>
          </a:p>
        </p:txBody>
      </p:sp>
      <p:sp>
        <p:nvSpPr>
          <p:cNvPr id="3" name="Content Placeholder 2">
            <a:extLst>
              <a:ext uri="{FF2B5EF4-FFF2-40B4-BE49-F238E27FC236}">
                <a16:creationId xmlns:a16="http://schemas.microsoft.com/office/drawing/2014/main" id="{5F1D342E-3D43-D261-A118-D7AAA47240A1}"/>
              </a:ext>
            </a:extLst>
          </p:cNvPr>
          <p:cNvSpPr>
            <a:spLocks noGrp="1"/>
          </p:cNvSpPr>
          <p:nvPr>
            <p:ph idx="1"/>
            <p:custDataLst>
              <p:tags r:id="rId2"/>
            </p:custDataLst>
          </p:nvPr>
        </p:nvSpPr>
        <p:spPr>
          <a:xfrm>
            <a:off x="769834" y="1293235"/>
            <a:ext cx="10744200" cy="4934528"/>
          </a:xfrm>
        </p:spPr>
        <p:txBody>
          <a:bodyPr>
            <a:normAutofit fontScale="92500" lnSpcReduction="20000"/>
          </a:bodyPr>
          <a:lstStyle/>
          <a:p>
            <a:pPr>
              <a:lnSpc>
                <a:spcPct val="120000"/>
              </a:lnSpc>
              <a:spcBef>
                <a:spcPts val="0"/>
              </a:spcBef>
            </a:pPr>
            <a:r>
              <a:rPr lang="en-CA" sz="2000">
                <a:latin typeface="Segoe UI Semibold" panose="020B0702040204020203" pitchFamily="34" charset="0"/>
                <a:cs typeface="Segoe UI Semibold" panose="020B0702040204020203" pitchFamily="34" charset="0"/>
              </a:rPr>
              <a:t>Objective: </a:t>
            </a:r>
          </a:p>
          <a:p>
            <a:pPr>
              <a:lnSpc>
                <a:spcPct val="120000"/>
              </a:lnSpc>
              <a:spcBef>
                <a:spcPts val="0"/>
              </a:spcBef>
            </a:pPr>
            <a:r>
              <a:rPr lang="en-CA" sz="1900"/>
              <a:t>A SERLO is to identify which employees will be retained and which will be selected for lay-off. Delegated managers, with the assistance of their human resources specialist, must establish the most relevant qualifications (essential and asset), requirements, and needs for the work to be performed pursuant to subsection 22(2) of the PSER. </a:t>
            </a:r>
          </a:p>
          <a:p>
            <a:pPr>
              <a:lnSpc>
                <a:spcPct val="120000"/>
              </a:lnSpc>
              <a:spcBef>
                <a:spcPts val="0"/>
              </a:spcBef>
            </a:pPr>
            <a:endParaRPr lang="en-CA" sz="1100"/>
          </a:p>
          <a:p>
            <a:pPr>
              <a:lnSpc>
                <a:spcPct val="120000"/>
              </a:lnSpc>
              <a:spcBef>
                <a:spcPts val="0"/>
              </a:spcBef>
            </a:pPr>
            <a:r>
              <a:rPr lang="en-CA" sz="2000">
                <a:latin typeface="Segoe UI Semibold" panose="020B0702040204020203" pitchFamily="34" charset="0"/>
                <a:cs typeface="Segoe UI Semibold" panose="020B0702040204020203" pitchFamily="34" charset="0"/>
              </a:rPr>
              <a:t>Essential qualifications:</a:t>
            </a:r>
          </a:p>
          <a:p>
            <a:pPr marL="457200" indent="-457200">
              <a:lnSpc>
                <a:spcPct val="120000"/>
              </a:lnSpc>
              <a:spcBef>
                <a:spcPts val="0"/>
              </a:spcBef>
              <a:buFont typeface="Arial" panose="020B0604020202020204" pitchFamily="34" charset="0"/>
              <a:buChar char="•"/>
            </a:pPr>
            <a:r>
              <a:rPr lang="en-CA" sz="1900"/>
              <a:t>Official language proficiency must be established as an essential qualification.</a:t>
            </a:r>
          </a:p>
          <a:p>
            <a:pPr marL="457200" indent="-457200">
              <a:lnSpc>
                <a:spcPct val="120000"/>
              </a:lnSpc>
              <a:spcBef>
                <a:spcPts val="0"/>
              </a:spcBef>
              <a:buFont typeface="Arial" panose="020B0604020202020204" pitchFamily="34" charset="0"/>
              <a:buChar char="•"/>
            </a:pPr>
            <a:r>
              <a:rPr lang="en-CA" sz="1900"/>
              <a:t>To be selected for retention, employees must meet each essential qualification determined by delegated managers to be the most relevant for the work to be performed. </a:t>
            </a:r>
          </a:p>
          <a:p>
            <a:pPr>
              <a:lnSpc>
                <a:spcPct val="120000"/>
              </a:lnSpc>
              <a:spcBef>
                <a:spcPts val="0"/>
              </a:spcBef>
            </a:pPr>
            <a:endParaRPr lang="en-CA" sz="1100" b="1"/>
          </a:p>
          <a:p>
            <a:pPr>
              <a:lnSpc>
                <a:spcPct val="120000"/>
              </a:lnSpc>
              <a:spcBef>
                <a:spcPts val="0"/>
              </a:spcBef>
            </a:pPr>
            <a:r>
              <a:rPr lang="en-CA" sz="2000">
                <a:latin typeface="Segoe UI Semibold" panose="020B0702040204020203" pitchFamily="34" charset="0"/>
                <a:cs typeface="Segoe UI Semibold" panose="020B0702040204020203" pitchFamily="34" charset="0"/>
              </a:rPr>
              <a:t>Asset qualifications, organizational needs, and operational requirements:</a:t>
            </a:r>
          </a:p>
          <a:p>
            <a:pPr marL="457200" indent="-457200">
              <a:lnSpc>
                <a:spcPct val="120000"/>
              </a:lnSpc>
              <a:spcBef>
                <a:spcPts val="0"/>
              </a:spcBef>
              <a:buFont typeface="Arial" panose="020B0604020202020204" pitchFamily="34" charset="0"/>
              <a:buChar char="•"/>
            </a:pPr>
            <a:r>
              <a:rPr lang="en-CA" sz="1900">
                <a:ea typeface="Segoe UI Semilight" panose="020B0402040204020203" pitchFamily="34" charset="0"/>
                <a:cs typeface="Times New Roman" panose="02020603050405020304" pitchFamily="18" charset="0"/>
              </a:rPr>
              <a:t>Other relevant qualifications, requirements and needs may be established.</a:t>
            </a:r>
          </a:p>
          <a:p>
            <a:pPr marL="457200" indent="-457200">
              <a:lnSpc>
                <a:spcPct val="120000"/>
              </a:lnSpc>
              <a:spcBef>
                <a:spcPts val="0"/>
              </a:spcBef>
              <a:buFont typeface="Arial" panose="020B0604020202020204" pitchFamily="34" charset="0"/>
              <a:buChar char="•"/>
            </a:pPr>
            <a:r>
              <a:rPr lang="en-CA" sz="1900">
                <a:effectLst/>
                <a:ea typeface="Segoe UI Semilight" panose="020B0402040204020203" pitchFamily="34" charset="0"/>
                <a:cs typeface="Times New Roman" panose="02020603050405020304" pitchFamily="18" charset="0"/>
              </a:rPr>
              <a:t>Organizational need related to employment equity may be established to address current or anticipated gaps in </a:t>
            </a:r>
            <a:r>
              <a:rPr lang="en-CA" sz="1900">
                <a:cs typeface="Times New Roman" panose="02020603050405020304" pitchFamily="18" charset="0"/>
              </a:rPr>
              <a:t>representation for the four designated groups: women, Aboriginal peoples (now referred to as Indigenous Peoples), persons with disabilities, members of visible minorities.</a:t>
            </a:r>
          </a:p>
          <a:p>
            <a:pPr marL="457200" indent="-457200">
              <a:lnSpc>
                <a:spcPct val="120000"/>
              </a:lnSpc>
              <a:spcBef>
                <a:spcPts val="0"/>
              </a:spcBef>
              <a:buFont typeface="Arial" panose="020B0604020202020204" pitchFamily="34" charset="0"/>
              <a:buChar char="•"/>
            </a:pPr>
            <a:r>
              <a:rPr lang="en-CA" sz="1900">
                <a:cs typeface="Times New Roman" panose="02020603050405020304" pitchFamily="18" charset="0"/>
              </a:rPr>
              <a:t>Any relevant current or future operational needs of the organization.</a:t>
            </a:r>
            <a:endParaRPr lang="en-CA" sz="1900" strike="sngStrike">
              <a:cs typeface="Times New Roman" panose="02020603050405020304" pitchFamily="18" charset="0"/>
            </a:endParaRPr>
          </a:p>
        </p:txBody>
      </p:sp>
      <p:sp>
        <p:nvSpPr>
          <p:cNvPr id="4" name="Slide Number Placeholder 3">
            <a:extLst>
              <a:ext uri="{FF2B5EF4-FFF2-40B4-BE49-F238E27FC236}">
                <a16:creationId xmlns:a16="http://schemas.microsoft.com/office/drawing/2014/main" id="{60AE468E-F36E-D960-18E5-F03E89794DF2}"/>
              </a:ext>
            </a:extLst>
          </p:cNvPr>
          <p:cNvSpPr>
            <a:spLocks noGrp="1"/>
          </p:cNvSpPr>
          <p:nvPr>
            <p:ph type="sldNum" sz="quarter" idx="12"/>
            <p:custDataLst>
              <p:tags r:id="rId3"/>
            </p:custDataLst>
          </p:nvPr>
        </p:nvSpPr>
        <p:spPr/>
        <p:txBody>
          <a:bodyPr/>
          <a:lstStyle/>
          <a:p>
            <a:fld id="{C9E7B19F-562E-4687-915F-44F4066EA527}" type="slidenum">
              <a:rPr lang="en-CA" smtClean="0"/>
              <a:t>9</a:t>
            </a:fld>
            <a:endParaRPr lang="en-CA"/>
          </a:p>
        </p:txBody>
      </p:sp>
    </p:spTree>
    <p:extLst>
      <p:ext uri="{BB962C8B-B14F-4D97-AF65-F5344CB8AC3E}">
        <p14:creationId xmlns:p14="http://schemas.microsoft.com/office/powerpoint/2010/main" val="132639519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16.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2"/>
</p:tagLst>
</file>

<file path=ppt/tags/tag18.xml><?xml version="1.0" encoding="utf-8"?>
<p:tagLst xmlns:a="http://schemas.openxmlformats.org/drawingml/2006/main" xmlns:r="http://schemas.openxmlformats.org/officeDocument/2006/relationships" xmlns:p="http://schemas.openxmlformats.org/presentationml/2006/main">
  <p:tag name="NUM" val="3"/>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1"/>
</p:tagLst>
</file>

<file path=ppt/tags/tag23.xml><?xml version="1.0" encoding="utf-8"?>
<p:tagLst xmlns:a="http://schemas.openxmlformats.org/drawingml/2006/main" xmlns:r="http://schemas.openxmlformats.org/officeDocument/2006/relationships" xmlns:p="http://schemas.openxmlformats.org/presentationml/2006/main">
  <p:tag name="NUM" val="2"/>
</p:tagLst>
</file>

<file path=ppt/tags/tag24.xml><?xml version="1.0" encoding="utf-8"?>
<p:tagLst xmlns:a="http://schemas.openxmlformats.org/drawingml/2006/main" xmlns:r="http://schemas.openxmlformats.org/officeDocument/2006/relationships" xmlns:p="http://schemas.openxmlformats.org/presentationml/2006/main">
  <p:tag name="NUM" val="3"/>
</p:tagLst>
</file>

<file path=ppt/tags/tag25.xml><?xml version="1.0" encoding="utf-8"?>
<p:tagLst xmlns:a="http://schemas.openxmlformats.org/drawingml/2006/main" xmlns:r="http://schemas.openxmlformats.org/officeDocument/2006/relationships" xmlns:p="http://schemas.openxmlformats.org/presentationml/2006/main">
  <p:tag name="NUM" val="1"/>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27.xml><?xml version="1.0" encoding="utf-8"?>
<p:tagLst xmlns:a="http://schemas.openxmlformats.org/drawingml/2006/main" xmlns:r="http://schemas.openxmlformats.org/officeDocument/2006/relationships" xmlns:p="http://schemas.openxmlformats.org/presentationml/2006/main">
  <p:tag name="NUM" val="3"/>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1"/>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1"/>
</p:tagLst>
</file>

<file path=ppt/tags/tag34.xml><?xml version="1.0" encoding="utf-8"?>
<p:tagLst xmlns:a="http://schemas.openxmlformats.org/drawingml/2006/main" xmlns:r="http://schemas.openxmlformats.org/officeDocument/2006/relationships" xmlns:p="http://schemas.openxmlformats.org/presentationml/2006/main">
  <p:tag name="NUM" val="2"/>
</p:tagLst>
</file>

<file path=ppt/tags/tag35.xml><?xml version="1.0" encoding="utf-8"?>
<p:tagLst xmlns:a="http://schemas.openxmlformats.org/drawingml/2006/main" xmlns:r="http://schemas.openxmlformats.org/officeDocument/2006/relationships" xmlns:p="http://schemas.openxmlformats.org/presentationml/2006/main">
  <p:tag name="NUM" val="1"/>
</p:tagLst>
</file>

<file path=ppt/tags/tag36.xml><?xml version="1.0" encoding="utf-8"?>
<p:tagLst xmlns:a="http://schemas.openxmlformats.org/drawingml/2006/main" xmlns:r="http://schemas.openxmlformats.org/officeDocument/2006/relationships" xmlns:p="http://schemas.openxmlformats.org/presentationml/2006/main">
  <p:tag name="NUM" val="2"/>
</p:tagLst>
</file>

<file path=ppt/tags/tag37.xml><?xml version="1.0" encoding="utf-8"?>
<p:tagLst xmlns:a="http://schemas.openxmlformats.org/drawingml/2006/main" xmlns:r="http://schemas.openxmlformats.org/officeDocument/2006/relationships" xmlns:p="http://schemas.openxmlformats.org/presentationml/2006/main">
  <p:tag name="NUM" val="1"/>
</p:tagLst>
</file>

<file path=ppt/tags/tag38.xml><?xml version="1.0" encoding="utf-8"?>
<p:tagLst xmlns:a="http://schemas.openxmlformats.org/drawingml/2006/main" xmlns:r="http://schemas.openxmlformats.org/officeDocument/2006/relationships" xmlns:p="http://schemas.openxmlformats.org/presentationml/2006/main">
  <p:tag name="NUM" val="2"/>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3"/>
</p:tagLst>
</file>

<file path=ppt/tags/tag5.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3"/>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PSC-CFP-2023">
  <a:themeElements>
    <a:clrScheme name="Custom 1">
      <a:dk1>
        <a:srgbClr val="54575A"/>
      </a:dk1>
      <a:lt1>
        <a:sysClr val="window" lastClr="FFFFFF"/>
      </a:lt1>
      <a:dk2>
        <a:srgbClr val="54575A"/>
      </a:dk2>
      <a:lt2>
        <a:srgbClr val="F2F2F2"/>
      </a:lt2>
      <a:accent1>
        <a:srgbClr val="D50057"/>
      </a:accent1>
      <a:accent2>
        <a:srgbClr val="5B315E"/>
      </a:accent2>
      <a:accent3>
        <a:srgbClr val="0099A8"/>
      </a:accent3>
      <a:accent4>
        <a:srgbClr val="FF5100"/>
      </a:accent4>
      <a:accent5>
        <a:srgbClr val="C2D500"/>
      </a:accent5>
      <a:accent6>
        <a:srgbClr val="F7BE00"/>
      </a:accent6>
      <a:hlink>
        <a:srgbClr val="0070C0"/>
      </a:hlink>
      <a:folHlink>
        <a:srgbClr val="9F0041"/>
      </a:folHlink>
    </a:clrScheme>
    <a:fontScheme name="Custom 1">
      <a:majorFont>
        <a:latin typeface="Segoe UI Light"/>
        <a:ea typeface=""/>
        <a:cs typeface=""/>
      </a:majorFont>
      <a:minorFont>
        <a:latin typeface="Segoe UI Semi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6E902598-F4CF-496C-B57F-65D0D2FC66F0}" vid="{5BFEC883-7358-4B25-8EB4-5CC0B55770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webextension1.xml><?xml version="1.0" encoding="utf-8"?>
<we:webextension xmlns:we="http://schemas.microsoft.com/office/webextensions/webextension/2010/11" id="{7DE9028F-BC71-42C1-AB81-BC1396B8F034}">
  <we:reference id="wa104381682" version="1.0.0.10" store="en-US" storeType="OMEX"/>
  <we:alternateReferences>
    <we:reference id="WA104381682" version="1.0.0.10" store="WA104381682" storeType="OMEX"/>
  </we:alternateReferences>
  <we:properties>
    <we:property name="selectedSlug" value="&quot;JUPYQG&quot;"/>
    <we:property name="selectedQuestionId" value="&quot;6994faa1d4ce3ff3a01bf281&quot;"/>
    <we:property name="JUPYQG:6994faa1d4ce3ff3a01bf281:SlideId" value="623"/>
  </we:properties>
  <we:bindings/>
  <we:snapshot xmlns:r="http://schemas.openxmlformats.org/officeDocument/2006/relationships"/>
</we:webextension>
</file>

<file path=ppt/webextensions/webextension2.xml><?xml version="1.0" encoding="utf-8"?>
<we:webextension xmlns:we="http://schemas.microsoft.com/office/webextensions/webextension/2010/11" id="{5B2F3DD0-0C45-4A72-9482-D05BF6038931}">
  <we:reference id="wa104381682" version="1.0.0.10" store="en-US" storeType="OMEX"/>
  <we:alternateReferences>
    <we:reference id="WA104381682" version="1.0.0.10" store="WA104381682" storeType="OMEX"/>
  </we:alternateReferences>
  <we:properties>
    <we:property name="selectedSlug" value="&quot;JUPYQG&quot;"/>
    <we:property name="selectedQuestionId" value="&quot;6994fb18d4ce3ff3a01c2745&quot;"/>
    <we:property name="JUPYQG:6994fb18d4ce3ff3a01c2745:SlideId" value="614"/>
  </we:properties>
  <we:bindings/>
  <we:snapshot xmlns:r="http://schemas.openxmlformats.org/officeDocument/2006/relationships"/>
</we:webextension>
</file>

<file path=ppt/webextensions/webextension3.xml><?xml version="1.0" encoding="utf-8"?>
<we:webextension xmlns:we="http://schemas.microsoft.com/office/webextensions/webextension/2010/11" id="{758955A2-FC99-4751-A78E-73435AD30C07}">
  <we:reference id="wa104381682" version="1.0.0.10" store="en-US" storeType="OMEX"/>
  <we:alternateReferences>
    <we:reference id="WA104381682" version="1.0.0.10" store="WA104381682" storeType="OMEX"/>
  </we:alternateReferences>
  <we:properties>
    <we:property name="selectedSlug" value="&quot;JUPYQG&quot;"/>
    <we:property name="selectedQuestionId" value="&quot;6994fb3641c9f1e1de18cb1f&quot;"/>
    <we:property name="JUPYQG:6994fb3641c9f1e1de18cb1f:SlideId" value="624"/>
  </we:properties>
  <we:bindings/>
  <we:snapshot xmlns:r="http://schemas.openxmlformats.org/officeDocument/2006/relationships"/>
</we:webextension>
</file>

<file path=ppt/webextensions/webextension4.xml><?xml version="1.0" encoding="utf-8"?>
<we:webextension xmlns:we="http://schemas.microsoft.com/office/webextensions/webextension/2010/11" id="{65420505-9CC8-44FC-9F1F-4B0D114594BD}">
  <we:reference id="wa104381682" version="1.0.0.10" store="en-US" storeType="OMEX"/>
  <we:alternateReferences>
    <we:reference id="WA104381682" version="1.0.0.10" store="WA104381682" storeType="OMEX"/>
  </we:alternateReferences>
  <we:properties>
    <we:property name="selectedSlug" value="&quot;JUPYQG&quot;"/>
    <we:property name="selectedQuestionId" value="&quot;6994fb4a41c9f1e1de18d145&quot;"/>
    <we:property name="JUPYQG:6994fb4a41c9f1e1de18d145:SlideId" value="625"/>
  </we:properties>
  <we:bindings/>
  <we:snapshot xmlns:r="http://schemas.openxmlformats.org/officeDocument/2006/relationships"/>
</we:webextension>
</file>

<file path=ppt/webextensions/webextension5.xml><?xml version="1.0" encoding="utf-8"?>
<we:webextension xmlns:we="http://schemas.microsoft.com/office/webextensions/webextension/2010/11" id="{6D3E8FA1-83E7-4B08-9093-EA3C71C715BF}">
  <we:reference id="wa104381682" version="1.0.0.10" store="en-US" storeType="OMEX"/>
  <we:alternateReferences>
    <we:reference id="WA104381682" version="1.0.0.10" store="WA104381682" storeType="OMEX"/>
  </we:alternateReferences>
  <we:properties>
    <we:property name="selectedSlug" value="&quot;JUPYQG&quot;"/>
    <we:property name="selectedQuestionId" value="&quot;6994fb6941c9f1e1de18dbcb&quot;"/>
    <we:property name="JUPYQG:6994fb6941c9f1e1de18dbcb:SlideId" value="626"/>
  </we:properties>
  <we:bindings/>
  <we:snapshot xmlns:r="http://schemas.openxmlformats.org/officeDocument/2006/relationships"/>
</we:webextension>
</file>

<file path=ppt/webextensions/webextension6.xml><?xml version="1.0" encoding="utf-8"?>
<we:webextension xmlns:we="http://schemas.microsoft.com/office/webextensions/webextension/2010/11" id="{3CC4F64F-EB26-410C-8189-62DC61F16C30}">
  <we:reference id="wa104381682" version="1.0.0.10" store="en-US" storeType="OMEX"/>
  <we:alternateReferences>
    <we:reference id="WA104381682" version="1.0.0.10" store="WA104381682" storeType="OMEX"/>
  </we:alternateReferences>
  <we:properties>
    <we:property name="selectedSlug" value="&quot;JUPYQG&quot;"/>
    <we:property name="selectedQuestionId" value="&quot;6994fb8041c9f1e1de18ecf6&quot;"/>
    <we:property name="JUPYQG:6994fb8041c9f1e1de18ecf6:SlideId" value="627"/>
  </we:properties>
  <we:bindings/>
  <we:snapshot xmlns:r="http://schemas.openxmlformats.org/officeDocument/2006/relationships"/>
</we:webextension>
</file>

<file path=ppt/webextensions/webextension7.xml><?xml version="1.0" encoding="utf-8"?>
<we:webextension xmlns:we="http://schemas.microsoft.com/office/webextensions/webextension/2010/11" id="{4CAB22EF-D9A6-4AE1-96B1-A3A652C3310E}">
  <we:reference id="wa104381682" version="1.0.0.10" store="en-US" storeType="OMEX"/>
  <we:alternateReferences>
    <we:reference id="WA104381682" version="1.0.0.10" store="WA104381682" storeType="OMEX"/>
  </we:alternateReferences>
  <we:properties>
    <we:property name="selectedSlug" value="&quot;JUPYQG&quot;"/>
    <we:property name="selectedQuestionId" value="&quot;6994fb9241c9f1e1de18f240&quot;"/>
    <we:property name="JUPYQG:6994fb9241c9f1e1de18f240:SlideId" value="628"/>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NewsletterCategory xmlns="83430159-1845-4167-ba9d-902ab8b9998e" xsi:nil="true"/>
    <Date_x0020_of_x0020_Request xmlns="83430159-1845-4167-ba9d-902ab8b9998e" xsi:nil="true"/>
    <Date xmlns="83430159-1845-4167-ba9d-902ab8b9998e" xsi:nil="true"/>
    <lcf76f155ced4ddcb4097134ff3c332f xmlns="83430159-1845-4167-ba9d-902ab8b9998e">
      <Terms xmlns="http://schemas.microsoft.com/office/infopath/2007/PartnerControls"/>
    </lcf76f155ced4ddcb4097134ff3c332f>
    <TaxCatchAll xmlns="b0ade7d1-edcb-4f22-8a7a-5aa2a869a89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D5F598F1A95F44CAD65378B25145D02" ma:contentTypeVersion="20" ma:contentTypeDescription="Create a new document." ma:contentTypeScope="" ma:versionID="fb4959a8e7ff87f0300e5fe2ffb95d8e">
  <xsd:schema xmlns:xsd="http://www.w3.org/2001/XMLSchema" xmlns:xs="http://www.w3.org/2001/XMLSchema" xmlns:p="http://schemas.microsoft.com/office/2006/metadata/properties" xmlns:ns2="83430159-1845-4167-ba9d-902ab8b9998e" xmlns:ns3="b0ade7d1-edcb-4f22-8a7a-5aa2a869a89a" targetNamespace="http://schemas.microsoft.com/office/2006/metadata/properties" ma:root="true" ma:fieldsID="8cbc1445d609d7fd7a08d796d35fe2f8" ns2:_="" ns3:_="">
    <xsd:import namespace="83430159-1845-4167-ba9d-902ab8b9998e"/>
    <xsd:import namespace="b0ade7d1-edcb-4f22-8a7a-5aa2a869a89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DateTaken" minOccurs="0"/>
                <xsd:element ref="ns3:SharedWithUsers" minOccurs="0"/>
                <xsd:element ref="ns3:SharedWithDetails" minOccurs="0"/>
                <xsd:element ref="ns2:MediaServiceSearchProperties" minOccurs="0"/>
                <xsd:element ref="ns2:MediaServiceLocation" minOccurs="0"/>
                <xsd:element ref="ns2:NewsletterCategory" minOccurs="0"/>
                <xsd:element ref="ns2:Date_x0020_of_x0020_Request" minOccurs="0"/>
                <xsd:element ref="ns2:Dat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430159-1845-4167-ba9d-902ab8b999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b6c29cb-b2b6-401e-927c-c6264ba46327"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element name="NewsletterCategory" ma:index="23" nillable="true" ma:displayName="Newsletter Category" ma:description="Please choose which category of the newsletter you'd like this information to be displayed." ma:format="Dropdown" ma:internalName="NewsletterCategory">
      <xsd:simpleType>
        <xsd:restriction base="dms:Choice">
          <xsd:enumeration value="General"/>
          <xsd:enumeration value="CEO Message"/>
          <xsd:enumeration value="Advocacy and Research"/>
          <xsd:enumeration value="Outreach and Engagement"/>
          <xsd:enumeration value="Equity, Diversity and Inclusion"/>
          <xsd:enumeration value="Total Compensation"/>
          <xsd:enumeration value="Executive Learning Opps"/>
          <xsd:enumeration value="Membership"/>
          <xsd:enumeration value="Signature Events"/>
          <xsd:enumeration value="Careers at APEX"/>
          <xsd:enumeration value="Board of Directors"/>
          <xsd:enumeration value="Resources and Tools"/>
        </xsd:restriction>
      </xsd:simpleType>
    </xsd:element>
    <xsd:element name="Date_x0020_of_x0020_Request" ma:index="24" nillable="true" ma:displayName="Date of Payout" ma:format="DateOnly" ma:internalName="Date_x0020_of_x0020_Request">
      <xsd:simpleType>
        <xsd:restriction base="dms:DateTime"/>
      </xsd:simpleType>
    </xsd:element>
    <xsd:element name="Date" ma:index="25" nillable="true" ma:displayName="Date" ma:format="DateOnly" ma:internalName="Date">
      <xsd:simpleType>
        <xsd:restriction base="dms:DateTim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0ade7d1-edcb-4f22-8a7a-5aa2a869a89a"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a73d612c-f5f9-4e10-a687-d0a0f4d87c1c}" ma:internalName="TaxCatchAll" ma:showField="CatchAllData" ma:web="b0ade7d1-edcb-4f22-8a7a-5aa2a869a89a">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EC530EE-B50F-4413-B043-8DF265B47379}">
  <ds:schemaRefs>
    <ds:schemaRef ds:uri="http://schemas.microsoft.com/sharepoint/v3/contenttype/forms"/>
  </ds:schemaRefs>
</ds:datastoreItem>
</file>

<file path=customXml/itemProps2.xml><?xml version="1.0" encoding="utf-8"?>
<ds:datastoreItem xmlns:ds="http://schemas.openxmlformats.org/officeDocument/2006/customXml" ds:itemID="{18A45906-ACCC-4959-935A-E35E735FA94C}">
  <ds:schemaRefs>
    <ds:schemaRef ds:uri="83430159-1845-4167-ba9d-902ab8b9998e"/>
    <ds:schemaRef ds:uri="b0ade7d1-edcb-4f22-8a7a-5aa2a869a89a"/>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7DF37F4F-DBE8-48A0-AAA7-E758DC94C132}">
  <ds:schemaRefs>
    <ds:schemaRef ds:uri="83430159-1845-4167-ba9d-902ab8b9998e"/>
    <ds:schemaRef ds:uri="b0ade7d1-edcb-4f22-8a7a-5aa2a869a89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2077</Words>
  <Application>Microsoft Office PowerPoint</Application>
  <PresentationFormat>Widescreen</PresentationFormat>
  <Paragraphs>244</Paragraphs>
  <Slides>28</Slides>
  <Notes>22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Calibri</vt:lpstr>
      <vt:lpstr>Segoe UI</vt:lpstr>
      <vt:lpstr>Segoe UI Light</vt:lpstr>
      <vt:lpstr>Segoe UI Semibold</vt:lpstr>
      <vt:lpstr>Segoe UI Semilight</vt:lpstr>
      <vt:lpstr>Times New Roman</vt:lpstr>
      <vt:lpstr>Wingdings</vt:lpstr>
      <vt:lpstr>PSC-CFP-2023</vt:lpstr>
      <vt:lpstr>Selection of employees for retention or lay-off</vt:lpstr>
      <vt:lpstr>Session objective</vt:lpstr>
      <vt:lpstr>Roles and responsibilities in a WFA</vt:lpstr>
      <vt:lpstr>Where does SERLO fit in the WFA process?</vt:lpstr>
      <vt:lpstr>Selection of Employees for Retention or Lay‑Off</vt:lpstr>
      <vt:lpstr>Not Included in SERLO</vt:lpstr>
      <vt:lpstr>Before proceeding with a SERLO</vt:lpstr>
      <vt:lpstr>Conducting a SERLO</vt:lpstr>
      <vt:lpstr>Step 7: Determine the qualifications, requirements, and needs</vt:lpstr>
      <vt:lpstr>Steps 8 &amp; 9: Determine the assessment methods and identification of biases and barriers</vt:lpstr>
      <vt:lpstr>Step 10: Inform employees</vt:lpstr>
      <vt:lpstr>Scenario 1</vt:lpstr>
      <vt:lpstr>Step 11: Assessment of employees</vt:lpstr>
      <vt:lpstr>Step 12: Selection of employees</vt:lpstr>
      <vt:lpstr>Step 13: Provide written notice</vt:lpstr>
      <vt:lpstr>Step 14: Record the reasons for the selection</vt:lpstr>
      <vt:lpstr>True or False</vt:lpstr>
      <vt:lpstr>PowerPoint Presentation</vt:lpstr>
      <vt:lpstr>PowerPoint Presentation</vt:lpstr>
      <vt:lpstr>PowerPoint Presentation</vt:lpstr>
      <vt:lpstr>PowerPoint Presentation</vt:lpstr>
      <vt:lpstr>PowerPoint Presentation</vt:lpstr>
      <vt:lpstr>Key sections of PSER for Lay-offs (1 of 2)</vt:lpstr>
      <vt:lpstr>Key sections of PSER for Lay-offs (2 of 2)</vt:lpstr>
      <vt:lpstr>Key sections of PSEA for Lay-offs</vt:lpstr>
      <vt:lpstr>Legislation and other references</vt:lpstr>
      <vt:lpstr>Questions?</vt:lpstr>
      <vt:lpstr>Annex A - Where does SERLO fit in the WFA 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Josée Vertefeuille</dc:creator>
  <cp:lastModifiedBy>Laurie Goldmann</cp:lastModifiedBy>
  <cp:revision>1</cp:revision>
  <cp:lastPrinted>2025-04-16T19:51:32Z</cp:lastPrinted>
  <dcterms:created xsi:type="dcterms:W3CDTF">2024-12-17T19:31:21Z</dcterms:created>
  <dcterms:modified xsi:type="dcterms:W3CDTF">2026-02-19T14:08:22Z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5ce0569-6254-4927-8a83-745c477111b5_Enabled">
    <vt:lpwstr>true</vt:lpwstr>
  </property>
  <property fmtid="{D5CDD505-2E9C-101B-9397-08002B2CF9AE}" pid="3" name="MSIP_Label_95ce0569-6254-4927-8a83-745c477111b5_SetDate">
    <vt:lpwstr>2024-12-17T19:31:54Z</vt:lpwstr>
  </property>
  <property fmtid="{D5CDD505-2E9C-101B-9397-08002B2CF9AE}" pid="4" name="MSIP_Label_95ce0569-6254-4927-8a83-745c477111b5_Method">
    <vt:lpwstr>Privileged</vt:lpwstr>
  </property>
  <property fmtid="{D5CDD505-2E9C-101B-9397-08002B2CF9AE}" pid="5" name="MSIP_Label_95ce0569-6254-4927-8a83-745c477111b5_Name">
    <vt:lpwstr>Unclassified Document</vt:lpwstr>
  </property>
  <property fmtid="{D5CDD505-2E9C-101B-9397-08002B2CF9AE}" pid="6" name="MSIP_Label_95ce0569-6254-4927-8a83-745c477111b5_SiteId">
    <vt:lpwstr>961b30aa-d439-4bc7-b674-9c4a389b0be3</vt:lpwstr>
  </property>
  <property fmtid="{D5CDD505-2E9C-101B-9397-08002B2CF9AE}" pid="7" name="MSIP_Label_95ce0569-6254-4927-8a83-745c477111b5_ActionId">
    <vt:lpwstr>fb5a087c-44ff-47b8-a746-491a44da58cd</vt:lpwstr>
  </property>
  <property fmtid="{D5CDD505-2E9C-101B-9397-08002B2CF9AE}" pid="8" name="MSIP_Label_95ce0569-6254-4927-8a83-745c477111b5_ContentBits">
    <vt:lpwstr>1</vt:lpwstr>
  </property>
  <property fmtid="{D5CDD505-2E9C-101B-9397-08002B2CF9AE}" pid="9" name="ClassificationContentMarkingHeaderLocations">
    <vt:lpwstr>PSC-CFP-2023:9</vt:lpwstr>
  </property>
  <property fmtid="{D5CDD505-2E9C-101B-9397-08002B2CF9AE}" pid="10" name="ClassificationContentMarkingHeaderText">
    <vt:lpwstr>NON CLASSIFIÉ / UNCLASSIFIED</vt:lpwstr>
  </property>
  <property fmtid="{D5CDD505-2E9C-101B-9397-08002B2CF9AE}" pid="11" name="ContentTypeId">
    <vt:lpwstr>0x0101009D5F598F1A95F44CAD65378B25145D02</vt:lpwstr>
  </property>
  <property fmtid="{D5CDD505-2E9C-101B-9397-08002B2CF9AE}" pid="12" name="MediaServiceImageTags">
    <vt:lpwstr/>
  </property>
</Properties>
</file>