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71" autoAdjust="0"/>
  </p:normalViewPr>
  <p:slideViewPr>
    <p:cSldViewPr snapToGrid="0" snapToObjects="1">
      <p:cViewPr varScale="1">
        <p:scale>
          <a:sx n="78" d="100"/>
          <a:sy n="78" d="100"/>
        </p:scale>
        <p:origin x="159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29048-F37D-44C3-8F42-9B354D247CDE}" type="datetimeFigureOut">
              <a:rPr lang="en-US" smtClean="0"/>
              <a:t>3/5/2026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37A34-9311-431B-9827-05D0CC0CE79E}" type="slidenum">
              <a:rPr lang="en-US" smtClean="0"/>
              <a:t>‹#›</a:t>
            </a:fld>
            <a:endParaRPr lang="en-US"/>
          </a:p>
        </p:txBody>
      </p:sp>
    </p:spTree>
    <p:extLst>
      <p:ext uri="{BB962C8B-B14F-4D97-AF65-F5344CB8AC3E}">
        <p14:creationId xmlns:p14="http://schemas.microsoft.com/office/powerpoint/2010/main" val="324113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8A1A85-D006-4D66-9C7C-B8D88CDF6E36}" type="datetime1">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3ACC87-209E-4D73-B045-1FC075BD843D}" type="datetime1">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A2265-9BE9-4F21-A7B3-B6B8673151FB}" type="datetime1">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56A75-B831-49D2-88F7-47BAF7EEBD02}" type="datetime1">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CBE148-55B2-45F7-96FB-D806A22A6CD8}" type="datetime1">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99FD4F-9BA7-439D-84BC-2C2D6F9CEC58}" type="datetime1">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2476D5-8845-4166-BA25-686F3BEACCFB}" type="datetime1">
              <a:rPr lang="en-US" smtClean="0"/>
              <a:t>3/5/2026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A0A950-E8F6-4A1C-9BF4-3E68D30D085F}" type="datetime1">
              <a:rPr lang="en-US" smtClean="0"/>
              <a:t>3/5/2026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DC72A-4FC3-4C74-96E1-88CA92F6D46B}" type="datetime1">
              <a:rPr lang="en-US" smtClean="0"/>
              <a:t>3/5/2026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D15FCD-7C78-4088-999D-A0427710CB94}" type="datetime1">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9C9A3E-9FBB-432B-BDCE-A81ECDF4F471}" type="datetime1">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E7329-0ADF-4877-BDE7-D0F10041BFD7}" type="datetime1">
              <a:rPr lang="en-US" smtClean="0"/>
              <a:t>3/5/2026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rstasis.com/" TargetMode="External"/><Relationship Id="rId7" Type="http://schemas.openxmlformats.org/officeDocument/2006/relationships/image" Target="../media/image1.jpeg"/><Relationship Id="rId2" Type="http://schemas.openxmlformats.org/officeDocument/2006/relationships/hyperlink" Target="https://thewhc.ca/" TargetMode="External"/><Relationship Id="rId1" Type="http://schemas.openxmlformats.org/officeDocument/2006/relationships/slideLayout" Target="../slideLayouts/slideLayout7.xml"/><Relationship Id="rId6" Type="http://schemas.openxmlformats.org/officeDocument/2006/relationships/hyperlink" Target="https://www.thehonesttalk.ca/honest-thoughts/my-menopause-maelstrom-the-power-of-being-your-own-health-advocate/" TargetMode="External"/><Relationship Id="rId5" Type="http://schemas.openxmlformats.org/officeDocument/2006/relationships/hyperlink" Target="https://www.canadalife.com/insurance/workplace-benefits/menopause-workplace" TargetMode="External"/><Relationship Id="rId4" Type="http://schemas.openxmlformats.org/officeDocument/2006/relationships/hyperlink" Target="https://menopausefoundationcanada.c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linkedin.com/in/laurensmallmpppa/" TargetMode="External"/><Relationship Id="rId2" Type="http://schemas.openxmlformats.org/officeDocument/2006/relationships/hyperlink" Target="mailto:laurensp1818@gmail.com"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12898801" y="-992332"/>
            <a:ext cx="342135" cy="65068"/>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6400800"/>
            <a:ext cx="9144000" cy="457200"/>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953730" y="1317524"/>
            <a:ext cx="7393858" cy="2616101"/>
          </a:xfrm>
          <a:prstGeom prst="rect">
            <a:avLst/>
          </a:prstGeom>
          <a:noFill/>
        </p:spPr>
        <p:txBody>
          <a:bodyPr wrap="square">
            <a:spAutoFit/>
          </a:bodyPr>
          <a:lstStyle/>
          <a:p>
            <a:pPr>
              <a:defRPr sz="4000"/>
            </a:pPr>
            <a:endParaRPr lang="en-US" sz="2800" dirty="0">
              <a:solidFill>
                <a:srgbClr val="7030A0"/>
              </a:solidFill>
            </a:endParaRPr>
          </a:p>
          <a:p>
            <a:pPr>
              <a:defRPr sz="4000"/>
            </a:pPr>
            <a:r>
              <a:rPr sz="2800" dirty="0">
                <a:solidFill>
                  <a:srgbClr val="7030A0"/>
                </a:solidFill>
              </a:rPr>
              <a:t>Leadership Redefined</a:t>
            </a:r>
            <a:r>
              <a:rPr lang="en-US" sz="2800" dirty="0">
                <a:solidFill>
                  <a:srgbClr val="7030A0"/>
                </a:solidFill>
              </a:rPr>
              <a:t>/Le leadership </a:t>
            </a:r>
            <a:r>
              <a:rPr lang="en-US" sz="2800" dirty="0" err="1">
                <a:solidFill>
                  <a:srgbClr val="7030A0"/>
                </a:solidFill>
              </a:rPr>
              <a:t>redéfini</a:t>
            </a:r>
            <a:endParaRPr sz="2800" dirty="0">
              <a:solidFill>
                <a:srgbClr val="7030A0"/>
              </a:solidFill>
            </a:endParaRPr>
          </a:p>
          <a:p>
            <a:r>
              <a:rPr lang="en-US" dirty="0">
                <a:solidFill>
                  <a:srgbClr val="7030A0"/>
                </a:solidFill>
              </a:rPr>
              <a:t>APEX Executive Experience Exchange/</a:t>
            </a:r>
            <a:r>
              <a:rPr lang="fr-FR" dirty="0">
                <a:solidFill>
                  <a:srgbClr val="7030A0"/>
                </a:solidFill>
              </a:rPr>
              <a:t>APEX Échange d'expériences pour les cadres sup</a:t>
            </a:r>
            <a:r>
              <a:rPr lang="fr-CA" dirty="0" err="1">
                <a:solidFill>
                  <a:srgbClr val="7030A0"/>
                </a:solidFill>
              </a:rPr>
              <a:t>érieurs</a:t>
            </a:r>
            <a:endParaRPr lang="en-US" dirty="0">
              <a:solidFill>
                <a:srgbClr val="7030A0"/>
              </a:solidFill>
            </a:endParaRPr>
          </a:p>
          <a:p>
            <a:r>
              <a:rPr dirty="0">
                <a:solidFill>
                  <a:srgbClr val="7030A0"/>
                </a:solidFill>
              </a:rPr>
              <a:t>Thriving through Menopause</a:t>
            </a:r>
          </a:p>
          <a:p>
            <a:r>
              <a:rPr lang="fr-FR" dirty="0">
                <a:solidFill>
                  <a:srgbClr val="7030A0"/>
                </a:solidFill>
              </a:rPr>
              <a:t>S'épanouir pendant la ménopause</a:t>
            </a:r>
            <a:endParaRPr dirty="0">
              <a:solidFill>
                <a:srgbClr val="7030A0"/>
              </a:solidFill>
            </a:endParaRPr>
          </a:p>
          <a:p>
            <a:r>
              <a:rPr dirty="0">
                <a:solidFill>
                  <a:srgbClr val="7030A0"/>
                </a:solidFill>
              </a:rPr>
              <a:t>Lauren Small</a:t>
            </a:r>
          </a:p>
          <a:p>
            <a:r>
              <a:rPr dirty="0">
                <a:solidFill>
                  <a:srgbClr val="7030A0"/>
                </a:solidFill>
              </a:rPr>
              <a:t>March 6, 2026</a:t>
            </a:r>
            <a:r>
              <a:rPr lang="en-US" dirty="0">
                <a:solidFill>
                  <a:srgbClr val="7030A0"/>
                </a:solidFill>
              </a:rPr>
              <a:t>/6 mars, 2026</a:t>
            </a:r>
            <a:endParaRPr dirty="0">
              <a:solidFill>
                <a:srgbClr val="7030A0"/>
              </a:solidFill>
            </a:endParaRPr>
          </a:p>
        </p:txBody>
      </p:sp>
      <p:pic>
        <p:nvPicPr>
          <p:cNvPr id="1026" name="Picture 2" descr="IWD: Step Up International Women's Day 2026 Event">
            <a:extLst>
              <a:ext uri="{FF2B5EF4-FFF2-40B4-BE49-F238E27FC236}">
                <a16:creationId xmlns:a16="http://schemas.microsoft.com/office/drawing/2014/main" id="{EFF95ADD-64A5-C529-93D6-48005FF45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859" y="198293"/>
            <a:ext cx="2145840" cy="132570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aint swish Vectors - Download Free High-Quality Vectors ...">
            <a:extLst>
              <a:ext uri="{FF2B5EF4-FFF2-40B4-BE49-F238E27FC236}">
                <a16:creationId xmlns:a16="http://schemas.microsoft.com/office/drawing/2014/main" id="{2106B376-0B5D-9D20-45F0-031EB2B6F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52" y="4684990"/>
            <a:ext cx="7600335" cy="14097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F36A3D7-70F0-91FC-0215-4F0449B4CA28}"/>
              </a:ext>
            </a:extLst>
          </p:cNvPr>
          <p:cNvSpPr>
            <a:spLocks noGrp="1"/>
          </p:cNvSpPr>
          <p:nvPr>
            <p:ph type="sldNum" sz="quarter" idx="12"/>
          </p:nvPr>
        </p:nvSpPr>
        <p:spPr/>
        <p:txBody>
          <a:bodyPr/>
          <a:lstStyle/>
          <a:p>
            <a:fld id="{C1FF6DA9-008F-8B48-92A6-B652298478BF}"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7772400" y="0"/>
            <a:ext cx="1371600" cy="1371600"/>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10391" y="6400800"/>
            <a:ext cx="9144000" cy="457200"/>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171449" y="239316"/>
            <a:ext cx="6886575" cy="523220"/>
          </a:xfrm>
          <a:prstGeom prst="rect">
            <a:avLst/>
          </a:prstGeom>
          <a:noFill/>
        </p:spPr>
        <p:txBody>
          <a:bodyPr wrap="square">
            <a:spAutoFit/>
          </a:bodyPr>
          <a:lstStyle/>
          <a:p>
            <a:pPr>
              <a:defRPr sz="3200"/>
            </a:pPr>
            <a:r>
              <a:rPr sz="2800" b="1" dirty="0">
                <a:solidFill>
                  <a:srgbClr val="7030A0"/>
                </a:solidFill>
              </a:rPr>
              <a:t>Rewriting the Narrative</a:t>
            </a:r>
            <a:r>
              <a:rPr lang="fr-CA" sz="2800" b="1" dirty="0">
                <a:solidFill>
                  <a:srgbClr val="7030A0"/>
                </a:solidFill>
              </a:rPr>
              <a:t> </a:t>
            </a:r>
            <a:r>
              <a:rPr lang="en-US" sz="2800" b="1" dirty="0">
                <a:solidFill>
                  <a:srgbClr val="7030A0"/>
                </a:solidFill>
              </a:rPr>
              <a:t>/ </a:t>
            </a:r>
            <a:r>
              <a:rPr lang="en-US" sz="2800" b="1" dirty="0" err="1">
                <a:solidFill>
                  <a:srgbClr val="7030A0"/>
                </a:solidFill>
              </a:rPr>
              <a:t>Réécrire</a:t>
            </a:r>
            <a:r>
              <a:rPr lang="en-US" sz="2800" b="1" dirty="0">
                <a:solidFill>
                  <a:srgbClr val="7030A0"/>
                </a:solidFill>
              </a:rPr>
              <a:t> le </a:t>
            </a:r>
            <a:r>
              <a:rPr lang="en-US" sz="2800" b="1" dirty="0" err="1">
                <a:solidFill>
                  <a:srgbClr val="7030A0"/>
                </a:solidFill>
              </a:rPr>
              <a:t>récit</a:t>
            </a:r>
            <a:endParaRPr sz="2800" b="1" dirty="0">
              <a:solidFill>
                <a:srgbClr val="7030A0"/>
              </a:solidFill>
            </a:endParaRPr>
          </a:p>
        </p:txBody>
      </p:sp>
      <p:sp>
        <p:nvSpPr>
          <p:cNvPr id="5" name="TextBox 4"/>
          <p:cNvSpPr txBox="1"/>
          <p:nvPr/>
        </p:nvSpPr>
        <p:spPr>
          <a:xfrm>
            <a:off x="267567" y="1227177"/>
            <a:ext cx="3714750" cy="4708981"/>
          </a:xfrm>
          <a:prstGeom prst="rect">
            <a:avLst/>
          </a:prstGeom>
          <a:noFill/>
        </p:spPr>
        <p:txBody>
          <a:bodyPr wrap="square">
            <a:spAutoFit/>
          </a:bodyPr>
          <a:lstStyle/>
          <a:p>
            <a:pPr marL="180975" indent="-180975">
              <a:buFont typeface="Arial" panose="020B0604020202020204" pitchFamily="34" charset="0"/>
              <a:buChar char="•"/>
              <a:defRPr sz="2000"/>
            </a:pPr>
            <a:r>
              <a:rPr sz="2000" dirty="0">
                <a:solidFill>
                  <a:srgbClr val="7030A0"/>
                </a:solidFill>
              </a:rPr>
              <a:t>From puberty to menopause – over 40 years</a:t>
            </a:r>
          </a:p>
          <a:p>
            <a:pPr marL="180975" indent="-180975"/>
            <a:endParaRPr sz="2000" dirty="0">
              <a:solidFill>
                <a:srgbClr val="7030A0"/>
              </a:solidFill>
            </a:endParaRPr>
          </a:p>
          <a:p>
            <a:pPr marL="180975" indent="-180975">
              <a:buFont typeface="Arial" panose="020B0604020202020204" pitchFamily="34" charset="0"/>
              <a:buChar char="•"/>
            </a:pPr>
            <a:r>
              <a:rPr sz="2000" dirty="0">
                <a:solidFill>
                  <a:srgbClr val="7030A0"/>
                </a:solidFill>
              </a:rPr>
              <a:t>Conditioned to believe we are</a:t>
            </a:r>
            <a:r>
              <a:rPr lang="en-US" sz="2000" dirty="0">
                <a:solidFill>
                  <a:srgbClr val="7030A0"/>
                </a:solidFill>
              </a:rPr>
              <a:t>:</a:t>
            </a:r>
          </a:p>
          <a:p>
            <a:pPr marL="714375" lvl="1" indent="-257175">
              <a:buFont typeface="Arial" panose="020B0604020202020204" pitchFamily="34" charset="0"/>
              <a:buChar char="•"/>
            </a:pPr>
            <a:r>
              <a:rPr lang="en-US" sz="2000" dirty="0">
                <a:solidFill>
                  <a:srgbClr val="7030A0"/>
                </a:solidFill>
              </a:rPr>
              <a:t>weak</a:t>
            </a:r>
          </a:p>
          <a:p>
            <a:pPr marL="714375" lvl="1" indent="-257175">
              <a:buFont typeface="Arial" panose="020B0604020202020204" pitchFamily="34" charset="0"/>
              <a:buChar char="•"/>
            </a:pPr>
            <a:r>
              <a:rPr sz="2000" dirty="0">
                <a:solidFill>
                  <a:srgbClr val="7030A0"/>
                </a:solidFill>
              </a:rPr>
              <a:t>fragile </a:t>
            </a:r>
            <a:endParaRPr lang="en-US" sz="2000" dirty="0">
              <a:solidFill>
                <a:srgbClr val="7030A0"/>
              </a:solidFill>
            </a:endParaRPr>
          </a:p>
          <a:p>
            <a:pPr marL="714375" lvl="1" indent="-257175">
              <a:buFont typeface="Arial" panose="020B0604020202020204" pitchFamily="34" charset="0"/>
              <a:buChar char="•"/>
            </a:pPr>
            <a:r>
              <a:rPr sz="2000" dirty="0">
                <a:solidFill>
                  <a:srgbClr val="7030A0"/>
                </a:solidFill>
              </a:rPr>
              <a:t>emotional</a:t>
            </a:r>
            <a:endParaRPr lang="en-US" sz="2000" dirty="0">
              <a:solidFill>
                <a:srgbClr val="7030A0"/>
              </a:solidFill>
            </a:endParaRPr>
          </a:p>
          <a:p>
            <a:pPr marL="714375" lvl="1" indent="-257175">
              <a:buFont typeface="Arial" panose="020B0604020202020204" pitchFamily="34" charset="0"/>
              <a:buChar char="•"/>
            </a:pPr>
            <a:r>
              <a:rPr sz="2000" dirty="0">
                <a:solidFill>
                  <a:srgbClr val="7030A0"/>
                </a:solidFill>
              </a:rPr>
              <a:t>irrational</a:t>
            </a:r>
          </a:p>
          <a:p>
            <a:endParaRPr sz="2000" dirty="0">
              <a:solidFill>
                <a:srgbClr val="7030A0"/>
              </a:solidFill>
            </a:endParaRPr>
          </a:p>
          <a:p>
            <a:pPr marL="342900" indent="-342900">
              <a:buFont typeface="Arial" panose="020B0604020202020204" pitchFamily="34" charset="0"/>
              <a:buChar char="•"/>
            </a:pPr>
            <a:r>
              <a:rPr sz="2000" dirty="0">
                <a:solidFill>
                  <a:srgbClr val="7030A0"/>
                </a:solidFill>
              </a:rPr>
              <a:t>It is time to redefine leadership</a:t>
            </a:r>
            <a:r>
              <a:rPr lang="fr-CA" sz="2000" dirty="0">
                <a:solidFill>
                  <a:srgbClr val="7030A0"/>
                </a:solidFill>
              </a:rPr>
              <a:t>: </a:t>
            </a:r>
          </a:p>
          <a:p>
            <a:pPr marL="800100" lvl="1" indent="-342900">
              <a:buFont typeface="Arial" panose="020B0604020202020204" pitchFamily="34" charset="0"/>
              <a:buChar char="•"/>
            </a:pPr>
            <a:r>
              <a:rPr sz="2000" dirty="0">
                <a:solidFill>
                  <a:srgbClr val="7030A0"/>
                </a:solidFill>
              </a:rPr>
              <a:t>Strength</a:t>
            </a:r>
            <a:endParaRPr lang="fr-CA" sz="2000" dirty="0">
              <a:solidFill>
                <a:srgbClr val="7030A0"/>
              </a:solidFill>
            </a:endParaRPr>
          </a:p>
          <a:p>
            <a:pPr marL="800100" lvl="1" indent="-342900">
              <a:buFont typeface="Arial" panose="020B0604020202020204" pitchFamily="34" charset="0"/>
              <a:buChar char="•"/>
            </a:pPr>
            <a:r>
              <a:rPr sz="2000" dirty="0">
                <a:solidFill>
                  <a:srgbClr val="7030A0"/>
                </a:solidFill>
              </a:rPr>
              <a:t>Authority</a:t>
            </a:r>
            <a:endParaRPr lang="fr-CA" sz="2000" dirty="0">
              <a:solidFill>
                <a:srgbClr val="7030A0"/>
              </a:solidFill>
            </a:endParaRPr>
          </a:p>
          <a:p>
            <a:pPr marL="800100" lvl="1" indent="-342900">
              <a:buFont typeface="Arial" panose="020B0604020202020204" pitchFamily="34" charset="0"/>
              <a:buChar char="•"/>
            </a:pPr>
            <a:r>
              <a:rPr sz="2000" dirty="0">
                <a:solidFill>
                  <a:srgbClr val="7030A0"/>
                </a:solidFill>
              </a:rPr>
              <a:t>Wisdom</a:t>
            </a:r>
            <a:endParaRPr lang="fr-CA" sz="2000" dirty="0">
              <a:solidFill>
                <a:srgbClr val="7030A0"/>
              </a:solidFill>
            </a:endParaRPr>
          </a:p>
          <a:p>
            <a:pPr marL="800100" lvl="1" indent="-342900">
              <a:buFont typeface="Arial" panose="020B0604020202020204" pitchFamily="34" charset="0"/>
              <a:buChar char="•"/>
            </a:pPr>
            <a:r>
              <a:rPr sz="2000" dirty="0">
                <a:solidFill>
                  <a:srgbClr val="7030A0"/>
                </a:solidFill>
              </a:rPr>
              <a:t>Experience</a:t>
            </a:r>
            <a:endParaRPr dirty="0"/>
          </a:p>
        </p:txBody>
      </p:sp>
      <p:pic>
        <p:nvPicPr>
          <p:cNvPr id="6" name="Picture 2" descr="IWD: Step Up International Women's Day 2026 Event">
            <a:extLst>
              <a:ext uri="{FF2B5EF4-FFF2-40B4-BE49-F238E27FC236}">
                <a16:creationId xmlns:a16="http://schemas.microsoft.com/office/drawing/2014/main" id="{343F3937-5862-08DC-F7B2-598C6D079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8713" y="173"/>
            <a:ext cx="1854896" cy="13714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5235D1A-8412-585B-0560-780B4CDD5A83}"/>
              </a:ext>
            </a:extLst>
          </p:cNvPr>
          <p:cNvSpPr txBox="1"/>
          <p:nvPr/>
        </p:nvSpPr>
        <p:spPr>
          <a:xfrm>
            <a:off x="4313959" y="1227177"/>
            <a:ext cx="3714750" cy="4801314"/>
          </a:xfrm>
          <a:prstGeom prst="rect">
            <a:avLst/>
          </a:prstGeom>
          <a:noFill/>
        </p:spPr>
        <p:txBody>
          <a:bodyPr wrap="square">
            <a:spAutoFit/>
          </a:bodyPr>
          <a:lstStyle/>
          <a:p>
            <a:pPr marL="180975" indent="-180975">
              <a:buFont typeface="Arial" panose="020B0604020202020204" pitchFamily="34" charset="0"/>
              <a:buChar char="•"/>
              <a:tabLst>
                <a:tab pos="180975" algn="l"/>
              </a:tabLst>
              <a:defRPr sz="2000"/>
            </a:pPr>
            <a:r>
              <a:rPr lang="fr-FR" sz="2000" dirty="0">
                <a:solidFill>
                  <a:srgbClr val="7030A0"/>
                </a:solidFill>
              </a:rPr>
              <a:t>De la puberté à la ménopause </a:t>
            </a:r>
            <a:r>
              <a:rPr lang="en-CA" sz="2000" dirty="0">
                <a:solidFill>
                  <a:srgbClr val="7030A0"/>
                </a:solidFill>
              </a:rPr>
              <a:t>–</a:t>
            </a:r>
            <a:r>
              <a:rPr lang="fr-FR" sz="2000" dirty="0">
                <a:solidFill>
                  <a:srgbClr val="7030A0"/>
                </a:solidFill>
              </a:rPr>
              <a:t> soit plus de 40 ans</a:t>
            </a:r>
          </a:p>
          <a:p>
            <a:pPr>
              <a:tabLst>
                <a:tab pos="180975" algn="l"/>
              </a:tabLst>
              <a:defRPr sz="2000"/>
            </a:pPr>
            <a:endParaRPr lang="fr-FR" sz="1600" dirty="0">
              <a:solidFill>
                <a:srgbClr val="7030A0"/>
              </a:solidFill>
            </a:endParaRPr>
          </a:p>
          <a:p>
            <a:pPr marL="180975" indent="-180975">
              <a:buFont typeface="Arial" panose="020B0604020202020204" pitchFamily="34" charset="0"/>
              <a:buChar char="•"/>
              <a:tabLst>
                <a:tab pos="180975" algn="l"/>
              </a:tabLst>
              <a:defRPr sz="2000"/>
            </a:pPr>
            <a:r>
              <a:rPr lang="fr-FR" sz="2000" dirty="0">
                <a:solidFill>
                  <a:srgbClr val="7030A0"/>
                </a:solidFill>
              </a:rPr>
              <a:t>Conditionnées à croire que nous sommes:</a:t>
            </a:r>
          </a:p>
          <a:p>
            <a:pPr marL="638175" lvl="1" indent="-180975">
              <a:buFont typeface="Arial" panose="020B0604020202020204" pitchFamily="34" charset="0"/>
              <a:buChar char="•"/>
              <a:tabLst>
                <a:tab pos="180975" algn="l"/>
              </a:tabLst>
              <a:defRPr sz="2000"/>
            </a:pPr>
            <a:r>
              <a:rPr lang="fr-FR" sz="2000" dirty="0">
                <a:solidFill>
                  <a:srgbClr val="7030A0"/>
                </a:solidFill>
              </a:rPr>
              <a:t>Faibles</a:t>
            </a:r>
          </a:p>
          <a:p>
            <a:pPr marL="638175" lvl="1" indent="-180975">
              <a:buFont typeface="Arial" panose="020B0604020202020204" pitchFamily="34" charset="0"/>
              <a:buChar char="•"/>
              <a:tabLst>
                <a:tab pos="180975" algn="l"/>
              </a:tabLst>
              <a:defRPr sz="2000"/>
            </a:pPr>
            <a:r>
              <a:rPr lang="fr-FR" sz="2000" dirty="0">
                <a:solidFill>
                  <a:srgbClr val="7030A0"/>
                </a:solidFill>
              </a:rPr>
              <a:t>Fragiles</a:t>
            </a:r>
          </a:p>
          <a:p>
            <a:pPr marL="638175" lvl="1" indent="-180975">
              <a:buFont typeface="Arial" panose="020B0604020202020204" pitchFamily="34" charset="0"/>
              <a:buChar char="•"/>
              <a:tabLst>
                <a:tab pos="180975" algn="l"/>
              </a:tabLst>
              <a:defRPr sz="2000"/>
            </a:pPr>
            <a:r>
              <a:rPr lang="fr-FR" sz="2000" dirty="0">
                <a:solidFill>
                  <a:srgbClr val="7030A0"/>
                </a:solidFill>
              </a:rPr>
              <a:t>Émotionnelles</a:t>
            </a:r>
          </a:p>
          <a:p>
            <a:pPr marL="638175" lvl="1" indent="-180975">
              <a:buFont typeface="Arial" panose="020B0604020202020204" pitchFamily="34" charset="0"/>
              <a:buChar char="•"/>
              <a:tabLst>
                <a:tab pos="180975" algn="l"/>
              </a:tabLst>
              <a:defRPr sz="2000"/>
            </a:pPr>
            <a:r>
              <a:rPr lang="fr-FR" sz="2000" dirty="0">
                <a:solidFill>
                  <a:srgbClr val="7030A0"/>
                </a:solidFill>
              </a:rPr>
              <a:t>Irrationnelles</a:t>
            </a:r>
          </a:p>
          <a:p>
            <a:pPr>
              <a:tabLst>
                <a:tab pos="180975" algn="l"/>
              </a:tabLst>
              <a:defRPr sz="2000"/>
            </a:pPr>
            <a:endParaRPr lang="fr-FR" sz="1000" dirty="0">
              <a:solidFill>
                <a:srgbClr val="7030A0"/>
              </a:solidFill>
            </a:endParaRPr>
          </a:p>
          <a:p>
            <a:pPr marL="180975" indent="-180975">
              <a:buFont typeface="Arial" panose="020B0604020202020204" pitchFamily="34" charset="0"/>
              <a:buChar char="•"/>
              <a:tabLst>
                <a:tab pos="180975" algn="l"/>
              </a:tabLst>
              <a:defRPr sz="2000"/>
            </a:pPr>
            <a:r>
              <a:rPr lang="fr-FR" sz="2000" dirty="0">
                <a:solidFill>
                  <a:srgbClr val="7030A0"/>
                </a:solidFill>
              </a:rPr>
              <a:t>Il est temps de redéfinir le leadership: </a:t>
            </a:r>
          </a:p>
          <a:p>
            <a:pPr marL="638175" lvl="1" indent="-180975">
              <a:buFont typeface="Arial" panose="020B0604020202020204" pitchFamily="34" charset="0"/>
              <a:buChar char="•"/>
              <a:tabLst>
                <a:tab pos="180975" algn="l"/>
              </a:tabLst>
              <a:defRPr sz="2000"/>
            </a:pPr>
            <a:r>
              <a:rPr lang="fr-FR" sz="2000" dirty="0">
                <a:solidFill>
                  <a:srgbClr val="7030A0"/>
                </a:solidFill>
              </a:rPr>
              <a:t>Force</a:t>
            </a:r>
          </a:p>
          <a:p>
            <a:pPr marL="638175" lvl="1" indent="-180975">
              <a:buFont typeface="Arial" panose="020B0604020202020204" pitchFamily="34" charset="0"/>
              <a:buChar char="•"/>
              <a:tabLst>
                <a:tab pos="180975" algn="l"/>
              </a:tabLst>
              <a:defRPr sz="2000"/>
            </a:pPr>
            <a:r>
              <a:rPr lang="fr-FR" sz="2000" dirty="0">
                <a:solidFill>
                  <a:srgbClr val="7030A0"/>
                </a:solidFill>
              </a:rPr>
              <a:t>Autorité</a:t>
            </a:r>
          </a:p>
          <a:p>
            <a:pPr marL="638175" lvl="1" indent="-180975">
              <a:buFont typeface="Arial" panose="020B0604020202020204" pitchFamily="34" charset="0"/>
              <a:buChar char="•"/>
              <a:tabLst>
                <a:tab pos="180975" algn="l"/>
              </a:tabLst>
              <a:defRPr sz="2000"/>
            </a:pPr>
            <a:r>
              <a:rPr lang="fr-FR" sz="2000" dirty="0">
                <a:solidFill>
                  <a:srgbClr val="7030A0"/>
                </a:solidFill>
              </a:rPr>
              <a:t>Sagesse</a:t>
            </a:r>
          </a:p>
          <a:p>
            <a:pPr marL="638175" lvl="1" indent="-180975">
              <a:buFont typeface="Arial" panose="020B0604020202020204" pitchFamily="34" charset="0"/>
              <a:buChar char="•"/>
              <a:tabLst>
                <a:tab pos="180975" algn="l"/>
              </a:tabLst>
              <a:defRPr sz="2000"/>
            </a:pPr>
            <a:r>
              <a:rPr lang="fr-FR" sz="2000" dirty="0">
                <a:solidFill>
                  <a:srgbClr val="7030A0"/>
                </a:solidFill>
              </a:rPr>
              <a:t>Expérience</a:t>
            </a:r>
            <a:endParaRPr dirty="0"/>
          </a:p>
        </p:txBody>
      </p:sp>
      <p:sp>
        <p:nvSpPr>
          <p:cNvPr id="8" name="Slide Number Placeholder 7">
            <a:extLst>
              <a:ext uri="{FF2B5EF4-FFF2-40B4-BE49-F238E27FC236}">
                <a16:creationId xmlns:a16="http://schemas.microsoft.com/office/drawing/2014/main" id="{2CB9D420-2DC8-35AF-4CEE-DCBEC8DB614C}"/>
              </a:ext>
            </a:extLst>
          </p:cNvPr>
          <p:cNvSpPr>
            <a:spLocks noGrp="1"/>
          </p:cNvSpPr>
          <p:nvPr>
            <p:ph type="sldNum" sz="quarter" idx="12"/>
          </p:nvPr>
        </p:nvSpPr>
        <p:spPr/>
        <p:txBody>
          <a:bodyPr/>
          <a:lstStyle/>
          <a:p>
            <a:fld id="{C1FF6DA9-008F-8B48-92A6-B652298478BF}" type="slidenum">
              <a:rPr lang="en-US" smtClean="0">
                <a:solidFill>
                  <a:srgbClr val="002060"/>
                </a:solidFill>
              </a:rPr>
              <a:t>10</a:t>
            </a:fld>
            <a:endParaRPr lang="en-US"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7772400" y="0"/>
            <a:ext cx="1371600" cy="1371600"/>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6361470"/>
            <a:ext cx="9144000" cy="496529"/>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197722" y="224135"/>
            <a:ext cx="6870518" cy="461665"/>
          </a:xfrm>
          <a:prstGeom prst="rect">
            <a:avLst/>
          </a:prstGeom>
          <a:noFill/>
        </p:spPr>
        <p:txBody>
          <a:bodyPr wrap="square">
            <a:spAutoFit/>
          </a:bodyPr>
          <a:lstStyle/>
          <a:p>
            <a:pPr>
              <a:defRPr sz="3200"/>
            </a:pPr>
            <a:r>
              <a:rPr lang="en-US" sz="2400" b="1" dirty="0">
                <a:solidFill>
                  <a:srgbClr val="7030A0"/>
                </a:solidFill>
              </a:rPr>
              <a:t>Allyship Matters / </a:t>
            </a:r>
            <a:r>
              <a:rPr lang="en-US" sz="2400" b="1" dirty="0" err="1">
                <a:solidFill>
                  <a:srgbClr val="7030A0"/>
                </a:solidFill>
              </a:rPr>
              <a:t>L'importance</a:t>
            </a:r>
            <a:r>
              <a:rPr lang="en-US" sz="2400" b="1" dirty="0">
                <a:solidFill>
                  <a:srgbClr val="7030A0"/>
                </a:solidFill>
              </a:rPr>
              <a:t> des alliances</a:t>
            </a:r>
          </a:p>
        </p:txBody>
      </p:sp>
      <p:pic>
        <p:nvPicPr>
          <p:cNvPr id="6" name="Picture 2" descr="IWD: Step Up International Women's Day 2026 Event">
            <a:extLst>
              <a:ext uri="{FF2B5EF4-FFF2-40B4-BE49-F238E27FC236}">
                <a16:creationId xmlns:a16="http://schemas.microsoft.com/office/drawing/2014/main" id="{B7CDC916-8F73-820E-04D9-46DA85415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240" y="0"/>
            <a:ext cx="207576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Page 2 | Large Tent Vector Art, Icons, and Graphics for Free ...">
            <a:extLst>
              <a:ext uri="{FF2B5EF4-FFF2-40B4-BE49-F238E27FC236}">
                <a16:creationId xmlns:a16="http://schemas.microsoft.com/office/drawing/2014/main" id="{15BBBD62-175E-B4A8-5D2D-F73D0ACF2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889" y="5119816"/>
            <a:ext cx="1584912" cy="14899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89307A2-AD7F-B49D-5F93-A32F57D68F92}"/>
              </a:ext>
            </a:extLst>
          </p:cNvPr>
          <p:cNvSpPr txBox="1"/>
          <p:nvPr/>
        </p:nvSpPr>
        <p:spPr>
          <a:xfrm>
            <a:off x="197722" y="1517054"/>
            <a:ext cx="3911395" cy="3477875"/>
          </a:xfrm>
          <a:prstGeom prst="rect">
            <a:avLst/>
          </a:prstGeom>
          <a:noFill/>
        </p:spPr>
        <p:txBody>
          <a:bodyPr wrap="square">
            <a:spAutoFit/>
          </a:bodyPr>
          <a:lstStyle/>
          <a:p>
            <a:pPr marL="180975" marR="0" indent="-180975">
              <a:buFont typeface="Arial" panose="020B0604020202020204" pitchFamily="34" charset="0"/>
              <a:buChar char="•"/>
            </a:pPr>
            <a:r>
              <a:rPr lang="en-US" sz="2000" kern="1200" dirty="0">
                <a:solidFill>
                  <a:srgbClr val="7030A0"/>
                </a:solidFill>
                <a:effectLst/>
                <a:latin typeface="+mj-lt"/>
                <a:ea typeface="Times New Roman" panose="02020603050405020304" pitchFamily="18" charset="0"/>
                <a:cs typeface="Times New Roman" panose="02020603050405020304" pitchFamily="18" charset="0"/>
              </a:rPr>
              <a:t>This is NOT a gender-based issue</a:t>
            </a:r>
          </a:p>
          <a:p>
            <a:pPr marL="180975" marR="0" indent="-180975"/>
            <a:endParaRPr lang="en-US" sz="1600" kern="100" dirty="0">
              <a:effectLst/>
              <a:latin typeface="+mj-lt"/>
              <a:ea typeface="Aptos" panose="020B0004020202020204" pitchFamily="34" charset="0"/>
              <a:cs typeface="Times New Roman" panose="02020603050405020304" pitchFamily="18" charset="0"/>
            </a:endParaRPr>
          </a:p>
          <a:p>
            <a:pPr marL="180975" marR="0" indent="-180975">
              <a:buFont typeface="Arial" panose="020B0604020202020204" pitchFamily="34" charset="0"/>
              <a:buChar char="•"/>
            </a:pPr>
            <a:r>
              <a:rPr lang="en-US" sz="2000" kern="1200" dirty="0">
                <a:solidFill>
                  <a:srgbClr val="7030A0"/>
                </a:solidFill>
                <a:effectLst/>
                <a:latin typeface="+mj-lt"/>
                <a:ea typeface="Times New Roman" panose="02020603050405020304" pitchFamily="18" charset="0"/>
                <a:cs typeface="Times New Roman" panose="02020603050405020304" pitchFamily="18" charset="0"/>
              </a:rPr>
              <a:t>Remove stigma. Remove taboo. Remove the shame.</a:t>
            </a:r>
          </a:p>
          <a:p>
            <a:pPr marL="180975" marR="0" indent="-180975"/>
            <a:endParaRPr lang="en-US" sz="1200" kern="100" dirty="0">
              <a:effectLst/>
              <a:latin typeface="+mj-lt"/>
              <a:ea typeface="Aptos" panose="020B0004020202020204" pitchFamily="34" charset="0"/>
              <a:cs typeface="Times New Roman" panose="02020603050405020304" pitchFamily="18" charset="0"/>
            </a:endParaRPr>
          </a:p>
          <a:p>
            <a:pPr marL="180975" marR="0" indent="-180975">
              <a:buFont typeface="Arial" panose="020B0604020202020204" pitchFamily="34" charset="0"/>
              <a:buChar char="•"/>
            </a:pPr>
            <a:r>
              <a:rPr lang="en-US" sz="2000" kern="1200" dirty="0">
                <a:solidFill>
                  <a:srgbClr val="7030A0"/>
                </a:solidFill>
                <a:effectLst/>
                <a:latin typeface="+mj-lt"/>
                <a:ea typeface="Times New Roman" panose="02020603050405020304" pitchFamily="18" charset="0"/>
                <a:cs typeface="Times New Roman" panose="02020603050405020304" pitchFamily="18" charset="0"/>
              </a:rPr>
              <a:t>Call to action to the men in our lives:</a:t>
            </a:r>
            <a:endParaRPr lang="en-US" sz="2000" kern="100" dirty="0">
              <a:effectLst/>
              <a:latin typeface="+mj-lt"/>
              <a:ea typeface="Aptos" panose="020B0004020202020204" pitchFamily="34" charset="0"/>
              <a:cs typeface="Times New Roman" panose="02020603050405020304" pitchFamily="18" charset="0"/>
            </a:endParaRPr>
          </a:p>
          <a:p>
            <a:pPr marR="0"/>
            <a:endParaRPr lang="en-US" sz="1200" kern="1200" dirty="0">
              <a:solidFill>
                <a:srgbClr val="7030A0"/>
              </a:solidFill>
              <a:effectLst/>
              <a:latin typeface="+mj-lt"/>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kern="1200" dirty="0">
                <a:solidFill>
                  <a:srgbClr val="7030A0"/>
                </a:solidFill>
                <a:effectLst/>
                <a:latin typeface="+mj-lt"/>
                <a:ea typeface="Times New Roman" panose="02020603050405020304" pitchFamily="18" charset="0"/>
                <a:cs typeface="Times New Roman" panose="02020603050405020304" pitchFamily="18" charset="0"/>
              </a:rPr>
              <a:t>Put your big boy pants on</a:t>
            </a:r>
            <a:endParaRPr lang="en-US" sz="2000" kern="100" dirty="0">
              <a:effectLst/>
              <a:latin typeface="+mj-lt"/>
              <a:ea typeface="Aptos" panose="020B0004020202020204" pitchFamily="34" charset="0"/>
              <a:cs typeface="Times New Roman" panose="02020603050405020304" pitchFamily="18" charset="0"/>
            </a:endParaRPr>
          </a:p>
          <a:p>
            <a:pPr marR="0"/>
            <a:endParaRPr lang="en-US" sz="2000" kern="1200" dirty="0">
              <a:solidFill>
                <a:srgbClr val="7030A0"/>
              </a:solidFill>
              <a:effectLst/>
              <a:latin typeface="+mj-lt"/>
              <a:ea typeface="Times New Roman" panose="02020603050405020304" pitchFamily="18" charset="0"/>
              <a:cs typeface="Times New Roman" panose="02020603050405020304" pitchFamily="18" charset="0"/>
            </a:endParaRPr>
          </a:p>
          <a:p>
            <a:pPr marL="180975" marR="0" indent="-180975">
              <a:buFont typeface="Arial" panose="020B0604020202020204" pitchFamily="34" charset="0"/>
              <a:buChar char="•"/>
            </a:pPr>
            <a:r>
              <a:rPr lang="en-US" sz="2000" kern="1200" dirty="0">
                <a:solidFill>
                  <a:srgbClr val="7030A0"/>
                </a:solidFill>
                <a:effectLst/>
                <a:latin typeface="+mj-lt"/>
                <a:ea typeface="Times New Roman" panose="02020603050405020304" pitchFamily="18" charset="0"/>
                <a:cs typeface="Times New Roman" panose="02020603050405020304" pitchFamily="18" charset="0"/>
              </a:rPr>
              <a:t>There is room inside the menopause tent for everyone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2F01D1A-664E-D8B7-6735-DBE70FE1EDE7}"/>
              </a:ext>
            </a:extLst>
          </p:cNvPr>
          <p:cNvSpPr txBox="1"/>
          <p:nvPr/>
        </p:nvSpPr>
        <p:spPr>
          <a:xfrm>
            <a:off x="4572000" y="1474619"/>
            <a:ext cx="4244770" cy="3908762"/>
          </a:xfrm>
          <a:prstGeom prst="rect">
            <a:avLst/>
          </a:prstGeom>
          <a:noFill/>
        </p:spPr>
        <p:txBody>
          <a:bodyPr wrap="square">
            <a:spAutoFit/>
          </a:bodyPr>
          <a:lstStyle>
            <a:defPPr>
              <a:defRPr lang="en-US"/>
            </a:defPPr>
            <a:lvl1pPr marL="180975" marR="0" indent="-180975">
              <a:buFont typeface="Arial" panose="020B0604020202020204" pitchFamily="34" charset="0"/>
              <a:buChar char="•"/>
              <a:defRPr sz="2000">
                <a:solidFill>
                  <a:srgbClr val="7030A0"/>
                </a:solidFill>
                <a:effectLst/>
                <a:latin typeface="+mj-lt"/>
                <a:ea typeface="Times New Roman" panose="02020603050405020304" pitchFamily="18" charset="0"/>
                <a:cs typeface="Times New Roman" panose="02020603050405020304" pitchFamily="18" charset="0"/>
              </a:defRPr>
            </a:lvl1pPr>
            <a:lvl2pPr marL="742950" lvl="1" indent="-285750">
              <a:buFont typeface="Arial" panose="020B0604020202020204" pitchFamily="34" charset="0"/>
              <a:buChar char="•"/>
              <a:defRPr sz="2000">
                <a:solidFill>
                  <a:srgbClr val="7030A0"/>
                </a:solidFill>
                <a:effectLst/>
                <a:latin typeface="+mj-lt"/>
                <a:ea typeface="Times New Roman" panose="02020603050405020304" pitchFamily="18" charset="0"/>
                <a:cs typeface="Times New Roman" panose="02020603050405020304" pitchFamily="18" charset="0"/>
              </a:defRPr>
            </a:lvl2pPr>
          </a:lstStyle>
          <a:p>
            <a:r>
              <a:rPr lang="fr-FR" dirty="0"/>
              <a:t>Ce n'est PAS une question liée au genre</a:t>
            </a:r>
          </a:p>
          <a:p>
            <a:pPr marL="0" indent="0">
              <a:buNone/>
            </a:pPr>
            <a:endParaRPr lang="fr-FR" sz="1600" dirty="0"/>
          </a:p>
          <a:p>
            <a:r>
              <a:rPr lang="fr-FR" dirty="0"/>
              <a:t>Éliminez la stigmatisation. Éliminez les tabous. Éliminez la honte.</a:t>
            </a:r>
          </a:p>
          <a:p>
            <a:pPr marL="0" indent="0">
              <a:buNone/>
            </a:pPr>
            <a:endParaRPr lang="fr-FR" sz="1600" dirty="0"/>
          </a:p>
          <a:p>
            <a:r>
              <a:rPr lang="fr-FR" dirty="0"/>
              <a:t>Appel à l'action lancé aux hommes de notre vie:</a:t>
            </a:r>
          </a:p>
          <a:p>
            <a:pPr lvl="1"/>
            <a:r>
              <a:rPr lang="fr-FR" dirty="0"/>
              <a:t>Comportez-vous en adultes responsables</a:t>
            </a:r>
          </a:p>
          <a:p>
            <a:pPr marL="457200" lvl="1" indent="0">
              <a:buNone/>
            </a:pPr>
            <a:endParaRPr lang="fr-FR" sz="1600" dirty="0"/>
          </a:p>
          <a:p>
            <a:pPr marL="200025" lvl="1" indent="-200025"/>
            <a:r>
              <a:rPr lang="fr-FR" dirty="0"/>
              <a:t>Il y a de la place pour tout le monde sous la tente de la ménopause</a:t>
            </a:r>
            <a:endParaRPr lang="en-US" dirty="0"/>
          </a:p>
        </p:txBody>
      </p:sp>
      <p:sp>
        <p:nvSpPr>
          <p:cNvPr id="7" name="Slide Number Placeholder 6">
            <a:extLst>
              <a:ext uri="{FF2B5EF4-FFF2-40B4-BE49-F238E27FC236}">
                <a16:creationId xmlns:a16="http://schemas.microsoft.com/office/drawing/2014/main" id="{1BC19FAD-5034-96C5-5285-9E7F5CECE0FA}"/>
              </a:ext>
            </a:extLst>
          </p:cNvPr>
          <p:cNvSpPr>
            <a:spLocks noGrp="1"/>
          </p:cNvSpPr>
          <p:nvPr>
            <p:ph type="sldNum" sz="quarter" idx="12"/>
          </p:nvPr>
        </p:nvSpPr>
        <p:spPr/>
        <p:txBody>
          <a:bodyPr/>
          <a:lstStyle/>
          <a:p>
            <a:fld id="{C1FF6DA9-008F-8B48-92A6-B652298478BF}" type="slidenum">
              <a:rPr lang="en-US" smtClean="0">
                <a:solidFill>
                  <a:schemeClr val="tx1"/>
                </a:solidFill>
              </a:rPr>
              <a:t>11</a:t>
            </a:fld>
            <a:endParaRPr lang="en-US"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7772400" y="0"/>
            <a:ext cx="1371600" cy="1371600"/>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6361470"/>
            <a:ext cx="9144000" cy="496529"/>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0" y="231692"/>
            <a:ext cx="7229475" cy="954107"/>
          </a:xfrm>
          <a:prstGeom prst="rect">
            <a:avLst/>
          </a:prstGeom>
          <a:noFill/>
        </p:spPr>
        <p:txBody>
          <a:bodyPr wrap="square">
            <a:spAutoFit/>
          </a:bodyPr>
          <a:lstStyle/>
          <a:p>
            <a:pPr>
              <a:defRPr sz="3200"/>
            </a:pPr>
            <a:r>
              <a:rPr sz="2800" b="1" dirty="0">
                <a:solidFill>
                  <a:srgbClr val="7030A0"/>
                </a:solidFill>
              </a:rPr>
              <a:t>Oxygen Mask First</a:t>
            </a:r>
            <a:r>
              <a:rPr lang="fr-CA" sz="2800" b="1" dirty="0">
                <a:solidFill>
                  <a:srgbClr val="7030A0"/>
                </a:solidFill>
              </a:rPr>
              <a:t> </a:t>
            </a:r>
          </a:p>
          <a:p>
            <a:pPr>
              <a:defRPr sz="3200"/>
            </a:pPr>
            <a:r>
              <a:rPr lang="fr-CA" sz="2800" b="1" dirty="0">
                <a:solidFill>
                  <a:srgbClr val="7030A0"/>
                </a:solidFill>
              </a:rPr>
              <a:t>Masque d’</a:t>
            </a:r>
            <a:r>
              <a:rPr lang="fr-CA" sz="2800" b="1" dirty="0" err="1">
                <a:solidFill>
                  <a:srgbClr val="7030A0"/>
                </a:solidFill>
              </a:rPr>
              <a:t>oxigène</a:t>
            </a:r>
            <a:r>
              <a:rPr lang="fr-CA" sz="2800" b="1" dirty="0">
                <a:solidFill>
                  <a:srgbClr val="7030A0"/>
                </a:solidFill>
              </a:rPr>
              <a:t> en premier</a:t>
            </a:r>
            <a:endParaRPr sz="2800" b="1" dirty="0">
              <a:solidFill>
                <a:srgbClr val="7030A0"/>
              </a:solidFill>
            </a:endParaRPr>
          </a:p>
        </p:txBody>
      </p:sp>
      <p:pic>
        <p:nvPicPr>
          <p:cNvPr id="6" name="Picture 2" descr="IWD: Step Up International Women's Day 2026 Event">
            <a:extLst>
              <a:ext uri="{FF2B5EF4-FFF2-40B4-BE49-F238E27FC236}">
                <a16:creationId xmlns:a16="http://schemas.microsoft.com/office/drawing/2014/main" id="{CC4A9066-C5A0-E665-80CE-8F18A7993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680" y="22946"/>
            <a:ext cx="198732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40+ Airplane Oxygen Mask Stock Illustrations, Royalty-Free ...">
            <a:extLst>
              <a:ext uri="{FF2B5EF4-FFF2-40B4-BE49-F238E27FC236}">
                <a16:creationId xmlns:a16="http://schemas.microsoft.com/office/drawing/2014/main" id="{255E2F5C-2E59-2A2E-8643-635E0F227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679" y="4682509"/>
            <a:ext cx="1781021" cy="17456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CB9094B-6284-A66B-792A-9C652A94C1D3}"/>
              </a:ext>
            </a:extLst>
          </p:cNvPr>
          <p:cNvSpPr txBox="1"/>
          <p:nvPr/>
        </p:nvSpPr>
        <p:spPr>
          <a:xfrm>
            <a:off x="206477" y="1536174"/>
            <a:ext cx="4365522" cy="3046988"/>
          </a:xfrm>
          <a:prstGeom prst="rect">
            <a:avLst/>
          </a:prstGeom>
          <a:noFill/>
        </p:spPr>
        <p:txBody>
          <a:bodyPr wrap="square">
            <a:spAutoFit/>
          </a:bodyPr>
          <a:lstStyle/>
          <a:p>
            <a:pPr marL="180975" marR="0" indent="-180975">
              <a:buFont typeface="Arial" panose="020B0604020202020204" pitchFamily="34" charset="0"/>
              <a:buChar char="•"/>
            </a:pPr>
            <a:r>
              <a:rPr lang="en-US" sz="2400" kern="1200" dirty="0">
                <a:solidFill>
                  <a:srgbClr val="7030A0"/>
                </a:solidFill>
                <a:effectLst/>
                <a:latin typeface="+mj-lt"/>
                <a:ea typeface="Times New Roman" panose="02020603050405020304" pitchFamily="18" charset="0"/>
                <a:cs typeface="Times New Roman" panose="02020603050405020304" pitchFamily="18" charset="0"/>
              </a:rPr>
              <a:t>My annual force evaluation as a Reservist – missed by 4 seconds</a:t>
            </a:r>
            <a:endParaRPr lang="en-US" sz="2400" dirty="0">
              <a:effectLst/>
              <a:latin typeface="+mj-lt"/>
              <a:ea typeface="Times New Roman" panose="02020603050405020304" pitchFamily="18" charset="0"/>
              <a:cs typeface="Aptos" panose="020B0004020202020204" pitchFamily="34" charset="0"/>
            </a:endParaRPr>
          </a:p>
          <a:p>
            <a:pPr marL="180975" marR="0" indent="-180975">
              <a:buFont typeface="Arial" panose="020B0604020202020204" pitchFamily="34" charset="0"/>
              <a:buChar char="•"/>
            </a:pPr>
            <a:r>
              <a:rPr lang="en-US" sz="2400" kern="1200" dirty="0">
                <a:solidFill>
                  <a:srgbClr val="7030A0"/>
                </a:solidFill>
                <a:effectLst/>
                <a:latin typeface="+mj-lt"/>
                <a:ea typeface="Times New Roman" panose="02020603050405020304" pitchFamily="18" charset="0"/>
                <a:cs typeface="Times New Roman" panose="02020603050405020304" pitchFamily="18" charset="0"/>
              </a:rPr>
              <a:t>Wake-up call</a:t>
            </a:r>
            <a:endParaRPr lang="en-US" sz="2400" dirty="0">
              <a:effectLst/>
              <a:latin typeface="+mj-lt"/>
              <a:ea typeface="Times New Roman" panose="02020603050405020304" pitchFamily="18" charset="0"/>
              <a:cs typeface="Aptos" panose="020B0004020202020204" pitchFamily="34" charset="0"/>
            </a:endParaRPr>
          </a:p>
          <a:p>
            <a:pPr marL="180975" marR="0" indent="-180975">
              <a:buFont typeface="Arial" panose="020B0604020202020204" pitchFamily="34" charset="0"/>
              <a:buChar char="•"/>
            </a:pPr>
            <a:r>
              <a:rPr lang="en-US" sz="2400" kern="1200" dirty="0">
                <a:solidFill>
                  <a:srgbClr val="7030A0"/>
                </a:solidFill>
                <a:effectLst/>
                <a:latin typeface="+mj-lt"/>
                <a:ea typeface="Times New Roman" panose="02020603050405020304" pitchFamily="18" charset="0"/>
                <a:cs typeface="Times New Roman" panose="02020603050405020304" pitchFamily="18" charset="0"/>
              </a:rPr>
              <a:t>Return to Work challenges</a:t>
            </a:r>
            <a:endParaRPr lang="en-US" sz="2400" dirty="0">
              <a:effectLst/>
              <a:latin typeface="+mj-lt"/>
              <a:ea typeface="Times New Roman" panose="02020603050405020304" pitchFamily="18" charset="0"/>
              <a:cs typeface="Aptos" panose="020B0004020202020204" pitchFamily="34" charset="0"/>
            </a:endParaRPr>
          </a:p>
          <a:p>
            <a:pPr marL="180975" marR="0" indent="-180975">
              <a:buFont typeface="Arial" panose="020B0604020202020204" pitchFamily="34" charset="0"/>
              <a:buChar char="•"/>
            </a:pPr>
            <a:r>
              <a:rPr lang="en-US" sz="2400" kern="1200" dirty="0">
                <a:solidFill>
                  <a:srgbClr val="7030A0"/>
                </a:solidFill>
                <a:effectLst/>
                <a:latin typeface="+mj-lt"/>
                <a:ea typeface="Times New Roman" panose="02020603050405020304" pitchFamily="18" charset="0"/>
                <a:cs typeface="Times New Roman" panose="02020603050405020304" pitchFamily="18" charset="0"/>
              </a:rPr>
              <a:t>Menopause impacts muscle mass and bone health</a:t>
            </a:r>
            <a:endParaRPr lang="en-US" sz="2400" dirty="0">
              <a:effectLst/>
              <a:latin typeface="+mj-lt"/>
              <a:ea typeface="Times New Roman" panose="02020603050405020304" pitchFamily="18" charset="0"/>
              <a:cs typeface="Aptos" panose="020B0004020202020204" pitchFamily="34" charset="0"/>
            </a:endParaRPr>
          </a:p>
          <a:p>
            <a:pPr marL="180975" marR="0" indent="-180975">
              <a:buFont typeface="Arial" panose="020B0604020202020204" pitchFamily="34" charset="0"/>
              <a:buChar char="•"/>
            </a:pPr>
            <a:r>
              <a:rPr lang="en-US" sz="2400" kern="1200" dirty="0">
                <a:solidFill>
                  <a:srgbClr val="7030A0"/>
                </a:solidFill>
                <a:effectLst/>
                <a:latin typeface="+mj-lt"/>
                <a:ea typeface="Times New Roman" panose="02020603050405020304" pitchFamily="18" charset="0"/>
                <a:cs typeface="Times New Roman" panose="02020603050405020304" pitchFamily="18" charset="0"/>
              </a:rPr>
              <a:t>Create boundaries, not barriers</a:t>
            </a:r>
            <a:endParaRPr lang="en-US" sz="2400" dirty="0">
              <a:effectLst/>
              <a:latin typeface="+mj-lt"/>
              <a:ea typeface="Times New Roman" panose="02020603050405020304" pitchFamily="18" charset="0"/>
              <a:cs typeface="Aptos" panose="020B0004020202020204" pitchFamily="34" charset="0"/>
            </a:endParaRPr>
          </a:p>
          <a:p>
            <a:pPr marL="180975" marR="0" indent="-180975">
              <a:buFont typeface="Arial" panose="020B0604020202020204" pitchFamily="34" charset="0"/>
              <a:buChar char="•"/>
            </a:pPr>
            <a:r>
              <a:rPr lang="en-US" sz="2400" kern="1200" dirty="0">
                <a:solidFill>
                  <a:srgbClr val="7030A0"/>
                </a:solidFill>
                <a:effectLst/>
                <a:latin typeface="+mj-lt"/>
                <a:ea typeface="Times New Roman" panose="02020603050405020304" pitchFamily="18" charset="0"/>
                <a:cs typeface="Times New Roman" panose="02020603050405020304" pitchFamily="18" charset="0"/>
              </a:rPr>
              <a:t>Box Breathing</a:t>
            </a:r>
            <a:endParaRPr lang="en-US" sz="2400" dirty="0">
              <a:effectLst/>
              <a:latin typeface="+mj-lt"/>
              <a:ea typeface="Times New Roman" panose="02020603050405020304" pitchFamily="18" charset="0"/>
              <a:cs typeface="Aptos" panose="020B0004020202020204" pitchFamily="34" charset="0"/>
            </a:endParaRPr>
          </a:p>
        </p:txBody>
      </p:sp>
      <p:sp>
        <p:nvSpPr>
          <p:cNvPr id="7" name="TextBox 6">
            <a:extLst>
              <a:ext uri="{FF2B5EF4-FFF2-40B4-BE49-F238E27FC236}">
                <a16:creationId xmlns:a16="http://schemas.microsoft.com/office/drawing/2014/main" id="{5BED895E-D090-A41B-5573-950EFBE03F48}"/>
              </a:ext>
            </a:extLst>
          </p:cNvPr>
          <p:cNvSpPr txBox="1"/>
          <p:nvPr/>
        </p:nvSpPr>
        <p:spPr>
          <a:xfrm>
            <a:off x="4673700" y="1494529"/>
            <a:ext cx="4470300" cy="3785652"/>
          </a:xfrm>
          <a:prstGeom prst="rect">
            <a:avLst/>
          </a:prstGeom>
          <a:noFill/>
        </p:spPr>
        <p:txBody>
          <a:bodyPr wrap="square">
            <a:spAutoFit/>
          </a:bodyPr>
          <a:lstStyle>
            <a:defPPr>
              <a:defRPr lang="en-US"/>
            </a:defPPr>
            <a:lvl1pPr marR="0">
              <a:buNone/>
              <a:defRPr sz="2000">
                <a:solidFill>
                  <a:srgbClr val="7030A0"/>
                </a:solidFill>
                <a:effectLst/>
                <a:latin typeface="+mj-lt"/>
                <a:ea typeface="Times New Roman" panose="02020603050405020304" pitchFamily="18" charset="0"/>
                <a:cs typeface="Times New Roman" panose="02020603050405020304" pitchFamily="18" charset="0"/>
              </a:defRPr>
            </a:lvl1pPr>
          </a:lstStyle>
          <a:p>
            <a:pPr marL="180975" indent="-180975">
              <a:buFont typeface="Arial" panose="020B0604020202020204" pitchFamily="34" charset="0"/>
              <a:buChar char="•"/>
            </a:pPr>
            <a:r>
              <a:rPr lang="fr-FR" sz="2400" dirty="0"/>
              <a:t>Mon évaluation annuelle en tant que réserviste – ratée de 4 sec.</a:t>
            </a:r>
          </a:p>
          <a:p>
            <a:pPr marL="180975" indent="-180975">
              <a:buFont typeface="Arial" panose="020B0604020202020204" pitchFamily="34" charset="0"/>
              <a:buChar char="•"/>
            </a:pPr>
            <a:r>
              <a:rPr lang="fr-FR" sz="2400" dirty="0"/>
              <a:t>Réveil difficile</a:t>
            </a:r>
          </a:p>
          <a:p>
            <a:pPr marL="180975" indent="-180975">
              <a:buFont typeface="Arial" panose="020B0604020202020204" pitchFamily="34" charset="0"/>
              <a:buChar char="•"/>
            </a:pPr>
            <a:r>
              <a:rPr lang="fr-FR" sz="2400" dirty="0"/>
              <a:t>Les défis du retour au travail</a:t>
            </a:r>
          </a:p>
          <a:p>
            <a:pPr marL="180975" indent="-180975">
              <a:buFont typeface="Arial" panose="020B0604020202020204" pitchFamily="34" charset="0"/>
              <a:buChar char="•"/>
            </a:pPr>
            <a:r>
              <a:rPr lang="fr-FR" sz="2400" dirty="0"/>
              <a:t>La ménopause a un impact sur la masse musculaire et la santé osseuse</a:t>
            </a:r>
          </a:p>
          <a:p>
            <a:pPr marL="180975" indent="-180975">
              <a:buFont typeface="Arial" panose="020B0604020202020204" pitchFamily="34" charset="0"/>
              <a:buChar char="•"/>
            </a:pPr>
            <a:r>
              <a:rPr lang="fr-FR" sz="2400" dirty="0"/>
              <a:t>Créer des limites, pas des barrières</a:t>
            </a:r>
          </a:p>
          <a:p>
            <a:pPr marL="180975" indent="-180975">
              <a:buFont typeface="Arial" panose="020B0604020202020204" pitchFamily="34" charset="0"/>
              <a:buChar char="•"/>
            </a:pPr>
            <a:r>
              <a:rPr lang="fr-FR" sz="2400" dirty="0"/>
              <a:t>Respiration carrée</a:t>
            </a:r>
            <a:endParaRPr lang="en-CA" sz="2400" dirty="0"/>
          </a:p>
        </p:txBody>
      </p:sp>
      <p:sp>
        <p:nvSpPr>
          <p:cNvPr id="5" name="Slide Number Placeholder 4">
            <a:extLst>
              <a:ext uri="{FF2B5EF4-FFF2-40B4-BE49-F238E27FC236}">
                <a16:creationId xmlns:a16="http://schemas.microsoft.com/office/drawing/2014/main" id="{59C369AE-9DFF-F45A-E499-B035C52E8B54}"/>
              </a:ext>
            </a:extLst>
          </p:cNvPr>
          <p:cNvSpPr>
            <a:spLocks noGrp="1"/>
          </p:cNvSpPr>
          <p:nvPr>
            <p:ph type="sldNum" sz="quarter" idx="12"/>
          </p:nvPr>
        </p:nvSpPr>
        <p:spPr/>
        <p:txBody>
          <a:bodyPr/>
          <a:lstStyle/>
          <a:p>
            <a:fld id="{C1FF6DA9-008F-8B48-92A6-B652298478BF}" type="slidenum">
              <a:rPr lang="en-US" smtClean="0">
                <a:solidFill>
                  <a:schemeClr val="tx1"/>
                </a:solidFill>
              </a:rPr>
              <a:t>12</a:t>
            </a:fld>
            <a:endParaRPr lang="en-US"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7772400" y="0"/>
            <a:ext cx="1371600" cy="1371600"/>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6390968"/>
            <a:ext cx="9144000" cy="467032"/>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113071" y="186694"/>
            <a:ext cx="7002103" cy="584775"/>
          </a:xfrm>
          <a:prstGeom prst="rect">
            <a:avLst/>
          </a:prstGeom>
          <a:noFill/>
        </p:spPr>
        <p:txBody>
          <a:bodyPr wrap="square">
            <a:spAutoFit/>
          </a:bodyPr>
          <a:lstStyle/>
          <a:p>
            <a:pPr>
              <a:defRPr sz="3200"/>
            </a:pPr>
            <a:r>
              <a:rPr lang="en-US" b="1" dirty="0">
                <a:solidFill>
                  <a:srgbClr val="7030A0"/>
                </a:solidFill>
              </a:rPr>
              <a:t>Mind Mapping / </a:t>
            </a:r>
            <a:r>
              <a:rPr lang="en-US" b="1" dirty="0" err="1">
                <a:solidFill>
                  <a:srgbClr val="7030A0"/>
                </a:solidFill>
              </a:rPr>
              <a:t>Cartographie</a:t>
            </a:r>
            <a:r>
              <a:rPr lang="en-US" b="1" dirty="0">
                <a:solidFill>
                  <a:srgbClr val="7030A0"/>
                </a:solidFill>
              </a:rPr>
              <a:t> </a:t>
            </a:r>
            <a:r>
              <a:rPr lang="en-US" b="1" dirty="0" err="1">
                <a:solidFill>
                  <a:srgbClr val="7030A0"/>
                </a:solidFill>
              </a:rPr>
              <a:t>Mentale</a:t>
            </a:r>
            <a:endParaRPr b="1" dirty="0">
              <a:solidFill>
                <a:srgbClr val="7030A0"/>
              </a:solidFill>
            </a:endParaRPr>
          </a:p>
        </p:txBody>
      </p:sp>
      <p:pic>
        <p:nvPicPr>
          <p:cNvPr id="6" name="Picture 2" descr="IWD: Step Up International Women's Day 2026 Event">
            <a:extLst>
              <a:ext uri="{FF2B5EF4-FFF2-40B4-BE49-F238E27FC236}">
                <a16:creationId xmlns:a16="http://schemas.microsoft.com/office/drawing/2014/main" id="{15D48C84-01AA-2CB4-4741-8C2E0D00D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932" y="-22774"/>
            <a:ext cx="1886068" cy="139437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tomize 3,287+ Mind Maps Templates Online - Canva">
            <a:extLst>
              <a:ext uri="{FF2B5EF4-FFF2-40B4-BE49-F238E27FC236}">
                <a16:creationId xmlns:a16="http://schemas.microsoft.com/office/drawing/2014/main" id="{B93AE6F0-4DB2-60CA-BB07-55825DFBD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190" y="3030878"/>
            <a:ext cx="4975619" cy="29503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F4A59D9-38F2-A128-7522-08D2E7AE1BC7}"/>
              </a:ext>
            </a:extLst>
          </p:cNvPr>
          <p:cNvSpPr txBox="1"/>
          <p:nvPr/>
        </p:nvSpPr>
        <p:spPr>
          <a:xfrm>
            <a:off x="197506" y="1371600"/>
            <a:ext cx="4089357" cy="1569660"/>
          </a:xfrm>
          <a:prstGeom prst="rect">
            <a:avLst/>
          </a:prstGeom>
          <a:noFill/>
        </p:spPr>
        <p:txBody>
          <a:bodyPr wrap="square">
            <a:spAutoFit/>
          </a:bodyPr>
          <a:lstStyle/>
          <a:p>
            <a:pPr marL="342900" marR="0" lvl="0" indent="-342900">
              <a:buFont typeface="Wingdings" panose="05000000000000000000" pitchFamily="2" charset="2"/>
              <a:buChar char=""/>
              <a:tabLst>
                <a:tab pos="457200" algn="l"/>
              </a:tabLst>
            </a:pPr>
            <a:r>
              <a:rPr lang="en-US" sz="2400" kern="1200" dirty="0">
                <a:solidFill>
                  <a:srgbClr val="7030A0"/>
                </a:solidFill>
                <a:effectLst/>
                <a:latin typeface="+mj-lt"/>
                <a:ea typeface="Times New Roman" panose="02020603050405020304" pitchFamily="18" charset="0"/>
                <a:cs typeface="Times New Roman" panose="02020603050405020304" pitchFamily="18" charset="0"/>
              </a:rPr>
              <a:t>Clarity reduces anxiety</a:t>
            </a:r>
            <a:endParaRPr lang="en-US" sz="2400" dirty="0">
              <a:effectLst/>
              <a:latin typeface="+mj-lt"/>
              <a:ea typeface="Times New Roman" panose="02020603050405020304" pitchFamily="18" charset="0"/>
              <a:cs typeface="Aptos" panose="020B0004020202020204" pitchFamily="34" charset="0"/>
            </a:endParaRPr>
          </a:p>
          <a:p>
            <a:pPr marL="342900" marR="0" lvl="0" indent="-342900">
              <a:buFont typeface="Wingdings" panose="05000000000000000000" pitchFamily="2" charset="2"/>
              <a:buChar char=""/>
              <a:tabLst>
                <a:tab pos="457200" algn="l"/>
              </a:tabLst>
            </a:pPr>
            <a:r>
              <a:rPr lang="en-US" sz="2400" kern="1200" dirty="0">
                <a:solidFill>
                  <a:srgbClr val="7030A0"/>
                </a:solidFill>
                <a:effectLst/>
                <a:latin typeface="+mj-lt"/>
                <a:ea typeface="Times New Roman" panose="02020603050405020304" pitchFamily="18" charset="0"/>
                <a:cs typeface="Times New Roman" panose="02020603050405020304" pitchFamily="18" charset="0"/>
              </a:rPr>
              <a:t>Structure creates stability</a:t>
            </a:r>
            <a:endParaRPr lang="en-US" sz="2400" dirty="0">
              <a:effectLst/>
              <a:latin typeface="+mj-lt"/>
              <a:ea typeface="Times New Roman" panose="02020603050405020304" pitchFamily="18" charset="0"/>
              <a:cs typeface="Aptos" panose="020B0004020202020204" pitchFamily="34" charset="0"/>
            </a:endParaRPr>
          </a:p>
          <a:p>
            <a:pPr marL="342900" marR="0" lvl="0" indent="-342900">
              <a:buFont typeface="Wingdings" panose="05000000000000000000" pitchFamily="2" charset="2"/>
              <a:buChar char=""/>
              <a:tabLst>
                <a:tab pos="457200" algn="l"/>
              </a:tabLst>
            </a:pPr>
            <a:r>
              <a:rPr lang="en-US" sz="2400" kern="1200" dirty="0">
                <a:solidFill>
                  <a:srgbClr val="7030A0"/>
                </a:solidFill>
                <a:effectLst/>
                <a:latin typeface="+mj-lt"/>
                <a:ea typeface="Times New Roman" panose="02020603050405020304" pitchFamily="18" charset="0"/>
                <a:cs typeface="Times New Roman" panose="02020603050405020304" pitchFamily="18" charset="0"/>
              </a:rPr>
              <a:t>Preparation builds confidence</a:t>
            </a:r>
          </a:p>
        </p:txBody>
      </p:sp>
      <p:sp>
        <p:nvSpPr>
          <p:cNvPr id="5" name="TextBox 4">
            <a:extLst>
              <a:ext uri="{FF2B5EF4-FFF2-40B4-BE49-F238E27FC236}">
                <a16:creationId xmlns:a16="http://schemas.microsoft.com/office/drawing/2014/main" id="{D711DE07-36BB-B7A9-7B31-7ED0C40BEE79}"/>
              </a:ext>
            </a:extLst>
          </p:cNvPr>
          <p:cNvSpPr txBox="1"/>
          <p:nvPr/>
        </p:nvSpPr>
        <p:spPr>
          <a:xfrm>
            <a:off x="4719330" y="1371600"/>
            <a:ext cx="3992203" cy="1569660"/>
          </a:xfrm>
          <a:prstGeom prst="rect">
            <a:avLst/>
          </a:prstGeom>
          <a:noFill/>
        </p:spPr>
        <p:txBody>
          <a:bodyPr wrap="square">
            <a:spAutoFit/>
          </a:bodyPr>
          <a:lstStyle/>
          <a:p>
            <a:pPr marL="342900" marR="0" lvl="0" indent="-342900">
              <a:buFont typeface="Wingdings" panose="05000000000000000000" pitchFamily="2" charset="2"/>
              <a:buChar char=""/>
              <a:tabLst>
                <a:tab pos="457200" algn="l"/>
              </a:tabLst>
            </a:pPr>
            <a:r>
              <a:rPr lang="fr-FR" sz="2400" dirty="0">
                <a:solidFill>
                  <a:srgbClr val="7030A0"/>
                </a:solidFill>
                <a:effectLst/>
                <a:latin typeface="+mj-lt"/>
                <a:ea typeface="Times New Roman" panose="02020603050405020304" pitchFamily="18" charset="0"/>
                <a:cs typeface="Aptos" panose="020B0004020202020204" pitchFamily="34" charset="0"/>
              </a:rPr>
              <a:t>La clarté réduit l'anxiété</a:t>
            </a:r>
          </a:p>
          <a:p>
            <a:pPr marL="342900" marR="0" lvl="0" indent="-342900">
              <a:buFont typeface="Wingdings" panose="05000000000000000000" pitchFamily="2" charset="2"/>
              <a:buChar char=""/>
              <a:tabLst>
                <a:tab pos="457200" algn="l"/>
              </a:tabLst>
            </a:pPr>
            <a:r>
              <a:rPr lang="fr-FR" sz="2400" dirty="0">
                <a:solidFill>
                  <a:srgbClr val="7030A0"/>
                </a:solidFill>
                <a:effectLst/>
                <a:latin typeface="+mj-lt"/>
                <a:ea typeface="Times New Roman" panose="02020603050405020304" pitchFamily="18" charset="0"/>
                <a:cs typeface="Aptos" panose="020B0004020202020204" pitchFamily="34" charset="0"/>
              </a:rPr>
              <a:t>La structure crée la stabilité</a:t>
            </a:r>
          </a:p>
          <a:p>
            <a:pPr marL="342900" marR="0" lvl="0" indent="-342900">
              <a:buFont typeface="Wingdings" panose="05000000000000000000" pitchFamily="2" charset="2"/>
              <a:buChar char=""/>
              <a:tabLst>
                <a:tab pos="457200" algn="l"/>
              </a:tabLst>
            </a:pPr>
            <a:r>
              <a:rPr lang="fr-FR" sz="2400" dirty="0">
                <a:solidFill>
                  <a:srgbClr val="7030A0"/>
                </a:solidFill>
                <a:effectLst/>
                <a:latin typeface="+mj-lt"/>
                <a:ea typeface="Times New Roman" panose="02020603050405020304" pitchFamily="18" charset="0"/>
                <a:cs typeface="Aptos" panose="020B0004020202020204" pitchFamily="34" charset="0"/>
              </a:rPr>
              <a:t>La préparation renforce la confiance</a:t>
            </a:r>
            <a:endParaRPr lang="en-US" sz="2400" dirty="0">
              <a:solidFill>
                <a:srgbClr val="7030A0"/>
              </a:solidFill>
              <a:effectLst/>
              <a:latin typeface="+mj-lt"/>
              <a:ea typeface="Times New Roman" panose="02020603050405020304" pitchFamily="18" charset="0"/>
              <a:cs typeface="Aptos" panose="020B0004020202020204" pitchFamily="34" charset="0"/>
            </a:endParaRPr>
          </a:p>
        </p:txBody>
      </p:sp>
      <p:sp>
        <p:nvSpPr>
          <p:cNvPr id="7" name="Slide Number Placeholder 6">
            <a:extLst>
              <a:ext uri="{FF2B5EF4-FFF2-40B4-BE49-F238E27FC236}">
                <a16:creationId xmlns:a16="http://schemas.microsoft.com/office/drawing/2014/main" id="{4195ABFC-6DF5-288F-1A8F-C17697E66380}"/>
              </a:ext>
            </a:extLst>
          </p:cNvPr>
          <p:cNvSpPr>
            <a:spLocks noGrp="1"/>
          </p:cNvSpPr>
          <p:nvPr>
            <p:ph type="sldNum" sz="quarter" idx="12"/>
          </p:nvPr>
        </p:nvSpPr>
        <p:spPr/>
        <p:txBody>
          <a:bodyPr/>
          <a:lstStyle/>
          <a:p>
            <a:fld id="{C1FF6DA9-008F-8B48-92A6-B652298478BF}" type="slidenum">
              <a:rPr lang="en-US" smtClean="0">
                <a:solidFill>
                  <a:schemeClr val="tx1"/>
                </a:solidFill>
              </a:rPr>
              <a:t>13</a:t>
            </a:fld>
            <a:endParaRPr lang="en-US"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7772400" y="0"/>
            <a:ext cx="1371600" cy="1371600"/>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6371302"/>
            <a:ext cx="9144000" cy="486697"/>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233516" y="212259"/>
            <a:ext cx="6834724" cy="584775"/>
          </a:xfrm>
          <a:prstGeom prst="rect">
            <a:avLst/>
          </a:prstGeom>
          <a:noFill/>
        </p:spPr>
        <p:txBody>
          <a:bodyPr wrap="square">
            <a:spAutoFit/>
          </a:bodyPr>
          <a:lstStyle/>
          <a:p>
            <a:pPr>
              <a:defRPr sz="3200"/>
            </a:pPr>
            <a:r>
              <a:rPr sz="3200" b="1" dirty="0">
                <a:solidFill>
                  <a:srgbClr val="7030A0"/>
                </a:solidFill>
              </a:rPr>
              <a:t>Menopause Playlist</a:t>
            </a:r>
            <a:r>
              <a:rPr lang="fr-CA" sz="3200" b="1" dirty="0">
                <a:solidFill>
                  <a:srgbClr val="7030A0"/>
                </a:solidFill>
              </a:rPr>
              <a:t> </a:t>
            </a:r>
            <a:r>
              <a:rPr lang="en-US" sz="3200" b="1" dirty="0">
                <a:solidFill>
                  <a:srgbClr val="7030A0"/>
                </a:solidFill>
              </a:rPr>
              <a:t>/ </a:t>
            </a:r>
            <a:r>
              <a:rPr lang="en-US" sz="3200" b="1" dirty="0" err="1">
                <a:solidFill>
                  <a:srgbClr val="7030A0"/>
                </a:solidFill>
              </a:rPr>
              <a:t>Liste</a:t>
            </a:r>
            <a:r>
              <a:rPr lang="en-US" sz="3200" b="1" dirty="0">
                <a:solidFill>
                  <a:srgbClr val="7030A0"/>
                </a:solidFill>
              </a:rPr>
              <a:t> de lecture</a:t>
            </a:r>
          </a:p>
        </p:txBody>
      </p:sp>
      <p:pic>
        <p:nvPicPr>
          <p:cNvPr id="6" name="Picture 2" descr="IWD: Step Up International Women's Day 2026 Event">
            <a:extLst>
              <a:ext uri="{FF2B5EF4-FFF2-40B4-BE49-F238E27FC236}">
                <a16:creationId xmlns:a16="http://schemas.microsoft.com/office/drawing/2014/main" id="{36A472D3-E534-DB92-2090-334EAC7AC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240" y="22946"/>
            <a:ext cx="207576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artoon music notes Images - Free Download on Freepik">
            <a:extLst>
              <a:ext uri="{FF2B5EF4-FFF2-40B4-BE49-F238E27FC236}">
                <a16:creationId xmlns:a16="http://schemas.microsoft.com/office/drawing/2014/main" id="{BA2284F8-F2C8-301F-4596-40586F131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472" y="5720790"/>
            <a:ext cx="2367653" cy="10815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E83DC3A-CE35-DCA8-3FD3-0711979A7865}"/>
              </a:ext>
            </a:extLst>
          </p:cNvPr>
          <p:cNvSpPr txBox="1"/>
          <p:nvPr/>
        </p:nvSpPr>
        <p:spPr>
          <a:xfrm>
            <a:off x="75664" y="1420141"/>
            <a:ext cx="4124861" cy="4093428"/>
          </a:xfrm>
          <a:prstGeom prst="rect">
            <a:avLst/>
          </a:prstGeom>
          <a:noFill/>
        </p:spPr>
        <p:txBody>
          <a:bodyPr wrap="square">
            <a:spAutoFit/>
          </a:bodyPr>
          <a:lstStyle/>
          <a:p>
            <a:pPr marL="180975" indent="-180975">
              <a:buFont typeface="Arial" panose="020B0604020202020204" pitchFamily="34" charset="0"/>
              <a:buChar char="•"/>
            </a:pPr>
            <a:r>
              <a:rPr lang="en-US" sz="2000" dirty="0">
                <a:solidFill>
                  <a:srgbClr val="7030A0"/>
                </a:solidFill>
              </a:rPr>
              <a:t>Sunday Bloody Sunday (just when you thought it was over)</a:t>
            </a:r>
            <a:endParaRPr lang="en-US" sz="2000" kern="1200" dirty="0">
              <a:solidFill>
                <a:srgbClr val="7030A0"/>
              </a:solidFill>
              <a:effectLst/>
              <a:ea typeface="Times New Roman" panose="02020603050405020304" pitchFamily="18" charset="0"/>
              <a:cs typeface="Times New Roman" panose="02020603050405020304" pitchFamily="18" charset="0"/>
            </a:endParaRPr>
          </a:p>
          <a:p>
            <a:pPr marL="180975" marR="0" indent="-180975">
              <a:buFont typeface="Arial" panose="020B0604020202020204" pitchFamily="34" charset="0"/>
              <a:buChar char="•"/>
            </a:pPr>
            <a:r>
              <a:rPr lang="en-US" sz="2000" kern="1200" dirty="0">
                <a:solidFill>
                  <a:srgbClr val="7030A0"/>
                </a:solidFill>
                <a:effectLst/>
                <a:ea typeface="Times New Roman" panose="02020603050405020304" pitchFamily="18" charset="0"/>
                <a:cs typeface="Times New Roman" panose="02020603050405020304" pitchFamily="18" charset="0"/>
              </a:rPr>
              <a:t>Free Your Mind</a:t>
            </a:r>
            <a:endParaRPr lang="en-US" sz="2000" kern="100" dirty="0">
              <a:solidFill>
                <a:srgbClr val="7030A0"/>
              </a:solidFill>
              <a:effectLst/>
              <a:ea typeface="Aptos" panose="020B0004020202020204" pitchFamily="34" charset="0"/>
              <a:cs typeface="Times New Roman" panose="02020603050405020304" pitchFamily="18" charset="0"/>
            </a:endParaRPr>
          </a:p>
          <a:p>
            <a:pPr marL="180975" marR="0" indent="-180975">
              <a:buFont typeface="Arial" panose="020B0604020202020204" pitchFamily="34" charset="0"/>
              <a:buChar char="•"/>
            </a:pPr>
            <a:r>
              <a:rPr lang="en-US" sz="2000" kern="1200" dirty="0">
                <a:solidFill>
                  <a:srgbClr val="7030A0"/>
                </a:solidFill>
                <a:effectLst/>
                <a:ea typeface="Times New Roman" panose="02020603050405020304" pitchFamily="18" charset="0"/>
                <a:cs typeface="Times New Roman" panose="02020603050405020304" pitchFamily="18" charset="0"/>
              </a:rPr>
              <a:t>Wake Me Up Before You Go </a:t>
            </a:r>
            <a:r>
              <a:rPr lang="en-US" sz="2000" kern="1200" dirty="0" err="1">
                <a:solidFill>
                  <a:srgbClr val="7030A0"/>
                </a:solidFill>
                <a:effectLst/>
                <a:ea typeface="Times New Roman" panose="02020603050405020304" pitchFamily="18" charset="0"/>
                <a:cs typeface="Times New Roman" panose="02020603050405020304" pitchFamily="18" charset="0"/>
              </a:rPr>
              <a:t>Go</a:t>
            </a:r>
            <a:endParaRPr lang="en-US" sz="2000" kern="100" dirty="0">
              <a:solidFill>
                <a:srgbClr val="7030A0"/>
              </a:solidFill>
              <a:effectLst/>
              <a:ea typeface="Aptos" panose="020B0004020202020204" pitchFamily="34" charset="0"/>
              <a:cs typeface="Times New Roman" panose="02020603050405020304" pitchFamily="18" charset="0"/>
            </a:endParaRPr>
          </a:p>
          <a:p>
            <a:pPr marL="180975" marR="0" indent="-180975">
              <a:buFont typeface="Arial" panose="020B0604020202020204" pitchFamily="34" charset="0"/>
              <a:buChar char="•"/>
            </a:pPr>
            <a:r>
              <a:rPr lang="en-US" sz="2000" kern="1200" dirty="0">
                <a:solidFill>
                  <a:srgbClr val="7030A0"/>
                </a:solidFill>
                <a:effectLst/>
                <a:ea typeface="Times New Roman" panose="02020603050405020304" pitchFamily="18" charset="0"/>
                <a:cs typeface="Times New Roman" panose="02020603050405020304" pitchFamily="18" charset="0"/>
              </a:rPr>
              <a:t>It's Getting Hot in Here</a:t>
            </a:r>
          </a:p>
          <a:p>
            <a:pPr marL="180975" marR="0" indent="-180975">
              <a:buFont typeface="Arial" panose="020B0604020202020204" pitchFamily="34" charset="0"/>
              <a:buChar char="•"/>
            </a:pPr>
            <a:r>
              <a:rPr lang="en-US" sz="2000" dirty="0">
                <a:solidFill>
                  <a:srgbClr val="7030A0"/>
                </a:solidFill>
                <a:ea typeface="Aptos" panose="020B0004020202020204" pitchFamily="34" charset="0"/>
                <a:cs typeface="Times New Roman" panose="02020603050405020304" pitchFamily="18" charset="0"/>
              </a:rPr>
              <a:t>Hot, Hot, Hot</a:t>
            </a:r>
            <a:endParaRPr lang="en-US" sz="2000" kern="100" dirty="0">
              <a:solidFill>
                <a:srgbClr val="7030A0"/>
              </a:solidFill>
              <a:effectLst/>
              <a:ea typeface="Aptos" panose="020B0004020202020204" pitchFamily="34" charset="0"/>
              <a:cs typeface="Times New Roman" panose="02020603050405020304" pitchFamily="18" charset="0"/>
            </a:endParaRPr>
          </a:p>
          <a:p>
            <a:pPr marL="180975" marR="0" indent="-180975">
              <a:buFont typeface="Arial" panose="020B0604020202020204" pitchFamily="34" charset="0"/>
              <a:buChar char="•"/>
            </a:pPr>
            <a:r>
              <a:rPr lang="en-US" sz="2000" kern="1200" dirty="0">
                <a:solidFill>
                  <a:srgbClr val="7030A0"/>
                </a:solidFill>
                <a:effectLst/>
                <a:ea typeface="Times New Roman" panose="02020603050405020304" pitchFamily="18" charset="0"/>
                <a:cs typeface="Times New Roman" panose="02020603050405020304" pitchFamily="18" charset="0"/>
              </a:rPr>
              <a:t>I Am Woman</a:t>
            </a:r>
            <a:endParaRPr lang="en-US" sz="2000" kern="100" dirty="0">
              <a:solidFill>
                <a:srgbClr val="7030A0"/>
              </a:solidFill>
              <a:effectLst/>
              <a:ea typeface="Aptos" panose="020B0004020202020204" pitchFamily="34" charset="0"/>
              <a:cs typeface="Times New Roman" panose="02020603050405020304" pitchFamily="18" charset="0"/>
            </a:endParaRPr>
          </a:p>
          <a:p>
            <a:pPr marL="180975" marR="0" indent="-180975">
              <a:buFont typeface="Arial" panose="020B0604020202020204" pitchFamily="34" charset="0"/>
              <a:buChar char="•"/>
            </a:pPr>
            <a:r>
              <a:rPr lang="en-US" sz="2000" kern="1200" dirty="0">
                <a:solidFill>
                  <a:srgbClr val="7030A0"/>
                </a:solidFill>
                <a:effectLst/>
                <a:ea typeface="Times New Roman" panose="02020603050405020304" pitchFamily="18" charset="0"/>
                <a:cs typeface="Times New Roman" panose="02020603050405020304" pitchFamily="18" charset="0"/>
              </a:rPr>
              <a:t>Defying Gravity</a:t>
            </a:r>
          </a:p>
          <a:p>
            <a:pPr marL="180975" indent="-180975">
              <a:buFont typeface="Arial" panose="020B0604020202020204" pitchFamily="34" charset="0"/>
              <a:buChar char="•"/>
            </a:pPr>
            <a:r>
              <a:rPr lang="en-US" sz="2000" dirty="0">
                <a:solidFill>
                  <a:srgbClr val="7030A0"/>
                </a:solidFill>
                <a:ea typeface="Times New Roman" panose="02020603050405020304" pitchFamily="18" charset="0"/>
                <a:cs typeface="Times New Roman" panose="02020603050405020304" pitchFamily="18" charset="0"/>
              </a:rPr>
              <a:t>I Will Survive</a:t>
            </a:r>
          </a:p>
          <a:p>
            <a:pPr marL="180975" marR="0" indent="-180975">
              <a:buFont typeface="Arial" panose="020B0604020202020204" pitchFamily="34" charset="0"/>
              <a:buChar char="•"/>
            </a:pPr>
            <a:r>
              <a:rPr lang="en-US" sz="2000" kern="1200" dirty="0">
                <a:solidFill>
                  <a:srgbClr val="7030A0"/>
                </a:solidFill>
                <a:effectLst/>
                <a:ea typeface="Times New Roman" panose="02020603050405020304" pitchFamily="18" charset="0"/>
                <a:cs typeface="Times New Roman" panose="02020603050405020304" pitchFamily="18" charset="0"/>
              </a:rPr>
              <a:t>Don't Worry Be Happy</a:t>
            </a:r>
          </a:p>
          <a:p>
            <a:pPr marL="180975" marR="0" indent="-180975">
              <a:buFont typeface="Arial" panose="020B0604020202020204" pitchFamily="34" charset="0"/>
              <a:buChar char="•"/>
            </a:pPr>
            <a:r>
              <a:rPr lang="en-US" sz="2000" dirty="0">
                <a:solidFill>
                  <a:srgbClr val="7030A0"/>
                </a:solidFill>
                <a:ea typeface="Aptos" panose="020B0004020202020204" pitchFamily="34" charset="0"/>
                <a:cs typeface="Times New Roman" panose="02020603050405020304" pitchFamily="18" charset="0"/>
              </a:rPr>
              <a:t>If You’re Happy and You Know It</a:t>
            </a:r>
          </a:p>
          <a:p>
            <a:pPr marL="180975" marR="0" indent="-180975">
              <a:buFont typeface="Arial" panose="020B0604020202020204" pitchFamily="34" charset="0"/>
              <a:buChar char="•"/>
            </a:pPr>
            <a:r>
              <a:rPr lang="en-US" sz="2000" kern="100" dirty="0">
                <a:solidFill>
                  <a:srgbClr val="7030A0"/>
                </a:solidFill>
                <a:effectLst/>
                <a:ea typeface="Aptos" panose="020B0004020202020204" pitchFamily="34" charset="0"/>
                <a:cs typeface="Times New Roman" panose="02020603050405020304" pitchFamily="18" charset="0"/>
              </a:rPr>
              <a:t>The Sun Will Come Out Tomorrow</a:t>
            </a:r>
          </a:p>
          <a:p>
            <a:pPr marL="180975" indent="-180975">
              <a:buFont typeface="Arial" panose="020B0604020202020204" pitchFamily="34" charset="0"/>
              <a:buChar char="•"/>
            </a:pPr>
            <a:r>
              <a:rPr lang="en-US" sz="2000" dirty="0">
                <a:solidFill>
                  <a:srgbClr val="7030A0"/>
                </a:solidFill>
                <a:ea typeface="Times New Roman" panose="02020603050405020304" pitchFamily="18" charset="0"/>
                <a:cs typeface="Times New Roman" panose="02020603050405020304" pitchFamily="18" charset="0"/>
              </a:rPr>
              <a:t>Sisters Are Doing It for Themselves</a:t>
            </a:r>
            <a:endParaRPr lang="en-US" sz="2000" kern="100" dirty="0">
              <a:solidFill>
                <a:srgbClr val="7030A0"/>
              </a:solidFill>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7A3F1FF-6FD1-4BF1-F643-9B0B06844E4E}"/>
              </a:ext>
            </a:extLst>
          </p:cNvPr>
          <p:cNvSpPr txBox="1"/>
          <p:nvPr/>
        </p:nvSpPr>
        <p:spPr>
          <a:xfrm>
            <a:off x="4572000" y="1383565"/>
            <a:ext cx="4023622" cy="4401205"/>
          </a:xfrm>
          <a:prstGeom prst="rect">
            <a:avLst/>
          </a:prstGeom>
          <a:noFill/>
        </p:spPr>
        <p:txBody>
          <a:bodyPr wrap="square">
            <a:spAutoFit/>
          </a:bodyPr>
          <a:lstStyle>
            <a:defPPr>
              <a:defRPr lang="en-US"/>
            </a:defPPr>
            <a:lvl1pPr marL="180975" indent="-180975">
              <a:buFont typeface="Arial" panose="020B0604020202020204" pitchFamily="34" charset="0"/>
              <a:buChar char="•"/>
              <a:defRPr sz="2000">
                <a:solidFill>
                  <a:srgbClr val="7030A0"/>
                </a:solidFill>
              </a:defRPr>
            </a:lvl1pPr>
          </a:lstStyle>
          <a:p>
            <a:r>
              <a:rPr lang="fr-FR" dirty="0"/>
              <a:t>Sunday Bloody Sunday (juste quand tu pensais que c'était fini)</a:t>
            </a:r>
          </a:p>
          <a:p>
            <a:r>
              <a:rPr lang="fr-FR" dirty="0"/>
              <a:t>Libère ton esprit</a:t>
            </a:r>
          </a:p>
          <a:p>
            <a:r>
              <a:rPr lang="fr-FR" dirty="0"/>
              <a:t>Réveille-moi avant de partir</a:t>
            </a:r>
          </a:p>
          <a:p>
            <a:r>
              <a:rPr lang="fr-FR" dirty="0"/>
              <a:t>Il commence à faire chaud ici</a:t>
            </a:r>
          </a:p>
          <a:p>
            <a:r>
              <a:rPr lang="fr-FR" dirty="0"/>
              <a:t>Chaud, chaud, chaud</a:t>
            </a:r>
          </a:p>
          <a:p>
            <a:r>
              <a:rPr lang="fr-FR" dirty="0"/>
              <a:t>Je suis une femme</a:t>
            </a:r>
          </a:p>
          <a:p>
            <a:r>
              <a:rPr lang="fr-FR" dirty="0"/>
              <a:t>Défier la gravité</a:t>
            </a:r>
          </a:p>
          <a:p>
            <a:r>
              <a:rPr lang="fr-FR" dirty="0"/>
              <a:t>Je survivrai</a:t>
            </a:r>
          </a:p>
          <a:p>
            <a:r>
              <a:rPr lang="fr-FR" dirty="0"/>
              <a:t>Ne t'inquiète pas, sois heureux</a:t>
            </a:r>
          </a:p>
          <a:p>
            <a:r>
              <a:rPr lang="fr-FR" dirty="0"/>
              <a:t>Si tu es heureux et que tu le sais</a:t>
            </a:r>
          </a:p>
          <a:p>
            <a:r>
              <a:rPr lang="fr-FR" dirty="0"/>
              <a:t>Le soleil brillera demain</a:t>
            </a:r>
          </a:p>
          <a:p>
            <a:r>
              <a:rPr lang="fr-FR" dirty="0"/>
              <a:t>Les sœurs le font pour elles-mêmes</a:t>
            </a:r>
            <a:endParaRPr lang="en-CA" dirty="0"/>
          </a:p>
        </p:txBody>
      </p:sp>
      <p:sp>
        <p:nvSpPr>
          <p:cNvPr id="5" name="Slide Number Placeholder 4">
            <a:extLst>
              <a:ext uri="{FF2B5EF4-FFF2-40B4-BE49-F238E27FC236}">
                <a16:creationId xmlns:a16="http://schemas.microsoft.com/office/drawing/2014/main" id="{B0D0F84A-4C1C-CE47-33C4-F71736885022}"/>
              </a:ext>
            </a:extLst>
          </p:cNvPr>
          <p:cNvSpPr>
            <a:spLocks noGrp="1"/>
          </p:cNvSpPr>
          <p:nvPr>
            <p:ph type="sldNum" sz="quarter" idx="12"/>
          </p:nvPr>
        </p:nvSpPr>
        <p:spPr/>
        <p:txBody>
          <a:bodyPr/>
          <a:lstStyle/>
          <a:p>
            <a:fld id="{C1FF6DA9-008F-8B48-92A6-B652298478BF}" type="slidenum">
              <a:rPr lang="en-US" smtClean="0">
                <a:solidFill>
                  <a:schemeClr val="tx1"/>
                </a:solidFill>
              </a:rPr>
              <a:t>14</a:t>
            </a:fld>
            <a:endParaRPr lang="en-US"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7772400" y="0"/>
            <a:ext cx="1371600" cy="1371600"/>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6390968"/>
            <a:ext cx="9144000" cy="467032"/>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0" y="225207"/>
            <a:ext cx="6105525" cy="523220"/>
          </a:xfrm>
          <a:prstGeom prst="rect">
            <a:avLst/>
          </a:prstGeom>
          <a:noFill/>
        </p:spPr>
        <p:txBody>
          <a:bodyPr wrap="square">
            <a:spAutoFit/>
          </a:bodyPr>
          <a:lstStyle/>
          <a:p>
            <a:pPr>
              <a:defRPr sz="3200"/>
            </a:pPr>
            <a:r>
              <a:rPr lang="en-US" sz="2800" b="1" dirty="0">
                <a:solidFill>
                  <a:srgbClr val="7030A0"/>
                </a:solidFill>
              </a:rPr>
              <a:t>Key Takeaways/Fait Saillants à </a:t>
            </a:r>
            <a:r>
              <a:rPr lang="en-US" sz="2800" b="1" dirty="0" err="1">
                <a:solidFill>
                  <a:srgbClr val="7030A0"/>
                </a:solidFill>
              </a:rPr>
              <a:t>retenir</a:t>
            </a:r>
            <a:endParaRPr lang="en-US" sz="2800" b="1" dirty="0">
              <a:solidFill>
                <a:srgbClr val="7030A0"/>
              </a:solidFill>
            </a:endParaRPr>
          </a:p>
        </p:txBody>
      </p:sp>
      <p:sp>
        <p:nvSpPr>
          <p:cNvPr id="5" name="TextBox 4"/>
          <p:cNvSpPr txBox="1"/>
          <p:nvPr/>
        </p:nvSpPr>
        <p:spPr>
          <a:xfrm>
            <a:off x="76200" y="1220534"/>
            <a:ext cx="4167188" cy="4524315"/>
          </a:xfrm>
          <a:prstGeom prst="rect">
            <a:avLst/>
          </a:prstGeom>
          <a:noFill/>
        </p:spPr>
        <p:txBody>
          <a:bodyPr wrap="square">
            <a:spAutoFit/>
          </a:bodyPr>
          <a:lstStyle>
            <a:defPPr>
              <a:defRPr lang="en-US"/>
            </a:defPPr>
            <a:lvl1pPr marL="285750" lvl="0" indent="-285750">
              <a:buFont typeface="Wingdings" panose="05000000000000000000" pitchFamily="2" charset="2"/>
              <a:buChar char="v"/>
              <a:defRPr>
                <a:solidFill>
                  <a:srgbClr val="7030A0"/>
                </a:solidFill>
              </a:defRPr>
            </a:lvl1pPr>
          </a:lstStyle>
          <a:p>
            <a:r>
              <a:rPr lang="en-US" dirty="0"/>
              <a:t>Family first. My new reality has created opportunities to share more time with my husband and daughter. </a:t>
            </a:r>
          </a:p>
          <a:p>
            <a:r>
              <a:rPr lang="en-US" dirty="0"/>
              <a:t>There are only 24 hours in a day. No matter how hard you try, you can't create more time, but you can choose how you spend it. </a:t>
            </a:r>
          </a:p>
          <a:p>
            <a:r>
              <a:rPr lang="en-US" dirty="0"/>
              <a:t>People come together in a time of crisis. I believe that people are fundamentally kind and good. </a:t>
            </a:r>
          </a:p>
          <a:p>
            <a:r>
              <a:rPr lang="en-US" dirty="0"/>
              <a:t>Don't be afraid to speak your truth. Believe in yourself or no one else will. Have the courage to stand for your convictions.</a:t>
            </a:r>
          </a:p>
          <a:p>
            <a:r>
              <a:rPr lang="en-US" dirty="0"/>
              <a:t>The Beatles were right, All You Need is Love. </a:t>
            </a:r>
          </a:p>
        </p:txBody>
      </p:sp>
      <p:pic>
        <p:nvPicPr>
          <p:cNvPr id="6" name="Picture 2" descr="IWD: Step Up International Women's Day 2026 Event">
            <a:extLst>
              <a:ext uri="{FF2B5EF4-FFF2-40B4-BE49-F238E27FC236}">
                <a16:creationId xmlns:a16="http://schemas.microsoft.com/office/drawing/2014/main" id="{1B3A5399-0840-071E-9758-DC85304B0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680" y="22946"/>
            <a:ext cx="1987320"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BE4CD1A-7FE6-D03F-324C-06932BA5EFDA}"/>
              </a:ext>
            </a:extLst>
          </p:cNvPr>
          <p:cNvSpPr txBox="1"/>
          <p:nvPr/>
        </p:nvSpPr>
        <p:spPr>
          <a:xfrm>
            <a:off x="4376059" y="1251521"/>
            <a:ext cx="4510087" cy="4801314"/>
          </a:xfrm>
          <a:prstGeom prst="rect">
            <a:avLst/>
          </a:prstGeom>
          <a:noFill/>
        </p:spPr>
        <p:txBody>
          <a:bodyPr wrap="square">
            <a:spAutoFit/>
          </a:bodyPr>
          <a:lstStyle/>
          <a:p>
            <a:pPr marL="285750" lvl="0" indent="-285750">
              <a:buFont typeface="Wingdings" panose="05000000000000000000" pitchFamily="2" charset="2"/>
              <a:buChar char="v"/>
            </a:pPr>
            <a:r>
              <a:rPr lang="fr-CA" dirty="0">
                <a:solidFill>
                  <a:srgbClr val="7030A0"/>
                </a:solidFill>
              </a:rPr>
              <a:t>La famille d'abord. Ma Nouvelle réalité a créé des occasions de partager plus de temps avec mon mari et ma fille.</a:t>
            </a:r>
            <a:endParaRPr lang="en-US" dirty="0">
              <a:solidFill>
                <a:srgbClr val="7030A0"/>
              </a:solidFill>
            </a:endParaRPr>
          </a:p>
          <a:p>
            <a:pPr marL="285750" lvl="0" indent="-285750">
              <a:buFont typeface="Wingdings" panose="05000000000000000000" pitchFamily="2" charset="2"/>
              <a:buChar char="v"/>
            </a:pPr>
            <a:r>
              <a:rPr lang="fr-CA" dirty="0">
                <a:solidFill>
                  <a:srgbClr val="7030A0"/>
                </a:solidFill>
              </a:rPr>
              <a:t>Il n'y a que 24 heures dans une journée. Peu importe les efforts que vous mettez, vous ne pouvez créer plus de temps, mais vous pouvez choisir comment vous le dépensez.</a:t>
            </a:r>
            <a:endParaRPr lang="en-US" dirty="0">
              <a:solidFill>
                <a:srgbClr val="7030A0"/>
              </a:solidFill>
            </a:endParaRPr>
          </a:p>
          <a:p>
            <a:pPr marL="285750" lvl="0" indent="-285750">
              <a:buFont typeface="Wingdings" panose="05000000000000000000" pitchFamily="2" charset="2"/>
              <a:buChar char="v"/>
            </a:pPr>
            <a:r>
              <a:rPr lang="fr-CA" dirty="0">
                <a:solidFill>
                  <a:srgbClr val="7030A0"/>
                </a:solidFill>
              </a:rPr>
              <a:t>Les gens deviennent solidaires en temps de crise. Ainsi, je crois que les gens sont fondamentalement gentils et bons.</a:t>
            </a:r>
            <a:endParaRPr lang="en-US" dirty="0">
              <a:solidFill>
                <a:srgbClr val="7030A0"/>
              </a:solidFill>
            </a:endParaRPr>
          </a:p>
          <a:p>
            <a:pPr marL="285750" lvl="0" indent="-285750">
              <a:buFont typeface="Wingdings" panose="05000000000000000000" pitchFamily="2" charset="2"/>
              <a:buChar char="v"/>
            </a:pPr>
            <a:r>
              <a:rPr lang="fr-CA" dirty="0">
                <a:solidFill>
                  <a:srgbClr val="7030A0"/>
                </a:solidFill>
              </a:rPr>
              <a:t>N'ayez pas peur de dire votre vérité. Croyez en vous ou personne d'autre ne le fera. Ayez le courage de défendre vos convictions.</a:t>
            </a:r>
            <a:endParaRPr lang="en-US" dirty="0">
              <a:solidFill>
                <a:srgbClr val="7030A0"/>
              </a:solidFill>
            </a:endParaRPr>
          </a:p>
          <a:p>
            <a:pPr marL="285750" lvl="0" indent="-285750">
              <a:buFont typeface="Wingdings" panose="05000000000000000000" pitchFamily="2" charset="2"/>
              <a:buChar char="v"/>
            </a:pPr>
            <a:r>
              <a:rPr lang="en-CA" dirty="0">
                <a:solidFill>
                  <a:srgbClr val="7030A0"/>
                </a:solidFill>
              </a:rPr>
              <a:t>Les Beatles </a:t>
            </a:r>
            <a:r>
              <a:rPr lang="en-CA" dirty="0" err="1">
                <a:solidFill>
                  <a:srgbClr val="7030A0"/>
                </a:solidFill>
              </a:rPr>
              <a:t>avaient</a:t>
            </a:r>
            <a:r>
              <a:rPr lang="en-CA" dirty="0">
                <a:solidFill>
                  <a:srgbClr val="7030A0"/>
                </a:solidFill>
              </a:rPr>
              <a:t> raison : All you Need is Love. </a:t>
            </a:r>
            <a:endParaRPr lang="en-US" dirty="0">
              <a:solidFill>
                <a:srgbClr val="7030A0"/>
              </a:solidFill>
            </a:endParaRPr>
          </a:p>
        </p:txBody>
      </p:sp>
      <p:sp>
        <p:nvSpPr>
          <p:cNvPr id="7" name="Slide Number Placeholder 6">
            <a:extLst>
              <a:ext uri="{FF2B5EF4-FFF2-40B4-BE49-F238E27FC236}">
                <a16:creationId xmlns:a16="http://schemas.microsoft.com/office/drawing/2014/main" id="{20DB2279-0870-DD05-9BDA-0E7DC48A458B}"/>
              </a:ext>
            </a:extLst>
          </p:cNvPr>
          <p:cNvSpPr>
            <a:spLocks noGrp="1"/>
          </p:cNvSpPr>
          <p:nvPr>
            <p:ph type="sldNum" sz="quarter" idx="12"/>
          </p:nvPr>
        </p:nvSpPr>
        <p:spPr/>
        <p:txBody>
          <a:bodyPr/>
          <a:lstStyle/>
          <a:p>
            <a:fld id="{C1FF6DA9-008F-8B48-92A6-B652298478BF}" type="slidenum">
              <a:rPr lang="en-US" smtClean="0">
                <a:solidFill>
                  <a:schemeClr val="tx1"/>
                </a:solidFill>
              </a:rPr>
              <a:t>15</a:t>
            </a:fld>
            <a:endParaRPr lang="en-U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7772400" y="0"/>
            <a:ext cx="1371600" cy="1371600"/>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6440129"/>
            <a:ext cx="9144000" cy="417870"/>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251952" y="123999"/>
            <a:ext cx="3472323" cy="646331"/>
          </a:xfrm>
          <a:prstGeom prst="rect">
            <a:avLst/>
          </a:prstGeom>
          <a:noFill/>
        </p:spPr>
        <p:txBody>
          <a:bodyPr wrap="square">
            <a:spAutoFit/>
          </a:bodyPr>
          <a:lstStyle/>
          <a:p>
            <a:pPr>
              <a:defRPr sz="3200"/>
            </a:pPr>
            <a:r>
              <a:rPr sz="3600" b="1" dirty="0">
                <a:solidFill>
                  <a:srgbClr val="7030A0"/>
                </a:solidFill>
              </a:rPr>
              <a:t>Resources</a:t>
            </a:r>
          </a:p>
        </p:txBody>
      </p:sp>
      <p:sp>
        <p:nvSpPr>
          <p:cNvPr id="5" name="TextBox 4"/>
          <p:cNvSpPr txBox="1"/>
          <p:nvPr/>
        </p:nvSpPr>
        <p:spPr>
          <a:xfrm>
            <a:off x="471027" y="1329194"/>
            <a:ext cx="8396748" cy="4661276"/>
          </a:xfrm>
          <a:prstGeom prst="rect">
            <a:avLst/>
          </a:prstGeom>
          <a:noFill/>
        </p:spPr>
        <p:txBody>
          <a:bodyPr wrap="square">
            <a:spAutoFit/>
          </a:bodyPr>
          <a:lstStyle/>
          <a:p>
            <a:pPr marL="342900" indent="-342900">
              <a:lnSpc>
                <a:spcPct val="150000"/>
              </a:lnSpc>
              <a:buFont typeface="Arial" panose="020B0604020202020204" pitchFamily="34" charset="0"/>
              <a:buChar char="•"/>
              <a:defRPr sz="2000"/>
            </a:pPr>
            <a:r>
              <a:rPr lang="en-US" dirty="0">
                <a:solidFill>
                  <a:srgbClr val="7030A0"/>
                </a:solidFill>
              </a:rPr>
              <a:t>Women’s Health Coalition </a:t>
            </a:r>
            <a:r>
              <a:rPr lang="en-US" dirty="0">
                <a:hlinkClick r:id="rId2"/>
              </a:rPr>
              <a:t>https://thewhc.ca</a:t>
            </a:r>
            <a:endParaRPr lang="en-US" dirty="0"/>
          </a:p>
          <a:p>
            <a:pPr marL="342900" indent="-342900">
              <a:lnSpc>
                <a:spcPct val="150000"/>
              </a:lnSpc>
              <a:buFont typeface="Arial" panose="020B0604020202020204" pitchFamily="34" charset="0"/>
              <a:buChar char="•"/>
              <a:defRPr sz="2000"/>
            </a:pPr>
            <a:r>
              <a:rPr lang="en-US" dirty="0" err="1">
                <a:solidFill>
                  <a:srgbClr val="7030A0"/>
                </a:solidFill>
                <a:hlinkClick r:id="rId3">
                  <a:extLst>
                    <a:ext uri="{A12FA001-AC4F-418D-AE19-62706E023703}">
                      <ahyp:hlinkClr xmlns:ahyp="http://schemas.microsoft.com/office/drawing/2018/hyperlinkcolor" val="tx"/>
                    </a:ext>
                  </a:extLst>
                </a:hlinkClick>
              </a:rPr>
              <a:t>Herstasis</a:t>
            </a:r>
            <a:r>
              <a:rPr lang="en-US" dirty="0">
                <a:solidFill>
                  <a:srgbClr val="7030A0"/>
                </a:solidFill>
                <a:hlinkClick r:id="rId3">
                  <a:extLst>
                    <a:ext uri="{A12FA001-AC4F-418D-AE19-62706E023703}">
                      <ahyp:hlinkClr xmlns:ahyp="http://schemas.microsoft.com/office/drawing/2018/hyperlinkcolor" val="tx"/>
                    </a:ext>
                  </a:extLst>
                </a:hlinkClick>
              </a:rPr>
              <a:t> Health Foundation  </a:t>
            </a:r>
            <a:r>
              <a:rPr lang="en-US" dirty="0">
                <a:solidFill>
                  <a:srgbClr val="0000FF"/>
                </a:solidFill>
                <a:hlinkClick r:id="rId3">
                  <a:extLst>
                    <a:ext uri="{A12FA001-AC4F-418D-AE19-62706E023703}">
                      <ahyp:hlinkClr xmlns:ahyp="http://schemas.microsoft.com/office/drawing/2018/hyperlinkcolor" val="tx"/>
                    </a:ext>
                  </a:extLst>
                </a:hlinkClick>
              </a:rPr>
              <a:t>https://www.herstasis.com/</a:t>
            </a:r>
            <a:endParaRPr lang="en-US" dirty="0"/>
          </a:p>
          <a:p>
            <a:pPr marL="342900" indent="-342900">
              <a:lnSpc>
                <a:spcPct val="150000"/>
              </a:lnSpc>
              <a:buFont typeface="Arial" panose="020B0604020202020204" pitchFamily="34" charset="0"/>
              <a:buChar char="•"/>
              <a:defRPr sz="2000"/>
            </a:pPr>
            <a:r>
              <a:rPr lang="en-US" dirty="0">
                <a:solidFill>
                  <a:srgbClr val="7030A0"/>
                </a:solidFill>
              </a:rPr>
              <a:t>Menopause Foundation of Canada </a:t>
            </a:r>
            <a:r>
              <a:rPr lang="en-US" dirty="0">
                <a:hlinkClick r:id="rId4"/>
              </a:rPr>
              <a:t>https://menopausefoundationcanada.ca</a:t>
            </a:r>
            <a:endParaRPr lang="en-US" dirty="0"/>
          </a:p>
          <a:p>
            <a:pPr marL="342900" indent="-342900">
              <a:lnSpc>
                <a:spcPct val="150000"/>
              </a:lnSpc>
              <a:buFont typeface="Arial" panose="020B0604020202020204" pitchFamily="34" charset="0"/>
              <a:buChar char="•"/>
              <a:defRPr sz="2000"/>
            </a:pPr>
            <a:r>
              <a:rPr lang="en-US" dirty="0">
                <a:solidFill>
                  <a:srgbClr val="7030A0"/>
                </a:solidFill>
              </a:rPr>
              <a:t>Dr. Jen Gunter My Menopause Manifesto</a:t>
            </a:r>
            <a:endParaRPr lang="en-US" dirty="0"/>
          </a:p>
          <a:p>
            <a:pPr marL="342900" indent="-342900">
              <a:lnSpc>
                <a:spcPct val="150000"/>
              </a:lnSpc>
              <a:buFont typeface="Arial" panose="020B0604020202020204" pitchFamily="34" charset="0"/>
              <a:buChar char="•"/>
              <a:defRPr sz="2000"/>
            </a:pPr>
            <a:r>
              <a:rPr lang="en-US" dirty="0">
                <a:solidFill>
                  <a:srgbClr val="7030A0"/>
                </a:solidFill>
              </a:rPr>
              <a:t>Canada Life: Supporting Employees with Menopause in the Workplace </a:t>
            </a:r>
            <a:r>
              <a:rPr lang="en-US" dirty="0">
                <a:hlinkClick r:id="rId5"/>
              </a:rPr>
              <a:t>https://www.canadalife.com/insurance/workplace-benefits/menopause-workplace</a:t>
            </a:r>
            <a:endParaRPr lang="en-US" dirty="0"/>
          </a:p>
          <a:p>
            <a:pPr marL="342900" indent="-342900">
              <a:lnSpc>
                <a:spcPct val="150000"/>
              </a:lnSpc>
              <a:buFont typeface="Arial" panose="020B0604020202020204" pitchFamily="34" charset="0"/>
              <a:buChar char="•"/>
              <a:defRPr sz="2000"/>
            </a:pPr>
            <a:r>
              <a:rPr lang="en-US" dirty="0">
                <a:solidFill>
                  <a:srgbClr val="7030A0"/>
                </a:solidFill>
              </a:rPr>
              <a:t>My Menopause at Work </a:t>
            </a:r>
            <a:r>
              <a:rPr lang="en-US" dirty="0" err="1">
                <a:solidFill>
                  <a:srgbClr val="7030A0"/>
                </a:solidFill>
              </a:rPr>
              <a:t>GCConnex</a:t>
            </a:r>
            <a:endParaRPr lang="en-US" dirty="0">
              <a:solidFill>
                <a:srgbClr val="7030A0"/>
              </a:solidFill>
            </a:endParaRPr>
          </a:p>
          <a:p>
            <a:pPr marL="342900" indent="-342900">
              <a:lnSpc>
                <a:spcPct val="150000"/>
              </a:lnSpc>
              <a:buFont typeface="Arial" panose="020B0604020202020204" pitchFamily="34" charset="0"/>
              <a:buChar char="•"/>
              <a:defRPr sz="2000"/>
            </a:pPr>
            <a:r>
              <a:rPr lang="en-US" dirty="0">
                <a:hlinkClick r:id="rId6"/>
              </a:rPr>
              <a:t>My menopause maelstrom: The power of being your own health advocate  - The Honest Talk</a:t>
            </a:r>
            <a:endParaRPr lang="en-US" dirty="0">
              <a:solidFill>
                <a:srgbClr val="7030A0"/>
              </a:solidFill>
            </a:endParaRPr>
          </a:p>
        </p:txBody>
      </p:sp>
      <p:pic>
        <p:nvPicPr>
          <p:cNvPr id="6" name="Picture 2" descr="IWD: Step Up International Women's Day 2026 Event">
            <a:extLst>
              <a:ext uri="{FF2B5EF4-FFF2-40B4-BE49-F238E27FC236}">
                <a16:creationId xmlns:a16="http://schemas.microsoft.com/office/drawing/2014/main" id="{E7690D45-0378-3520-F091-B9887287DA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8240" y="0"/>
            <a:ext cx="2075760" cy="144433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27045525-B09A-B777-B106-B7A9E5A9C834}"/>
              </a:ext>
            </a:extLst>
          </p:cNvPr>
          <p:cNvSpPr>
            <a:spLocks noGrp="1"/>
          </p:cNvSpPr>
          <p:nvPr>
            <p:ph type="sldNum" sz="quarter" idx="12"/>
          </p:nvPr>
        </p:nvSpPr>
        <p:spPr/>
        <p:txBody>
          <a:bodyPr/>
          <a:lstStyle/>
          <a:p>
            <a:fld id="{C1FF6DA9-008F-8B48-92A6-B652298478BF}" type="slidenum">
              <a:rPr lang="en-US" smtClean="0">
                <a:solidFill>
                  <a:schemeClr val="tx1"/>
                </a:solidFill>
              </a:rPr>
              <a:t>16</a:t>
            </a:fld>
            <a:endParaRPr lang="en-US"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7772400" y="0"/>
            <a:ext cx="1371600" cy="1371600"/>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6390968"/>
            <a:ext cx="9144000" cy="467032"/>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2" descr="IWD: Step Up International Women's Day 2026 Event">
            <a:extLst>
              <a:ext uri="{FF2B5EF4-FFF2-40B4-BE49-F238E27FC236}">
                <a16:creationId xmlns:a16="http://schemas.microsoft.com/office/drawing/2014/main" id="{76D28E32-F3FE-34F5-66B3-A9F15AFF3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677" y="0"/>
            <a:ext cx="205232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rdcloud_lavender.png">
            <a:extLst>
              <a:ext uri="{FF2B5EF4-FFF2-40B4-BE49-F238E27FC236}">
                <a16:creationId xmlns:a16="http://schemas.microsoft.com/office/drawing/2014/main" id="{9EFDC3EB-C939-ED3F-CB97-499837505E70}"/>
              </a:ext>
            </a:extLst>
          </p:cNvPr>
          <p:cNvPicPr>
            <a:picLocks noChangeAspect="1"/>
          </p:cNvPicPr>
          <p:nvPr/>
        </p:nvPicPr>
        <p:blipFill>
          <a:blip r:embed="rId3"/>
          <a:stretch>
            <a:fillRect/>
          </a:stretch>
        </p:blipFill>
        <p:spPr>
          <a:xfrm>
            <a:off x="1143000" y="592394"/>
            <a:ext cx="6858000" cy="5143500"/>
          </a:xfrm>
          <a:prstGeom prst="rect">
            <a:avLst/>
          </a:prstGeom>
        </p:spPr>
      </p:pic>
      <p:sp>
        <p:nvSpPr>
          <p:cNvPr id="4" name="Slide Number Placeholder 3">
            <a:extLst>
              <a:ext uri="{FF2B5EF4-FFF2-40B4-BE49-F238E27FC236}">
                <a16:creationId xmlns:a16="http://schemas.microsoft.com/office/drawing/2014/main" id="{51B08B61-C6D7-2FA2-290C-26D508F03144}"/>
              </a:ext>
            </a:extLst>
          </p:cNvPr>
          <p:cNvSpPr>
            <a:spLocks noGrp="1"/>
          </p:cNvSpPr>
          <p:nvPr>
            <p:ph type="sldNum" sz="quarter" idx="12"/>
          </p:nvPr>
        </p:nvSpPr>
        <p:spPr/>
        <p:txBody>
          <a:bodyPr/>
          <a:lstStyle/>
          <a:p>
            <a:fld id="{C1FF6DA9-008F-8B48-92A6-B652298478BF}" type="slidenum">
              <a:rPr lang="en-US" smtClean="0">
                <a:solidFill>
                  <a:schemeClr val="tx1"/>
                </a:solidFill>
              </a:rPr>
              <a:t>17</a:t>
            </a:fld>
            <a:endParaRPr lang="en-US"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7772400" y="0"/>
            <a:ext cx="1371600" cy="1371600"/>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6371302"/>
            <a:ext cx="9144000" cy="486697"/>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1400175" y="1593243"/>
            <a:ext cx="6343650" cy="2369880"/>
          </a:xfrm>
          <a:prstGeom prst="rect">
            <a:avLst/>
          </a:prstGeom>
          <a:noFill/>
        </p:spPr>
        <p:txBody>
          <a:bodyPr wrap="square">
            <a:spAutoFit/>
          </a:bodyPr>
          <a:lstStyle/>
          <a:p>
            <a:pPr>
              <a:defRPr sz="2000"/>
            </a:pPr>
            <a:r>
              <a:rPr sz="3600" b="1" dirty="0">
                <a:solidFill>
                  <a:srgbClr val="7030A0"/>
                </a:solidFill>
              </a:rPr>
              <a:t>Lauren Small</a:t>
            </a:r>
          </a:p>
          <a:p>
            <a:r>
              <a:rPr sz="2800" dirty="0">
                <a:solidFill>
                  <a:srgbClr val="7030A0"/>
                </a:solidFill>
                <a:hlinkClick r:id="rId2"/>
              </a:rPr>
              <a:t>laurensp1818@gmail.com</a:t>
            </a:r>
            <a:endParaRPr lang="en-US" sz="2800" dirty="0">
              <a:solidFill>
                <a:srgbClr val="7030A0"/>
              </a:solidFill>
            </a:endParaRPr>
          </a:p>
          <a:p>
            <a:r>
              <a:rPr lang="en-US" sz="2800" dirty="0">
                <a:hlinkClick r:id="rId3"/>
              </a:rPr>
              <a:t>Lauren Small MPPPA, IASL | LinkedIn</a:t>
            </a:r>
            <a:endParaRPr sz="2800" dirty="0">
              <a:solidFill>
                <a:srgbClr val="7030A0"/>
              </a:solidFill>
            </a:endParaRPr>
          </a:p>
          <a:p>
            <a:endParaRPr sz="2000" dirty="0">
              <a:solidFill>
                <a:srgbClr val="7030A0"/>
              </a:solidFill>
            </a:endParaRPr>
          </a:p>
          <a:p>
            <a:r>
              <a:rPr sz="3600" b="1" dirty="0">
                <a:solidFill>
                  <a:srgbClr val="7030A0"/>
                </a:solidFill>
              </a:rPr>
              <a:t>Thank you</a:t>
            </a:r>
            <a:r>
              <a:rPr lang="fr-CA" sz="3600" b="1" dirty="0">
                <a:solidFill>
                  <a:srgbClr val="7030A0"/>
                </a:solidFill>
              </a:rPr>
              <a:t> </a:t>
            </a:r>
            <a:r>
              <a:rPr lang="en-US" sz="3600" b="1" dirty="0">
                <a:solidFill>
                  <a:srgbClr val="7030A0"/>
                </a:solidFill>
              </a:rPr>
              <a:t>/ Merci</a:t>
            </a:r>
          </a:p>
        </p:txBody>
      </p:sp>
      <p:pic>
        <p:nvPicPr>
          <p:cNvPr id="6" name="Picture 2" descr="IWD: Step Up International Women's Day 2026 Event">
            <a:extLst>
              <a:ext uri="{FF2B5EF4-FFF2-40B4-BE49-F238E27FC236}">
                <a16:creationId xmlns:a16="http://schemas.microsoft.com/office/drawing/2014/main" id="{D634B9D0-1A70-4C02-D4CD-D7F15E8FE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8240" y="22946"/>
            <a:ext cx="207576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6B1C3FC7-5844-A38D-BE00-6CB4FF6FCA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188" y="3893573"/>
            <a:ext cx="5624052" cy="16124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1E4675C-6259-700C-3308-8F34D39F9B5B}"/>
              </a:ext>
            </a:extLst>
          </p:cNvPr>
          <p:cNvSpPr>
            <a:spLocks noGrp="1"/>
          </p:cNvSpPr>
          <p:nvPr>
            <p:ph type="sldNum" sz="quarter" idx="12"/>
          </p:nvPr>
        </p:nvSpPr>
        <p:spPr/>
        <p:txBody>
          <a:bodyPr/>
          <a:lstStyle/>
          <a:p>
            <a:fld id="{C1FF6DA9-008F-8B48-92A6-B652298478BF}" type="slidenum">
              <a:rPr lang="en-US" smtClean="0">
                <a:solidFill>
                  <a:schemeClr val="tx1"/>
                </a:solidFill>
              </a:rPr>
              <a:t>18</a:t>
            </a:fld>
            <a:endParaRPr 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7772400" y="0"/>
            <a:ext cx="1371600" cy="1371600"/>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6341806"/>
            <a:ext cx="9144000" cy="516192"/>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0" y="179160"/>
            <a:ext cx="7156680" cy="461665"/>
          </a:xfrm>
          <a:prstGeom prst="rect">
            <a:avLst/>
          </a:prstGeom>
          <a:noFill/>
        </p:spPr>
        <p:txBody>
          <a:bodyPr wrap="square">
            <a:spAutoFit/>
          </a:bodyPr>
          <a:lstStyle/>
          <a:p>
            <a:pPr>
              <a:defRPr sz="3200"/>
            </a:pPr>
            <a:r>
              <a:rPr sz="2400" b="1" dirty="0">
                <a:solidFill>
                  <a:srgbClr val="7030A0"/>
                </a:solidFill>
              </a:rPr>
              <a:t>Land</a:t>
            </a:r>
            <a:r>
              <a:rPr lang="en-US" sz="2400" b="1" dirty="0">
                <a:solidFill>
                  <a:srgbClr val="7030A0"/>
                </a:solidFill>
              </a:rPr>
              <a:t> </a:t>
            </a:r>
            <a:r>
              <a:rPr sz="2400" b="1" dirty="0">
                <a:solidFill>
                  <a:srgbClr val="7030A0"/>
                </a:solidFill>
              </a:rPr>
              <a:t>Acknowledgement</a:t>
            </a:r>
            <a:r>
              <a:rPr lang="fr-CA" sz="2400" b="1" dirty="0">
                <a:solidFill>
                  <a:srgbClr val="7030A0"/>
                </a:solidFill>
              </a:rPr>
              <a:t> </a:t>
            </a:r>
            <a:r>
              <a:rPr lang="en-US" sz="2400" b="1" dirty="0">
                <a:solidFill>
                  <a:srgbClr val="7030A0"/>
                </a:solidFill>
              </a:rPr>
              <a:t>/ Reconnaissance </a:t>
            </a:r>
            <a:r>
              <a:rPr lang="en-US" sz="2400" b="1" dirty="0" err="1">
                <a:solidFill>
                  <a:srgbClr val="7030A0"/>
                </a:solidFill>
              </a:rPr>
              <a:t>territoriale</a:t>
            </a:r>
            <a:endParaRPr sz="2400" b="1" dirty="0">
              <a:solidFill>
                <a:srgbClr val="7030A0"/>
              </a:solidFill>
            </a:endParaRPr>
          </a:p>
        </p:txBody>
      </p:sp>
      <p:sp>
        <p:nvSpPr>
          <p:cNvPr id="5" name="TextBox 4"/>
          <p:cNvSpPr txBox="1"/>
          <p:nvPr/>
        </p:nvSpPr>
        <p:spPr>
          <a:xfrm>
            <a:off x="37095" y="1371600"/>
            <a:ext cx="4053273" cy="4247317"/>
          </a:xfrm>
          <a:prstGeom prst="rect">
            <a:avLst/>
          </a:prstGeom>
          <a:noFill/>
        </p:spPr>
        <p:txBody>
          <a:bodyPr wrap="square">
            <a:spAutoFit/>
          </a:bodyPr>
          <a:lstStyle/>
          <a:p>
            <a:r>
              <a:rPr lang="en-US" dirty="0">
                <a:solidFill>
                  <a:srgbClr val="7030A0"/>
                </a:solidFill>
              </a:rPr>
              <a:t>I would like to acknowledge that I am on unceded Indigenous lands. The beautiful </a:t>
            </a:r>
            <a:r>
              <a:rPr lang="en-US" dirty="0" err="1">
                <a:solidFill>
                  <a:srgbClr val="7030A0"/>
                </a:solidFill>
              </a:rPr>
              <a:t>Kanien'kehá:ka</a:t>
            </a:r>
            <a:r>
              <a:rPr lang="en-US" dirty="0">
                <a:solidFill>
                  <a:srgbClr val="7030A0"/>
                </a:solidFill>
              </a:rPr>
              <a:t> Mohawk Nation is recognized as the steward of the lands and waters on which we gather today.</a:t>
            </a:r>
          </a:p>
          <a:p>
            <a:endParaRPr lang="en-US" dirty="0">
              <a:solidFill>
                <a:srgbClr val="7030A0"/>
              </a:solidFill>
            </a:endParaRPr>
          </a:p>
          <a:p>
            <a:r>
              <a:rPr lang="en-US" dirty="0" err="1">
                <a:solidFill>
                  <a:srgbClr val="7030A0"/>
                </a:solidFill>
              </a:rPr>
              <a:t>Tiohtià:ke</a:t>
            </a:r>
            <a:r>
              <a:rPr lang="en-US" dirty="0">
                <a:solidFill>
                  <a:srgbClr val="7030A0"/>
                </a:solidFill>
              </a:rPr>
              <a:t>/Montreal is historically known as a gathering place for many First Nations.  </a:t>
            </a:r>
          </a:p>
          <a:p>
            <a:endParaRPr lang="en-US" dirty="0">
              <a:solidFill>
                <a:srgbClr val="7030A0"/>
              </a:solidFill>
            </a:endParaRPr>
          </a:p>
          <a:p>
            <a:r>
              <a:rPr lang="en-US" dirty="0">
                <a:solidFill>
                  <a:srgbClr val="7030A0"/>
                </a:solidFill>
              </a:rPr>
              <a:t>We embrace the responsibility to help ensure that the next generations of land stewards are respectful and grateful for the bounty of this land on which we all live, work, and play.</a:t>
            </a:r>
          </a:p>
        </p:txBody>
      </p:sp>
      <p:pic>
        <p:nvPicPr>
          <p:cNvPr id="6" name="Picture 2" descr="IWD: Step Up International Women's Day 2026 Event">
            <a:extLst>
              <a:ext uri="{FF2B5EF4-FFF2-40B4-BE49-F238E27FC236}">
                <a16:creationId xmlns:a16="http://schemas.microsoft.com/office/drawing/2014/main" id="{4CA5B89E-D1AD-407D-9B8F-67BB64279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680" y="1"/>
            <a:ext cx="198732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eather isolated design 55364758 PNG">
            <a:extLst>
              <a:ext uri="{FF2B5EF4-FFF2-40B4-BE49-F238E27FC236}">
                <a16:creationId xmlns:a16="http://schemas.microsoft.com/office/drawing/2014/main" id="{65A74F74-13FB-7C68-0566-1C941D445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912" y="5275316"/>
            <a:ext cx="1352481" cy="14100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CCAB6BA-6599-E6C3-1867-C6761C7B4A50}"/>
              </a:ext>
            </a:extLst>
          </p:cNvPr>
          <p:cNvSpPr txBox="1"/>
          <p:nvPr/>
        </p:nvSpPr>
        <p:spPr>
          <a:xfrm>
            <a:off x="4398228" y="1371601"/>
            <a:ext cx="4617720" cy="4524315"/>
          </a:xfrm>
          <a:prstGeom prst="rect">
            <a:avLst/>
          </a:prstGeom>
          <a:noFill/>
        </p:spPr>
        <p:txBody>
          <a:bodyPr wrap="square">
            <a:spAutoFit/>
          </a:bodyPr>
          <a:lstStyle/>
          <a:p>
            <a:r>
              <a:rPr lang="fr-FR" dirty="0">
                <a:solidFill>
                  <a:srgbClr val="7030A0"/>
                </a:solidFill>
              </a:rPr>
              <a:t>Je tiens à reconnaître que je me trouve sur des terres autochtones non cédées. La magnifique nation mohawk </a:t>
            </a:r>
            <a:r>
              <a:rPr lang="fr-FR" dirty="0" err="1">
                <a:solidFill>
                  <a:srgbClr val="7030A0"/>
                </a:solidFill>
              </a:rPr>
              <a:t>Kanien'kehá:ka</a:t>
            </a:r>
            <a:r>
              <a:rPr lang="fr-FR" dirty="0">
                <a:solidFill>
                  <a:srgbClr val="7030A0"/>
                </a:solidFill>
              </a:rPr>
              <a:t> est reconnue comme la gardienne des terres et des eaux sur lesquelles nous nous réunissons aujourd'hui.</a:t>
            </a:r>
          </a:p>
          <a:p>
            <a:endParaRPr lang="fr-FR" dirty="0">
              <a:solidFill>
                <a:srgbClr val="7030A0"/>
              </a:solidFill>
            </a:endParaRPr>
          </a:p>
          <a:p>
            <a:r>
              <a:rPr lang="fr-FR" dirty="0" err="1">
                <a:solidFill>
                  <a:srgbClr val="7030A0"/>
                </a:solidFill>
              </a:rPr>
              <a:t>Tiohtià:ke</a:t>
            </a:r>
            <a:r>
              <a:rPr lang="fr-FR" dirty="0">
                <a:solidFill>
                  <a:srgbClr val="7030A0"/>
                </a:solidFill>
              </a:rPr>
              <a:t>/Montréal est historiquement connue comme un lieu de rassemblement pour de nombreuses Premières Nations.  </a:t>
            </a:r>
          </a:p>
          <a:p>
            <a:endParaRPr lang="fr-FR" dirty="0">
              <a:solidFill>
                <a:srgbClr val="7030A0"/>
              </a:solidFill>
            </a:endParaRPr>
          </a:p>
          <a:p>
            <a:r>
              <a:rPr lang="fr-FR" dirty="0">
                <a:solidFill>
                  <a:srgbClr val="7030A0"/>
                </a:solidFill>
              </a:rPr>
              <a:t>Nous assumons la responsabilité de veiller à ce que les prochaines générations de gardiens de la terre soient respectueuses et reconnaissantes de la générosité de cette terre sur laquelle nous vivons, travaillons et jouons tous.</a:t>
            </a:r>
            <a:endParaRPr lang="en-CA" dirty="0">
              <a:solidFill>
                <a:srgbClr val="7030A0"/>
              </a:solidFill>
            </a:endParaRPr>
          </a:p>
        </p:txBody>
      </p:sp>
      <p:sp>
        <p:nvSpPr>
          <p:cNvPr id="7" name="Slide Number Placeholder 6">
            <a:extLst>
              <a:ext uri="{FF2B5EF4-FFF2-40B4-BE49-F238E27FC236}">
                <a16:creationId xmlns:a16="http://schemas.microsoft.com/office/drawing/2014/main" id="{1736EAE8-D822-46D8-372E-7814A7F7310F}"/>
              </a:ext>
            </a:extLst>
          </p:cNvPr>
          <p:cNvSpPr>
            <a:spLocks noGrp="1"/>
          </p:cNvSpPr>
          <p:nvPr>
            <p:ph type="sldNum" sz="quarter" idx="12"/>
          </p:nvPr>
        </p:nvSpPr>
        <p:spPr/>
        <p:txBody>
          <a:bodyPr/>
          <a:lstStyle/>
          <a:p>
            <a:fld id="{C1FF6DA9-008F-8B48-92A6-B652298478BF}" type="slidenum">
              <a:rPr lang="en-US" smtClean="0">
                <a:solidFill>
                  <a:schemeClr val="tx1"/>
                </a:solidFill>
              </a:rPr>
              <a:t>2</a:t>
            </a:fld>
            <a:endParaRPr 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7772400" y="0"/>
            <a:ext cx="1371600" cy="1371600"/>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6390968"/>
            <a:ext cx="9144000" cy="467032"/>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186813" y="188531"/>
            <a:ext cx="6881427" cy="584775"/>
          </a:xfrm>
          <a:prstGeom prst="rect">
            <a:avLst/>
          </a:prstGeom>
          <a:noFill/>
        </p:spPr>
        <p:txBody>
          <a:bodyPr wrap="square">
            <a:spAutoFit/>
          </a:bodyPr>
          <a:lstStyle/>
          <a:p>
            <a:pPr>
              <a:defRPr sz="3200"/>
            </a:pPr>
            <a:r>
              <a:rPr b="1" dirty="0">
                <a:solidFill>
                  <a:srgbClr val="7030A0"/>
                </a:solidFill>
              </a:rPr>
              <a:t>Disclaimer</a:t>
            </a:r>
            <a:r>
              <a:rPr lang="fr-CA" b="1" dirty="0">
                <a:solidFill>
                  <a:srgbClr val="7030A0"/>
                </a:solidFill>
              </a:rPr>
              <a:t> </a:t>
            </a:r>
            <a:r>
              <a:rPr lang="en-US" b="1" dirty="0">
                <a:solidFill>
                  <a:srgbClr val="7030A0"/>
                </a:solidFill>
              </a:rPr>
              <a:t>/ </a:t>
            </a:r>
            <a:r>
              <a:rPr lang="en-US" b="1" dirty="0" err="1">
                <a:solidFill>
                  <a:srgbClr val="7030A0"/>
                </a:solidFill>
              </a:rPr>
              <a:t>Avertissement</a:t>
            </a:r>
            <a:endParaRPr b="1" dirty="0">
              <a:solidFill>
                <a:srgbClr val="7030A0"/>
              </a:solidFill>
            </a:endParaRPr>
          </a:p>
        </p:txBody>
      </p:sp>
      <p:pic>
        <p:nvPicPr>
          <p:cNvPr id="6" name="Picture 2" descr="IWD: Step Up International Women's Day 2026 Event">
            <a:extLst>
              <a:ext uri="{FF2B5EF4-FFF2-40B4-BE49-F238E27FC236}">
                <a16:creationId xmlns:a16="http://schemas.microsoft.com/office/drawing/2014/main" id="{B233A270-8DEF-038D-7920-7A1CFE94B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240" y="0"/>
            <a:ext cx="207576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5,400+ Cartoon Stethoscope Stock Photos, Pictures &amp; Royalty ...">
            <a:extLst>
              <a:ext uri="{FF2B5EF4-FFF2-40B4-BE49-F238E27FC236}">
                <a16:creationId xmlns:a16="http://schemas.microsoft.com/office/drawing/2014/main" id="{60492FC0-F9A5-C653-A53C-240766F04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061" y="5336093"/>
            <a:ext cx="2126619" cy="12883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28F1C49-5850-7120-FF1B-61F2C6028571}"/>
              </a:ext>
            </a:extLst>
          </p:cNvPr>
          <p:cNvSpPr txBox="1"/>
          <p:nvPr/>
        </p:nvSpPr>
        <p:spPr>
          <a:xfrm>
            <a:off x="205101" y="1790386"/>
            <a:ext cx="3671955" cy="2554545"/>
          </a:xfrm>
          <a:prstGeom prst="rect">
            <a:avLst/>
          </a:prstGeom>
          <a:noFill/>
        </p:spPr>
        <p:txBody>
          <a:bodyPr wrap="square">
            <a:spAutoFit/>
          </a:bodyPr>
          <a:lstStyle/>
          <a:p>
            <a:pPr marL="0" marR="0">
              <a:buNone/>
            </a:pPr>
            <a:r>
              <a:rPr lang="en-US" sz="2000" kern="1200" dirty="0">
                <a:solidFill>
                  <a:srgbClr val="7030A0"/>
                </a:solidFill>
                <a:effectLst/>
                <a:ea typeface="Times New Roman" panose="02020603050405020304" pitchFamily="18" charset="0"/>
                <a:cs typeface="Times New Roman" panose="02020603050405020304" pitchFamily="18" charset="0"/>
              </a:rPr>
              <a:t>I am not a medical professional, nor do I play one on TV.</a:t>
            </a:r>
            <a:endParaRPr lang="en-US" sz="2000" dirty="0">
              <a:effectLst/>
              <a:ea typeface="Times New Roman" panose="02020603050405020304" pitchFamily="18" charset="0"/>
              <a:cs typeface="Aptos" panose="020B0004020202020204" pitchFamily="34" charset="0"/>
            </a:endParaRPr>
          </a:p>
          <a:p>
            <a:pPr marL="0" marR="0">
              <a:buNone/>
            </a:pPr>
            <a:endParaRPr lang="en-US" sz="2000" kern="1200" dirty="0">
              <a:solidFill>
                <a:srgbClr val="7030A0"/>
              </a:solidFill>
              <a:effectLst/>
              <a:ea typeface="Times New Roman" panose="02020603050405020304" pitchFamily="18" charset="0"/>
              <a:cs typeface="Times New Roman" panose="02020603050405020304" pitchFamily="18" charset="0"/>
            </a:endParaRPr>
          </a:p>
          <a:p>
            <a:pPr marL="0" marR="0">
              <a:buNone/>
            </a:pPr>
            <a:endParaRPr lang="en-US" sz="2000" kern="1200" dirty="0">
              <a:solidFill>
                <a:srgbClr val="7030A0"/>
              </a:solidFill>
              <a:effectLst/>
              <a:ea typeface="Times New Roman" panose="02020603050405020304" pitchFamily="18" charset="0"/>
              <a:cs typeface="Times New Roman" panose="02020603050405020304" pitchFamily="18" charset="0"/>
            </a:endParaRPr>
          </a:p>
          <a:p>
            <a:pPr marL="0" marR="0">
              <a:buNone/>
            </a:pPr>
            <a:r>
              <a:rPr lang="en-US" sz="2000" kern="1200" dirty="0">
                <a:solidFill>
                  <a:srgbClr val="7030A0"/>
                </a:solidFill>
                <a:effectLst/>
                <a:ea typeface="Times New Roman" panose="02020603050405020304" pitchFamily="18" charset="0"/>
                <a:cs typeface="Times New Roman" panose="02020603050405020304" pitchFamily="18" charset="0"/>
              </a:rPr>
              <a:t>This presentation reflects my lived experience</a:t>
            </a:r>
            <a:r>
              <a:rPr lang="fr-FR" sz="2000" dirty="0">
                <a:solidFill>
                  <a:srgbClr val="7030A0"/>
                </a:solidFill>
                <a:ea typeface="Times New Roman" panose="02020603050405020304" pitchFamily="18" charset="0"/>
                <a:cs typeface="Times New Roman" panose="02020603050405020304" pitchFamily="18" charset="0"/>
              </a:rPr>
              <a:t> </a:t>
            </a:r>
            <a:r>
              <a:rPr lang="en-US" sz="2000" kern="1200" dirty="0">
                <a:solidFill>
                  <a:srgbClr val="7030A0"/>
                </a:solidFill>
                <a:effectLst/>
                <a:ea typeface="Times New Roman" panose="02020603050405020304" pitchFamily="18" charset="0"/>
                <a:cs typeface="Times New Roman" panose="02020603050405020304" pitchFamily="18" charset="0"/>
              </a:rPr>
              <a:t>shared in the spirit of openness, leadership, and meaningful dialogue.</a:t>
            </a:r>
          </a:p>
        </p:txBody>
      </p:sp>
      <p:sp>
        <p:nvSpPr>
          <p:cNvPr id="5" name="TextBox 4">
            <a:extLst>
              <a:ext uri="{FF2B5EF4-FFF2-40B4-BE49-F238E27FC236}">
                <a16:creationId xmlns:a16="http://schemas.microsoft.com/office/drawing/2014/main" id="{CAF3DDBA-EDFA-36B0-BEEF-F378BE9FBA6E}"/>
              </a:ext>
            </a:extLst>
          </p:cNvPr>
          <p:cNvSpPr txBox="1"/>
          <p:nvPr/>
        </p:nvSpPr>
        <p:spPr>
          <a:xfrm>
            <a:off x="4572000" y="1790386"/>
            <a:ext cx="4385187" cy="2554545"/>
          </a:xfrm>
          <a:prstGeom prst="rect">
            <a:avLst/>
          </a:prstGeom>
          <a:noFill/>
        </p:spPr>
        <p:txBody>
          <a:bodyPr wrap="square">
            <a:spAutoFit/>
          </a:bodyPr>
          <a:lstStyle/>
          <a:p>
            <a:pPr marL="0" marR="0">
              <a:buNone/>
            </a:pPr>
            <a:r>
              <a:rPr lang="fr-FR" sz="2000" dirty="0">
                <a:solidFill>
                  <a:srgbClr val="7030A0"/>
                </a:solidFill>
                <a:ea typeface="Times New Roman" panose="02020603050405020304" pitchFamily="18" charset="0"/>
                <a:cs typeface="Times New Roman" panose="02020603050405020304" pitchFamily="18" charset="0"/>
              </a:rPr>
              <a:t>Je ne suis pas une professionnelle de la santé et je n’incarne pas un personnage à la télévision. </a:t>
            </a:r>
          </a:p>
          <a:p>
            <a:pPr marL="0" marR="0">
              <a:buNone/>
            </a:pPr>
            <a:endParaRPr lang="fr-FR" sz="2000" dirty="0">
              <a:solidFill>
                <a:srgbClr val="7030A0"/>
              </a:solidFill>
              <a:ea typeface="Times New Roman" panose="02020603050405020304" pitchFamily="18" charset="0"/>
              <a:cs typeface="Times New Roman" panose="02020603050405020304" pitchFamily="18" charset="0"/>
            </a:endParaRPr>
          </a:p>
          <a:p>
            <a:pPr marL="0" marR="0">
              <a:buNone/>
            </a:pPr>
            <a:r>
              <a:rPr lang="fr-FR" sz="2000" dirty="0">
                <a:solidFill>
                  <a:srgbClr val="7030A0"/>
                </a:solidFill>
                <a:ea typeface="Times New Roman" panose="02020603050405020304" pitchFamily="18" charset="0"/>
                <a:cs typeface="Times New Roman" panose="02020603050405020304" pitchFamily="18" charset="0"/>
              </a:rPr>
              <a:t>Cette présentation reflète mon expérience de vie. Je partage cette expérience dans un esprit d'ouverture, de leadership et de dialogue constructif. </a:t>
            </a:r>
            <a:endParaRPr lang="en-US" sz="2000" kern="1200" dirty="0">
              <a:solidFill>
                <a:srgbClr val="7030A0"/>
              </a:solidFill>
              <a:effectLst/>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DD5DE7BB-BFCE-A987-DA35-ED6EB9287230}"/>
              </a:ext>
            </a:extLst>
          </p:cNvPr>
          <p:cNvSpPr>
            <a:spLocks noGrp="1"/>
          </p:cNvSpPr>
          <p:nvPr>
            <p:ph type="sldNum" sz="quarter" idx="12"/>
          </p:nvPr>
        </p:nvSpPr>
        <p:spPr/>
        <p:txBody>
          <a:bodyPr/>
          <a:lstStyle/>
          <a:p>
            <a:fld id="{C1FF6DA9-008F-8B48-92A6-B652298478BF}" type="slidenum">
              <a:rPr lang="en-US" smtClean="0">
                <a:solidFill>
                  <a:schemeClr val="tx1"/>
                </a:solidFill>
              </a:rPr>
              <a:t>3</a:t>
            </a:fld>
            <a:endParaRPr 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7772400" y="0"/>
            <a:ext cx="1371600" cy="1371600"/>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6420464"/>
            <a:ext cx="9144000" cy="437535"/>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4" name="Picture 3" descr="6a3d8056-d4df-4313-b84a-1cf550997531.png"/>
          <p:cNvPicPr>
            <a:picLocks noChangeAspect="1"/>
          </p:cNvPicPr>
          <p:nvPr/>
        </p:nvPicPr>
        <p:blipFill>
          <a:blip r:embed="rId2"/>
          <a:stretch>
            <a:fillRect/>
          </a:stretch>
        </p:blipFill>
        <p:spPr>
          <a:xfrm>
            <a:off x="2567568" y="645671"/>
            <a:ext cx="3211808" cy="4818888"/>
          </a:xfrm>
          <a:prstGeom prst="rect">
            <a:avLst/>
          </a:prstGeom>
        </p:spPr>
      </p:pic>
      <p:sp>
        <p:nvSpPr>
          <p:cNvPr id="5" name="TextBox 4"/>
          <p:cNvSpPr txBox="1"/>
          <p:nvPr/>
        </p:nvSpPr>
        <p:spPr>
          <a:xfrm>
            <a:off x="210313" y="1993392"/>
            <a:ext cx="2404871" cy="3139321"/>
          </a:xfrm>
          <a:prstGeom prst="rect">
            <a:avLst/>
          </a:prstGeom>
          <a:noFill/>
        </p:spPr>
        <p:txBody>
          <a:bodyPr wrap="square">
            <a:spAutoFit/>
          </a:bodyPr>
          <a:lstStyle/>
          <a:p>
            <a:r>
              <a:rPr b="1" dirty="0">
                <a:solidFill>
                  <a:srgbClr val="7030A0"/>
                </a:solidFill>
              </a:rPr>
              <a:t>Any Judy Blume fans?</a:t>
            </a:r>
          </a:p>
          <a:p>
            <a:endParaRPr b="1" dirty="0">
              <a:solidFill>
                <a:srgbClr val="7030A0"/>
              </a:solidFill>
            </a:endParaRPr>
          </a:p>
          <a:p>
            <a:endParaRPr lang="fr-CA" b="1" dirty="0">
              <a:solidFill>
                <a:srgbClr val="7030A0"/>
              </a:solidFill>
            </a:endParaRPr>
          </a:p>
          <a:p>
            <a:r>
              <a:rPr b="1" dirty="0">
                <a:solidFill>
                  <a:srgbClr val="7030A0"/>
                </a:solidFill>
              </a:rPr>
              <a:t>Can you imagine the menopause reboot?</a:t>
            </a:r>
          </a:p>
          <a:p>
            <a:endParaRPr b="1" dirty="0">
              <a:solidFill>
                <a:srgbClr val="7030A0"/>
              </a:solidFill>
            </a:endParaRPr>
          </a:p>
          <a:p>
            <a:endParaRPr lang="fr-CA" b="1" dirty="0">
              <a:solidFill>
                <a:srgbClr val="7030A0"/>
              </a:solidFill>
            </a:endParaRPr>
          </a:p>
          <a:p>
            <a:r>
              <a:rPr b="1" dirty="0">
                <a:solidFill>
                  <a:srgbClr val="7030A0"/>
                </a:solidFill>
              </a:rPr>
              <a:t>Where the heck are you God</a:t>
            </a:r>
            <a:r>
              <a:rPr lang="en-US" b="1" dirty="0">
                <a:solidFill>
                  <a:srgbClr val="7030A0"/>
                </a:solidFill>
              </a:rPr>
              <a:t>?????????!!!!!!</a:t>
            </a:r>
            <a:endParaRPr b="1" dirty="0">
              <a:solidFill>
                <a:srgbClr val="7030A0"/>
              </a:solidFill>
            </a:endParaRPr>
          </a:p>
          <a:p>
            <a:endParaRPr lang="en-US" b="1" dirty="0">
              <a:solidFill>
                <a:srgbClr val="7030A0"/>
              </a:solidFill>
            </a:endParaRPr>
          </a:p>
          <a:p>
            <a:r>
              <a:rPr lang="en-US" b="1" dirty="0">
                <a:solidFill>
                  <a:srgbClr val="7030A0"/>
                </a:solidFill>
              </a:rPr>
              <a:t>I</a:t>
            </a:r>
            <a:r>
              <a:rPr b="1" dirty="0">
                <a:solidFill>
                  <a:srgbClr val="7030A0"/>
                </a:solidFill>
              </a:rPr>
              <a:t>t's me Margaret!</a:t>
            </a:r>
          </a:p>
        </p:txBody>
      </p:sp>
      <p:pic>
        <p:nvPicPr>
          <p:cNvPr id="6" name="Picture 2" descr="IWD: Step Up International Women's Day 2026 Event">
            <a:extLst>
              <a:ext uri="{FF2B5EF4-FFF2-40B4-BE49-F238E27FC236}">
                <a16:creationId xmlns:a16="http://schemas.microsoft.com/office/drawing/2014/main" id="{FA3AFA59-C12B-0EE3-FFC9-67559E53B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160" y="0"/>
            <a:ext cx="2145840" cy="1325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FB97502-5BFD-DFF0-6E9B-DED6324172BD}"/>
              </a:ext>
            </a:extLst>
          </p:cNvPr>
          <p:cNvSpPr txBox="1"/>
          <p:nvPr/>
        </p:nvSpPr>
        <p:spPr>
          <a:xfrm>
            <a:off x="5995112" y="1993392"/>
            <a:ext cx="3039160" cy="3139321"/>
          </a:xfrm>
          <a:prstGeom prst="rect">
            <a:avLst/>
          </a:prstGeom>
          <a:noFill/>
        </p:spPr>
        <p:txBody>
          <a:bodyPr wrap="square">
            <a:spAutoFit/>
          </a:bodyPr>
          <a:lstStyle/>
          <a:p>
            <a:r>
              <a:rPr lang="fr-FR" b="1" dirty="0">
                <a:solidFill>
                  <a:srgbClr val="7030A0"/>
                </a:solidFill>
              </a:rPr>
              <a:t>Y a-t-il des fans de Judy </a:t>
            </a:r>
            <a:r>
              <a:rPr lang="fr-FR" b="1" dirty="0" err="1">
                <a:solidFill>
                  <a:srgbClr val="7030A0"/>
                </a:solidFill>
              </a:rPr>
              <a:t>Blume</a:t>
            </a:r>
            <a:r>
              <a:rPr lang="fr-FR" b="1" dirty="0">
                <a:solidFill>
                  <a:srgbClr val="7030A0"/>
                </a:solidFill>
              </a:rPr>
              <a:t> parmi vous ?</a:t>
            </a:r>
          </a:p>
          <a:p>
            <a:endParaRPr lang="fr-FR" b="1" dirty="0">
              <a:solidFill>
                <a:srgbClr val="7030A0"/>
              </a:solidFill>
            </a:endParaRPr>
          </a:p>
          <a:p>
            <a:r>
              <a:rPr lang="fr-FR" b="1" dirty="0">
                <a:solidFill>
                  <a:srgbClr val="7030A0"/>
                </a:solidFill>
              </a:rPr>
              <a:t>Pouvez-vous imaginer la ménopause comme un nouveau départ? </a:t>
            </a:r>
          </a:p>
          <a:p>
            <a:endParaRPr lang="fr-FR" b="1" dirty="0">
              <a:solidFill>
                <a:srgbClr val="7030A0"/>
              </a:solidFill>
            </a:endParaRPr>
          </a:p>
          <a:p>
            <a:r>
              <a:rPr lang="fr-FR" b="1" dirty="0">
                <a:solidFill>
                  <a:srgbClr val="7030A0"/>
                </a:solidFill>
              </a:rPr>
              <a:t>Mais où es-tu donc, Dieu ????????!!!!!!</a:t>
            </a:r>
          </a:p>
          <a:p>
            <a:endParaRPr lang="fr-FR" b="1" dirty="0">
              <a:solidFill>
                <a:srgbClr val="7030A0"/>
              </a:solidFill>
            </a:endParaRPr>
          </a:p>
          <a:p>
            <a:r>
              <a:rPr lang="fr-FR" b="1" dirty="0">
                <a:solidFill>
                  <a:srgbClr val="7030A0"/>
                </a:solidFill>
              </a:rPr>
              <a:t>C'est moi, Margaret!</a:t>
            </a:r>
            <a:endParaRPr b="1" dirty="0">
              <a:solidFill>
                <a:srgbClr val="7030A0"/>
              </a:solidFill>
            </a:endParaRPr>
          </a:p>
        </p:txBody>
      </p:sp>
      <p:sp>
        <p:nvSpPr>
          <p:cNvPr id="8" name="Slide Number Placeholder 7">
            <a:extLst>
              <a:ext uri="{FF2B5EF4-FFF2-40B4-BE49-F238E27FC236}">
                <a16:creationId xmlns:a16="http://schemas.microsoft.com/office/drawing/2014/main" id="{B51942D8-BDF9-28C1-8F5F-30220E0C4470}"/>
              </a:ext>
            </a:extLst>
          </p:cNvPr>
          <p:cNvSpPr>
            <a:spLocks noGrp="1"/>
          </p:cNvSpPr>
          <p:nvPr>
            <p:ph type="sldNum" sz="quarter" idx="12"/>
          </p:nvPr>
        </p:nvSpPr>
        <p:spPr/>
        <p:txBody>
          <a:bodyPr/>
          <a:lstStyle/>
          <a:p>
            <a:fld id="{C1FF6DA9-008F-8B48-92A6-B652298478BF}" type="slidenum">
              <a:rPr lang="en-US" smtClean="0">
                <a:solidFill>
                  <a:schemeClr val="tx1"/>
                </a:solidFill>
              </a:rPr>
              <a:t>4</a:t>
            </a:fld>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7772400" y="0"/>
            <a:ext cx="1371600" cy="1371600"/>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6410632"/>
            <a:ext cx="9144000" cy="447366"/>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256032" y="475488"/>
            <a:ext cx="5604387" cy="584775"/>
          </a:xfrm>
          <a:prstGeom prst="rect">
            <a:avLst/>
          </a:prstGeom>
          <a:noFill/>
        </p:spPr>
        <p:txBody>
          <a:bodyPr wrap="square">
            <a:spAutoFit/>
          </a:bodyPr>
          <a:lstStyle/>
          <a:p>
            <a:pPr>
              <a:defRPr sz="3200"/>
            </a:pPr>
            <a:r>
              <a:rPr b="1" dirty="0">
                <a:solidFill>
                  <a:srgbClr val="7030A0"/>
                </a:solidFill>
              </a:rPr>
              <a:t>The Reality</a:t>
            </a:r>
            <a:r>
              <a:rPr lang="fr-CA" b="1" dirty="0">
                <a:solidFill>
                  <a:srgbClr val="7030A0"/>
                </a:solidFill>
              </a:rPr>
              <a:t> </a:t>
            </a:r>
            <a:r>
              <a:rPr lang="en-US" b="1" dirty="0">
                <a:solidFill>
                  <a:srgbClr val="7030A0"/>
                </a:solidFill>
              </a:rPr>
              <a:t>/ La </a:t>
            </a:r>
            <a:r>
              <a:rPr lang="en-US" b="1" dirty="0" err="1">
                <a:solidFill>
                  <a:srgbClr val="7030A0"/>
                </a:solidFill>
              </a:rPr>
              <a:t>réalité</a:t>
            </a:r>
            <a:endParaRPr b="1" dirty="0">
              <a:solidFill>
                <a:srgbClr val="7030A0"/>
              </a:solidFill>
            </a:endParaRPr>
          </a:p>
        </p:txBody>
      </p:sp>
      <p:sp>
        <p:nvSpPr>
          <p:cNvPr id="5" name="TextBox 4"/>
          <p:cNvSpPr txBox="1"/>
          <p:nvPr/>
        </p:nvSpPr>
        <p:spPr>
          <a:xfrm>
            <a:off x="475488" y="1527714"/>
            <a:ext cx="3675888" cy="3477875"/>
          </a:xfrm>
          <a:prstGeom prst="rect">
            <a:avLst/>
          </a:prstGeom>
          <a:noFill/>
        </p:spPr>
        <p:txBody>
          <a:bodyPr wrap="square">
            <a:spAutoFit/>
          </a:bodyPr>
          <a:lstStyle/>
          <a:p>
            <a:pPr>
              <a:defRPr sz="2000"/>
            </a:pPr>
            <a:r>
              <a:rPr dirty="0">
                <a:solidFill>
                  <a:srgbClr val="7030A0"/>
                </a:solidFill>
              </a:rPr>
              <a:t>According to the Menopause Foundation of Canada:</a:t>
            </a:r>
          </a:p>
          <a:p>
            <a:endParaRPr dirty="0">
              <a:solidFill>
                <a:srgbClr val="7030A0"/>
              </a:solidFill>
            </a:endParaRPr>
          </a:p>
          <a:p>
            <a:pPr marL="285750" indent="-285750">
              <a:buFont typeface="Wingdings" panose="05000000000000000000" pitchFamily="2" charset="2"/>
              <a:buChar char="v"/>
            </a:pPr>
            <a:r>
              <a:rPr dirty="0">
                <a:solidFill>
                  <a:srgbClr val="7030A0"/>
                </a:solidFill>
              </a:rPr>
              <a:t>Over 75% experience vasomotor symptoms.</a:t>
            </a:r>
          </a:p>
          <a:p>
            <a:pPr marL="285750" indent="-285750">
              <a:buFont typeface="Wingdings" panose="05000000000000000000" pitchFamily="2" charset="2"/>
              <a:buChar char="v"/>
            </a:pPr>
            <a:r>
              <a:rPr dirty="0">
                <a:solidFill>
                  <a:srgbClr val="7030A0"/>
                </a:solidFill>
              </a:rPr>
              <a:t>Many suffer in silence.</a:t>
            </a:r>
          </a:p>
          <a:p>
            <a:pPr marL="285750" indent="-285750">
              <a:buFont typeface="Wingdings" panose="05000000000000000000" pitchFamily="2" charset="2"/>
              <a:buChar char="v"/>
            </a:pPr>
            <a:r>
              <a:rPr dirty="0">
                <a:solidFill>
                  <a:srgbClr val="7030A0"/>
                </a:solidFill>
              </a:rPr>
              <a:t>1 in 10 women leave the workforce due to unmanaged symptoms.</a:t>
            </a:r>
          </a:p>
          <a:p>
            <a:endParaRPr dirty="0">
              <a:solidFill>
                <a:srgbClr val="7030A0"/>
              </a:solidFill>
            </a:endParaRPr>
          </a:p>
          <a:p>
            <a:r>
              <a:rPr dirty="0">
                <a:solidFill>
                  <a:srgbClr val="7030A0"/>
                </a:solidFill>
              </a:rPr>
              <a:t>We do not talk about it enough to support women at home or at work.</a:t>
            </a:r>
          </a:p>
        </p:txBody>
      </p:sp>
      <p:pic>
        <p:nvPicPr>
          <p:cNvPr id="6" name="Picture 2" descr="IWD: Step Up International Women's Day 2026 Event">
            <a:extLst>
              <a:ext uri="{FF2B5EF4-FFF2-40B4-BE49-F238E27FC236}">
                <a16:creationId xmlns:a16="http://schemas.microsoft.com/office/drawing/2014/main" id="{B2A5AFDA-F572-7038-F786-54DC19983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680" y="1"/>
            <a:ext cx="1987320"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73851E3-6E7F-443D-68EB-5C52AFF79245}"/>
              </a:ext>
            </a:extLst>
          </p:cNvPr>
          <p:cNvSpPr txBox="1"/>
          <p:nvPr/>
        </p:nvSpPr>
        <p:spPr>
          <a:xfrm>
            <a:off x="4684776" y="1527714"/>
            <a:ext cx="4130040" cy="3693319"/>
          </a:xfrm>
          <a:prstGeom prst="rect">
            <a:avLst/>
          </a:prstGeom>
          <a:noFill/>
        </p:spPr>
        <p:txBody>
          <a:bodyPr wrap="square">
            <a:spAutoFit/>
          </a:bodyPr>
          <a:lstStyle>
            <a:defPPr>
              <a:defRPr lang="en-US"/>
            </a:defPPr>
            <a:lvl1pPr>
              <a:defRPr sz="2000">
                <a:solidFill>
                  <a:srgbClr val="7030A0"/>
                </a:solidFill>
              </a:defRPr>
            </a:lvl1pPr>
          </a:lstStyle>
          <a:p>
            <a:r>
              <a:rPr lang="fr-FR" sz="1800" dirty="0"/>
              <a:t>Selon la Fondation canadienne de la ménopause :</a:t>
            </a:r>
          </a:p>
          <a:p>
            <a:endParaRPr lang="fr-FR" sz="1800" dirty="0"/>
          </a:p>
          <a:p>
            <a:pPr marL="342900" indent="-342900">
              <a:buFont typeface="Wingdings" panose="05000000000000000000" pitchFamily="2" charset="2"/>
              <a:buChar char="v"/>
            </a:pPr>
            <a:r>
              <a:rPr lang="fr-FR" sz="1800" dirty="0"/>
              <a:t>Plus de 75 % des femmes souffrent de symptômes vasomoteurs.</a:t>
            </a:r>
          </a:p>
          <a:p>
            <a:pPr marL="342900" indent="-342900">
              <a:buFont typeface="Wingdings" panose="05000000000000000000" pitchFamily="2" charset="2"/>
              <a:buChar char="v"/>
            </a:pPr>
            <a:r>
              <a:rPr lang="fr-FR" sz="1800" dirty="0"/>
              <a:t>Beaucoup souffrent en silence.</a:t>
            </a:r>
          </a:p>
          <a:p>
            <a:pPr marL="342900" indent="-342900">
              <a:buFont typeface="Wingdings" panose="05000000000000000000" pitchFamily="2" charset="2"/>
              <a:buChar char="v"/>
            </a:pPr>
            <a:r>
              <a:rPr lang="fr-FR" sz="1800" dirty="0"/>
              <a:t>Une femme sur dix quitte le marché du travail en raison de symptômes non pris en charge.</a:t>
            </a:r>
          </a:p>
          <a:p>
            <a:endParaRPr lang="fr-FR" sz="1800" dirty="0"/>
          </a:p>
          <a:p>
            <a:r>
              <a:rPr lang="fr-FR" sz="1800" dirty="0"/>
              <a:t>Nous n'en parlons pas suffisamment afin de soutenir les femmes à la maison ou au travail.</a:t>
            </a:r>
            <a:endParaRPr sz="1800" dirty="0"/>
          </a:p>
        </p:txBody>
      </p:sp>
      <p:sp>
        <p:nvSpPr>
          <p:cNvPr id="8" name="Slide Number Placeholder 7">
            <a:extLst>
              <a:ext uri="{FF2B5EF4-FFF2-40B4-BE49-F238E27FC236}">
                <a16:creationId xmlns:a16="http://schemas.microsoft.com/office/drawing/2014/main" id="{1E3E1CF2-F84A-16A6-8E6F-8E5C50229750}"/>
              </a:ext>
            </a:extLst>
          </p:cNvPr>
          <p:cNvSpPr>
            <a:spLocks noGrp="1"/>
          </p:cNvSpPr>
          <p:nvPr>
            <p:ph type="sldNum" sz="quarter" idx="12"/>
          </p:nvPr>
        </p:nvSpPr>
        <p:spPr/>
        <p:txBody>
          <a:bodyPr/>
          <a:lstStyle/>
          <a:p>
            <a:fld id="{C1FF6DA9-008F-8B48-92A6-B652298478BF}" type="slidenum">
              <a:rPr lang="en-US" smtClean="0">
                <a:solidFill>
                  <a:schemeClr val="tx1"/>
                </a:solidFill>
              </a:rPr>
              <a:t>5</a:t>
            </a:fld>
            <a:endParaRPr 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7772400" y="0"/>
            <a:ext cx="1371600" cy="1371600"/>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6302477"/>
            <a:ext cx="9144000" cy="555521"/>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4" name="Picture 3" descr="venn_layered.png"/>
          <p:cNvPicPr>
            <a:picLocks noChangeAspect="1"/>
          </p:cNvPicPr>
          <p:nvPr/>
        </p:nvPicPr>
        <p:blipFill>
          <a:blip r:embed="rId2"/>
          <a:stretch>
            <a:fillRect/>
          </a:stretch>
        </p:blipFill>
        <p:spPr>
          <a:xfrm>
            <a:off x="548640" y="685800"/>
            <a:ext cx="7223760" cy="5417820"/>
          </a:xfrm>
          <a:prstGeom prst="rect">
            <a:avLst/>
          </a:prstGeom>
          <a:ln>
            <a:noFill/>
          </a:ln>
          <a:effectLst>
            <a:softEdge rad="112500"/>
          </a:effectLst>
        </p:spPr>
      </p:pic>
      <p:pic>
        <p:nvPicPr>
          <p:cNvPr id="5" name="Picture 2" descr="IWD: Step Up International Women's Day 2026 Event">
            <a:extLst>
              <a:ext uri="{FF2B5EF4-FFF2-40B4-BE49-F238E27FC236}">
                <a16:creationId xmlns:a16="http://schemas.microsoft.com/office/drawing/2014/main" id="{4AD32FB3-39B0-B45B-B18D-C2A53AA8A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413" y="1"/>
            <a:ext cx="1979587"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2209288-8CAF-FF67-85D7-AD0EBEA7F1B5}"/>
              </a:ext>
            </a:extLst>
          </p:cNvPr>
          <p:cNvSpPr txBox="1"/>
          <p:nvPr/>
        </p:nvSpPr>
        <p:spPr>
          <a:xfrm>
            <a:off x="3474720" y="1338596"/>
            <a:ext cx="1627632" cy="369332"/>
          </a:xfrm>
          <a:prstGeom prst="rect">
            <a:avLst/>
          </a:prstGeom>
          <a:noFill/>
        </p:spPr>
        <p:txBody>
          <a:bodyPr wrap="square" rtlCol="0">
            <a:spAutoFit/>
          </a:bodyPr>
          <a:lstStyle/>
          <a:p>
            <a:r>
              <a:rPr lang="fr-CA" dirty="0"/>
              <a:t>Le coup double</a:t>
            </a:r>
            <a:endParaRPr lang="en-CA" dirty="0"/>
          </a:p>
        </p:txBody>
      </p:sp>
      <p:sp>
        <p:nvSpPr>
          <p:cNvPr id="7" name="TextBox 6">
            <a:extLst>
              <a:ext uri="{FF2B5EF4-FFF2-40B4-BE49-F238E27FC236}">
                <a16:creationId xmlns:a16="http://schemas.microsoft.com/office/drawing/2014/main" id="{D0F41B30-A010-0B16-DFF5-C42B9AE93A0F}"/>
              </a:ext>
            </a:extLst>
          </p:cNvPr>
          <p:cNvSpPr txBox="1"/>
          <p:nvPr/>
        </p:nvSpPr>
        <p:spPr>
          <a:xfrm>
            <a:off x="1880616" y="3672387"/>
            <a:ext cx="1703832" cy="1015663"/>
          </a:xfrm>
          <a:prstGeom prst="rect">
            <a:avLst/>
          </a:prstGeom>
          <a:noFill/>
        </p:spPr>
        <p:txBody>
          <a:bodyPr wrap="square" rtlCol="0">
            <a:spAutoFit/>
          </a:bodyPr>
          <a:lstStyle/>
          <a:p>
            <a:pPr algn="ctr"/>
            <a:r>
              <a:rPr lang="fr-FR" sz="1500" dirty="0"/>
              <a:t>Confusion mentale, sautes d'humeur, bouffées de chaleur</a:t>
            </a:r>
            <a:endParaRPr lang="en-CA" sz="1500" dirty="0"/>
          </a:p>
        </p:txBody>
      </p:sp>
      <p:sp>
        <p:nvSpPr>
          <p:cNvPr id="9" name="TextBox 8">
            <a:extLst>
              <a:ext uri="{FF2B5EF4-FFF2-40B4-BE49-F238E27FC236}">
                <a16:creationId xmlns:a16="http://schemas.microsoft.com/office/drawing/2014/main" id="{7CF197EC-90F8-928A-E07F-C59AD18EFE1E}"/>
              </a:ext>
            </a:extLst>
          </p:cNvPr>
          <p:cNvSpPr txBox="1"/>
          <p:nvPr/>
        </p:nvSpPr>
        <p:spPr>
          <a:xfrm>
            <a:off x="3691128" y="3775203"/>
            <a:ext cx="1225296" cy="1015663"/>
          </a:xfrm>
          <a:prstGeom prst="rect">
            <a:avLst/>
          </a:prstGeom>
          <a:noFill/>
        </p:spPr>
        <p:txBody>
          <a:bodyPr wrap="square">
            <a:spAutoFit/>
          </a:bodyPr>
          <a:lstStyle/>
          <a:p>
            <a:pPr algn="ctr"/>
            <a:r>
              <a:rPr lang="en-CA" sz="1500" dirty="0" err="1"/>
              <a:t>Anxiété</a:t>
            </a:r>
            <a:r>
              <a:rPr lang="en-CA" sz="1500" dirty="0"/>
              <a:t> </a:t>
            </a:r>
            <a:r>
              <a:rPr lang="en-CA" sz="1500" dirty="0" err="1"/>
              <a:t>instabilité</a:t>
            </a:r>
            <a:r>
              <a:rPr lang="en-CA" sz="1500" dirty="0"/>
              <a:t> fatigue</a:t>
            </a:r>
          </a:p>
          <a:p>
            <a:pPr algn="ctr"/>
            <a:r>
              <a:rPr lang="en-CA" sz="1500" dirty="0" err="1"/>
              <a:t>dépression</a:t>
            </a:r>
            <a:endParaRPr lang="en-CA" sz="1500" dirty="0"/>
          </a:p>
        </p:txBody>
      </p:sp>
      <p:sp>
        <p:nvSpPr>
          <p:cNvPr id="10" name="TextBox 9">
            <a:extLst>
              <a:ext uri="{FF2B5EF4-FFF2-40B4-BE49-F238E27FC236}">
                <a16:creationId xmlns:a16="http://schemas.microsoft.com/office/drawing/2014/main" id="{C89AFAED-6A3E-96DE-5D7E-1DC04B553FB4}"/>
              </a:ext>
            </a:extLst>
          </p:cNvPr>
          <p:cNvSpPr txBox="1"/>
          <p:nvPr/>
        </p:nvSpPr>
        <p:spPr>
          <a:xfrm>
            <a:off x="5260848" y="3672386"/>
            <a:ext cx="1225296" cy="1015663"/>
          </a:xfrm>
          <a:prstGeom prst="rect">
            <a:avLst/>
          </a:prstGeom>
          <a:noFill/>
        </p:spPr>
        <p:txBody>
          <a:bodyPr wrap="square">
            <a:spAutoFit/>
          </a:bodyPr>
          <a:lstStyle/>
          <a:p>
            <a:pPr algn="ctr"/>
            <a:r>
              <a:rPr lang="en-CA" sz="1500" dirty="0"/>
              <a:t>Manque de </a:t>
            </a:r>
            <a:r>
              <a:rPr lang="en-CA" sz="1500" dirty="0" err="1"/>
              <a:t>clarté</a:t>
            </a:r>
            <a:endParaRPr lang="en-CA" sz="1500" dirty="0"/>
          </a:p>
          <a:p>
            <a:pPr algn="ctr"/>
            <a:r>
              <a:rPr lang="en-CA" sz="1500" dirty="0"/>
              <a:t>Perte</a:t>
            </a:r>
          </a:p>
          <a:p>
            <a:pPr algn="ctr"/>
            <a:r>
              <a:rPr lang="en-CA" sz="1500" dirty="0" err="1"/>
              <a:t>Peur</a:t>
            </a:r>
            <a:endParaRPr lang="en-CA" sz="1500" dirty="0"/>
          </a:p>
        </p:txBody>
      </p:sp>
      <p:sp>
        <p:nvSpPr>
          <p:cNvPr id="11" name="TextBox 10">
            <a:extLst>
              <a:ext uri="{FF2B5EF4-FFF2-40B4-BE49-F238E27FC236}">
                <a16:creationId xmlns:a16="http://schemas.microsoft.com/office/drawing/2014/main" id="{D3CD6D36-CE50-8B2C-0872-5F4320EE7E7E}"/>
              </a:ext>
            </a:extLst>
          </p:cNvPr>
          <p:cNvSpPr txBox="1"/>
          <p:nvPr/>
        </p:nvSpPr>
        <p:spPr>
          <a:xfrm>
            <a:off x="2273808" y="5373849"/>
            <a:ext cx="1627632" cy="369332"/>
          </a:xfrm>
          <a:prstGeom prst="rect">
            <a:avLst/>
          </a:prstGeom>
          <a:noFill/>
        </p:spPr>
        <p:txBody>
          <a:bodyPr wrap="square" rtlCol="0">
            <a:spAutoFit/>
          </a:bodyPr>
          <a:lstStyle/>
          <a:p>
            <a:r>
              <a:rPr lang="fr-CA" dirty="0"/>
              <a:t>Ménopause</a:t>
            </a:r>
            <a:endParaRPr lang="en-CA" dirty="0"/>
          </a:p>
        </p:txBody>
      </p:sp>
      <p:sp>
        <p:nvSpPr>
          <p:cNvPr id="12" name="TextBox 11">
            <a:extLst>
              <a:ext uri="{FF2B5EF4-FFF2-40B4-BE49-F238E27FC236}">
                <a16:creationId xmlns:a16="http://schemas.microsoft.com/office/drawing/2014/main" id="{A350E511-53FB-6D1B-57B1-1A0D6888B16A}"/>
              </a:ext>
            </a:extLst>
          </p:cNvPr>
          <p:cNvSpPr txBox="1"/>
          <p:nvPr/>
        </p:nvSpPr>
        <p:spPr>
          <a:xfrm>
            <a:off x="5023104" y="5387089"/>
            <a:ext cx="2639568" cy="369332"/>
          </a:xfrm>
          <a:prstGeom prst="rect">
            <a:avLst/>
          </a:prstGeom>
          <a:noFill/>
        </p:spPr>
        <p:txBody>
          <a:bodyPr wrap="square" rtlCol="0">
            <a:spAutoFit/>
          </a:bodyPr>
          <a:lstStyle/>
          <a:p>
            <a:r>
              <a:rPr lang="fr-CA" dirty="0"/>
              <a:t>Revue des dépenses</a:t>
            </a:r>
            <a:endParaRPr lang="en-CA" dirty="0"/>
          </a:p>
        </p:txBody>
      </p:sp>
      <p:sp>
        <p:nvSpPr>
          <p:cNvPr id="8" name="Slide Number Placeholder 7">
            <a:extLst>
              <a:ext uri="{FF2B5EF4-FFF2-40B4-BE49-F238E27FC236}">
                <a16:creationId xmlns:a16="http://schemas.microsoft.com/office/drawing/2014/main" id="{3A611C68-8E4A-A522-0902-368486542884}"/>
              </a:ext>
            </a:extLst>
          </p:cNvPr>
          <p:cNvSpPr>
            <a:spLocks noGrp="1"/>
          </p:cNvSpPr>
          <p:nvPr>
            <p:ph type="sldNum" sz="quarter" idx="12"/>
          </p:nvPr>
        </p:nvSpPr>
        <p:spPr/>
        <p:txBody>
          <a:bodyPr/>
          <a:lstStyle/>
          <a:p>
            <a:fld id="{C1FF6DA9-008F-8B48-92A6-B652298478BF}" type="slidenum">
              <a:rPr lang="en-US" smtClean="0">
                <a:solidFill>
                  <a:schemeClr val="tx1"/>
                </a:solidFill>
              </a:rPr>
              <a:t>6</a:t>
            </a:fld>
            <a:endParaRPr 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7772400" y="0"/>
            <a:ext cx="1371600" cy="1371600"/>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6390968"/>
            <a:ext cx="9144000" cy="467031"/>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23540" y="41523"/>
            <a:ext cx="7213610" cy="1077218"/>
          </a:xfrm>
          <a:prstGeom prst="rect">
            <a:avLst/>
          </a:prstGeom>
          <a:noFill/>
        </p:spPr>
        <p:txBody>
          <a:bodyPr wrap="square">
            <a:spAutoFit/>
          </a:bodyPr>
          <a:lstStyle/>
          <a:p>
            <a:pPr>
              <a:defRPr sz="3200"/>
            </a:pPr>
            <a:r>
              <a:rPr lang="en-US" sz="1600" b="1" dirty="0">
                <a:solidFill>
                  <a:srgbClr val="7030A0"/>
                </a:solidFill>
              </a:rPr>
              <a:t>Trusted to Serve – Dignity and Respect/Key Leadership Competency Profile</a:t>
            </a:r>
          </a:p>
          <a:p>
            <a:pPr>
              <a:defRPr sz="3200"/>
            </a:pPr>
            <a:r>
              <a:rPr lang="fr-FR" sz="1600" b="1" dirty="0">
                <a:solidFill>
                  <a:srgbClr val="7030A0"/>
                </a:solidFill>
              </a:rPr>
              <a:t>Une confiance au service de la dignité et du respect/</a:t>
            </a:r>
            <a:r>
              <a:rPr lang="fr-CA" sz="1600" b="1" dirty="0">
                <a:solidFill>
                  <a:srgbClr val="7030A0"/>
                </a:solidFill>
              </a:rPr>
              <a:t>Profil des compétences clés en leadership </a:t>
            </a:r>
            <a:endParaRPr lang="en-US" sz="1600" b="1" dirty="0">
              <a:solidFill>
                <a:srgbClr val="7030A0"/>
              </a:solidFill>
            </a:endParaRPr>
          </a:p>
          <a:p>
            <a:pPr>
              <a:defRPr sz="3200"/>
            </a:pPr>
            <a:endParaRPr lang="en-US" sz="1600" b="1" dirty="0">
              <a:solidFill>
                <a:srgbClr val="7030A0"/>
              </a:solidFill>
            </a:endParaRPr>
          </a:p>
        </p:txBody>
      </p:sp>
      <p:sp>
        <p:nvSpPr>
          <p:cNvPr id="5" name="TextBox 4"/>
          <p:cNvSpPr txBox="1"/>
          <p:nvPr/>
        </p:nvSpPr>
        <p:spPr>
          <a:xfrm>
            <a:off x="78159" y="1077031"/>
            <a:ext cx="4038464" cy="5570756"/>
          </a:xfrm>
          <a:prstGeom prst="rect">
            <a:avLst/>
          </a:prstGeom>
          <a:noFill/>
        </p:spPr>
        <p:txBody>
          <a:bodyPr wrap="square">
            <a:spAutoFit/>
          </a:bodyPr>
          <a:lstStyle/>
          <a:p>
            <a:pPr>
              <a:defRPr sz="2000"/>
            </a:pPr>
            <a:r>
              <a:rPr lang="en-US" b="1" dirty="0">
                <a:solidFill>
                  <a:srgbClr val="7030A0"/>
                </a:solidFill>
              </a:rPr>
              <a:t>Canadian Armed Forces  (CAF) Ethos</a:t>
            </a:r>
          </a:p>
          <a:p>
            <a:pPr>
              <a:defRPr sz="2000"/>
            </a:pPr>
            <a:endParaRPr sz="1000" dirty="0">
              <a:solidFill>
                <a:srgbClr val="7030A0"/>
              </a:solidFill>
            </a:endParaRPr>
          </a:p>
          <a:p>
            <a:pPr marL="266700" indent="-266700">
              <a:buFont typeface="+mj-lt"/>
              <a:buAutoNum type="arabicPeriod"/>
            </a:pPr>
            <a:r>
              <a:rPr sz="1600" dirty="0">
                <a:solidFill>
                  <a:srgbClr val="7030A0"/>
                </a:solidFill>
              </a:rPr>
              <a:t>Respect the dignity of all persons</a:t>
            </a:r>
            <a:r>
              <a:rPr lang="en-US" sz="1600" dirty="0">
                <a:solidFill>
                  <a:srgbClr val="7030A0"/>
                </a:solidFill>
              </a:rPr>
              <a:t>: </a:t>
            </a:r>
            <a:r>
              <a:rPr sz="1600" b="1" dirty="0">
                <a:solidFill>
                  <a:srgbClr val="7030A0"/>
                </a:solidFill>
              </a:rPr>
              <a:t>Treat everyone with respect, inclusivity, humanity</a:t>
            </a:r>
            <a:endParaRPr lang="en-US" sz="1600" b="1" dirty="0">
              <a:solidFill>
                <a:srgbClr val="7030A0"/>
              </a:solidFill>
            </a:endParaRPr>
          </a:p>
          <a:p>
            <a:pPr marL="266700" indent="-266700">
              <a:buFont typeface="+mj-lt"/>
              <a:buAutoNum type="arabicPeriod"/>
            </a:pPr>
            <a:endParaRPr lang="en-US" sz="1600" b="1" dirty="0">
              <a:solidFill>
                <a:srgbClr val="7030A0"/>
              </a:solidFill>
            </a:endParaRPr>
          </a:p>
          <a:p>
            <a:pPr marL="266700" indent="-266700">
              <a:buFont typeface="+mj-lt"/>
              <a:buAutoNum type="arabicPeriod"/>
            </a:pPr>
            <a:r>
              <a:rPr sz="1600" dirty="0">
                <a:solidFill>
                  <a:srgbClr val="7030A0"/>
                </a:solidFill>
              </a:rPr>
              <a:t>Serve Canada before self – Prioritize national service and team success above personal interest</a:t>
            </a:r>
            <a:endParaRPr lang="fr-CA" dirty="0">
              <a:solidFill>
                <a:srgbClr val="7030A0"/>
              </a:solidFill>
            </a:endParaRPr>
          </a:p>
          <a:p>
            <a:pPr marL="266700" indent="-266700">
              <a:buFont typeface="+mj-lt"/>
              <a:buAutoNum type="arabicPeriod"/>
            </a:pPr>
            <a:endParaRPr lang="fr-CA" dirty="0">
              <a:solidFill>
                <a:srgbClr val="7030A0"/>
              </a:solidFill>
            </a:endParaRPr>
          </a:p>
          <a:p>
            <a:pPr marL="266700" indent="-266700">
              <a:buFont typeface="+mj-lt"/>
              <a:buAutoNum type="arabicPeriod"/>
            </a:pPr>
            <a:r>
              <a:rPr sz="1600" dirty="0">
                <a:solidFill>
                  <a:srgbClr val="7030A0"/>
                </a:solidFill>
              </a:rPr>
              <a:t>Obey and support lawful authority – Operate under rule of law and democratic oversight</a:t>
            </a:r>
            <a:endParaRPr lang="en-US" sz="1600" dirty="0">
              <a:solidFill>
                <a:srgbClr val="7030A0"/>
              </a:solidFill>
            </a:endParaRPr>
          </a:p>
          <a:p>
            <a:endParaRPr lang="en-US" dirty="0">
              <a:solidFill>
                <a:srgbClr val="7030A0"/>
              </a:solidFill>
            </a:endParaRPr>
          </a:p>
          <a:p>
            <a:endParaRPr lang="en-US" sz="1600" b="1" dirty="0">
              <a:solidFill>
                <a:srgbClr val="7030A0"/>
              </a:solidFill>
            </a:endParaRPr>
          </a:p>
          <a:p>
            <a:r>
              <a:rPr lang="en-US" sz="1600" b="1" dirty="0">
                <a:solidFill>
                  <a:srgbClr val="7030A0"/>
                </a:solidFill>
              </a:rPr>
              <a:t>----------------------------------------------------------</a:t>
            </a:r>
          </a:p>
          <a:p>
            <a:r>
              <a:rPr lang="en-US" sz="1600" b="1" dirty="0">
                <a:solidFill>
                  <a:srgbClr val="7030A0"/>
                </a:solidFill>
              </a:rPr>
              <a:t>Uphold Integrity and Respect</a:t>
            </a:r>
          </a:p>
          <a:p>
            <a:endParaRPr lang="en-US" sz="1600" dirty="0">
              <a:solidFill>
                <a:srgbClr val="7030A0"/>
              </a:solidFill>
            </a:endParaRPr>
          </a:p>
          <a:p>
            <a:endParaRPr lang="en-US" sz="1600" dirty="0">
              <a:solidFill>
                <a:srgbClr val="7030A0"/>
              </a:solidFill>
            </a:endParaRPr>
          </a:p>
          <a:p>
            <a:r>
              <a:rPr lang="en-US" sz="1600" dirty="0">
                <a:solidFill>
                  <a:srgbClr val="7030A0"/>
                </a:solidFill>
              </a:rPr>
              <a:t>Lead with respect and dignity as we move through CER</a:t>
            </a:r>
            <a:endParaRPr sz="1600" dirty="0">
              <a:solidFill>
                <a:srgbClr val="7030A0"/>
              </a:solidFill>
            </a:endParaRPr>
          </a:p>
          <a:p>
            <a:endParaRPr dirty="0">
              <a:solidFill>
                <a:srgbClr val="7030A0"/>
              </a:solidFill>
            </a:endParaRPr>
          </a:p>
        </p:txBody>
      </p:sp>
      <p:pic>
        <p:nvPicPr>
          <p:cNvPr id="6" name="Picture 2" descr="IWD: Step Up International Women's Day 2026 Event">
            <a:extLst>
              <a:ext uri="{FF2B5EF4-FFF2-40B4-BE49-F238E27FC236}">
                <a16:creationId xmlns:a16="http://schemas.microsoft.com/office/drawing/2014/main" id="{DE00AA26-0B15-3CB1-9DE8-2B9F4B8A1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150" y="0"/>
            <a:ext cx="1906850"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BE16BE3-69FE-4BA0-9485-D4B834BFC8AE}"/>
              </a:ext>
            </a:extLst>
          </p:cNvPr>
          <p:cNvSpPr txBox="1"/>
          <p:nvPr/>
        </p:nvSpPr>
        <p:spPr>
          <a:xfrm>
            <a:off x="4194782" y="1077031"/>
            <a:ext cx="4713052" cy="5047536"/>
          </a:xfrm>
          <a:prstGeom prst="rect">
            <a:avLst/>
          </a:prstGeom>
          <a:noFill/>
        </p:spPr>
        <p:txBody>
          <a:bodyPr wrap="square">
            <a:spAutoFit/>
          </a:bodyPr>
          <a:lstStyle/>
          <a:p>
            <a:pPr>
              <a:defRPr sz="2000"/>
            </a:pPr>
            <a:r>
              <a:rPr lang="en-US" b="1" dirty="0">
                <a:solidFill>
                  <a:srgbClr val="7030A0"/>
                </a:solidFill>
              </a:rPr>
              <a:t>Ethos des Force </a:t>
            </a:r>
            <a:r>
              <a:rPr lang="en-US" b="1" dirty="0" err="1">
                <a:solidFill>
                  <a:srgbClr val="7030A0"/>
                </a:solidFill>
              </a:rPr>
              <a:t>Armées</a:t>
            </a:r>
            <a:r>
              <a:rPr lang="en-US" b="1" dirty="0">
                <a:solidFill>
                  <a:srgbClr val="7030A0"/>
                </a:solidFill>
              </a:rPr>
              <a:t> Canadiennes (FAC</a:t>
            </a:r>
            <a:r>
              <a:rPr lang="en-US" sz="2000" b="1" dirty="0">
                <a:solidFill>
                  <a:srgbClr val="7030A0"/>
                </a:solidFill>
              </a:rPr>
              <a:t>)</a:t>
            </a:r>
            <a:endParaRPr b="1" dirty="0">
              <a:solidFill>
                <a:srgbClr val="7030A0"/>
              </a:solidFill>
            </a:endParaRPr>
          </a:p>
          <a:p>
            <a:endParaRPr lang="fr-CA" sz="1000" dirty="0">
              <a:solidFill>
                <a:srgbClr val="7030A0"/>
              </a:solidFill>
            </a:endParaRPr>
          </a:p>
          <a:p>
            <a:pPr marL="266700" indent="-266700">
              <a:buFont typeface="+mj-lt"/>
              <a:buAutoNum type="arabicPeriod"/>
            </a:pPr>
            <a:r>
              <a:rPr lang="en-US" sz="1600" dirty="0">
                <a:solidFill>
                  <a:srgbClr val="7030A0"/>
                </a:solidFill>
              </a:rPr>
              <a:t>Respecter la </a:t>
            </a:r>
            <a:r>
              <a:rPr lang="en-US" sz="1600" dirty="0" err="1">
                <a:solidFill>
                  <a:srgbClr val="7030A0"/>
                </a:solidFill>
              </a:rPr>
              <a:t>dignité</a:t>
            </a:r>
            <a:r>
              <a:rPr lang="en-US" sz="1600" dirty="0">
                <a:solidFill>
                  <a:srgbClr val="7030A0"/>
                </a:solidFill>
              </a:rPr>
              <a:t> de toute </a:t>
            </a:r>
            <a:r>
              <a:rPr lang="en-US" sz="1600" dirty="0" err="1">
                <a:solidFill>
                  <a:srgbClr val="7030A0"/>
                </a:solidFill>
              </a:rPr>
              <a:t>personne</a:t>
            </a:r>
            <a:r>
              <a:rPr lang="en-US" sz="1600" dirty="0">
                <a:solidFill>
                  <a:srgbClr val="7030A0"/>
                </a:solidFill>
              </a:rPr>
              <a:t>: </a:t>
            </a:r>
            <a:r>
              <a:rPr lang="en-US" sz="1600" dirty="0" err="1">
                <a:solidFill>
                  <a:srgbClr val="7030A0"/>
                </a:solidFill>
              </a:rPr>
              <a:t>Valoriser</a:t>
            </a:r>
            <a:r>
              <a:rPr lang="en-US" sz="1600" dirty="0">
                <a:solidFill>
                  <a:srgbClr val="7030A0"/>
                </a:solidFill>
              </a:rPr>
              <a:t> la </a:t>
            </a:r>
            <a:r>
              <a:rPr lang="en-US" sz="1600" dirty="0" err="1">
                <a:solidFill>
                  <a:srgbClr val="7030A0"/>
                </a:solidFill>
              </a:rPr>
              <a:t>diversité</a:t>
            </a:r>
            <a:r>
              <a:rPr lang="en-US" sz="1600" dirty="0">
                <a:solidFill>
                  <a:srgbClr val="7030A0"/>
                </a:solidFill>
              </a:rPr>
              <a:t>, </a:t>
            </a:r>
            <a:r>
              <a:rPr lang="en-US" sz="1600" b="1" dirty="0" err="1">
                <a:solidFill>
                  <a:srgbClr val="7030A0"/>
                </a:solidFill>
              </a:rPr>
              <a:t>traiter</a:t>
            </a:r>
            <a:r>
              <a:rPr lang="en-US" sz="1600" b="1" dirty="0">
                <a:solidFill>
                  <a:srgbClr val="7030A0"/>
                </a:solidFill>
              </a:rPr>
              <a:t> </a:t>
            </a:r>
            <a:r>
              <a:rPr lang="en-US" sz="1600" b="1" dirty="0" err="1">
                <a:solidFill>
                  <a:srgbClr val="7030A0"/>
                </a:solidFill>
              </a:rPr>
              <a:t>chaque</a:t>
            </a:r>
            <a:r>
              <a:rPr lang="en-US" sz="1600" b="1" dirty="0">
                <a:solidFill>
                  <a:srgbClr val="7030A0"/>
                </a:solidFill>
              </a:rPr>
              <a:t> </a:t>
            </a:r>
            <a:r>
              <a:rPr lang="en-US" sz="1600" b="1" dirty="0" err="1">
                <a:solidFill>
                  <a:srgbClr val="7030A0"/>
                </a:solidFill>
              </a:rPr>
              <a:t>personne</a:t>
            </a:r>
            <a:r>
              <a:rPr lang="en-US" sz="1600" b="1" dirty="0">
                <a:solidFill>
                  <a:srgbClr val="7030A0"/>
                </a:solidFill>
              </a:rPr>
              <a:t> avec </a:t>
            </a:r>
            <a:r>
              <a:rPr lang="en-US" sz="1600" b="1" dirty="0" err="1">
                <a:solidFill>
                  <a:srgbClr val="7030A0"/>
                </a:solidFill>
              </a:rPr>
              <a:t>équité</a:t>
            </a:r>
            <a:r>
              <a:rPr lang="en-US" sz="1600" b="1" dirty="0">
                <a:solidFill>
                  <a:srgbClr val="7030A0"/>
                </a:solidFill>
              </a:rPr>
              <a:t> et </a:t>
            </a:r>
            <a:r>
              <a:rPr lang="en-US" sz="1600" b="1" dirty="0" err="1">
                <a:solidFill>
                  <a:srgbClr val="7030A0"/>
                </a:solidFill>
              </a:rPr>
              <a:t>maintenir</a:t>
            </a:r>
            <a:r>
              <a:rPr lang="en-US" sz="1600" b="1" dirty="0">
                <a:solidFill>
                  <a:srgbClr val="7030A0"/>
                </a:solidFill>
              </a:rPr>
              <a:t> un milieu de travail </a:t>
            </a:r>
            <a:r>
              <a:rPr lang="en-US" sz="1600" b="1" dirty="0" err="1">
                <a:solidFill>
                  <a:srgbClr val="7030A0"/>
                </a:solidFill>
              </a:rPr>
              <a:t>sain</a:t>
            </a:r>
            <a:r>
              <a:rPr lang="en-US" sz="1600" b="1" dirty="0">
                <a:solidFill>
                  <a:srgbClr val="7030A0"/>
                </a:solidFill>
              </a:rPr>
              <a:t> et </a:t>
            </a:r>
            <a:r>
              <a:rPr lang="en-US" sz="1600" b="1" dirty="0" err="1">
                <a:solidFill>
                  <a:srgbClr val="7030A0"/>
                </a:solidFill>
              </a:rPr>
              <a:t>sécuritaire</a:t>
            </a:r>
            <a:r>
              <a:rPr lang="en-US" sz="1600" b="1" dirty="0">
                <a:solidFill>
                  <a:srgbClr val="7030A0"/>
                </a:solidFill>
              </a:rPr>
              <a:t>.</a:t>
            </a:r>
          </a:p>
          <a:p>
            <a:pPr marL="266700" indent="-266700">
              <a:buFont typeface="+mj-lt"/>
              <a:buAutoNum type="arabicPeriod"/>
            </a:pPr>
            <a:endParaRPr sz="1600" dirty="0">
              <a:solidFill>
                <a:srgbClr val="7030A0"/>
              </a:solidFill>
            </a:endParaRPr>
          </a:p>
          <a:p>
            <a:pPr marL="266700" indent="-266700">
              <a:buFont typeface="+mj-lt"/>
              <a:buAutoNum type="arabicPeriod"/>
            </a:pPr>
            <a:r>
              <a:rPr lang="en-US" sz="1600" dirty="0" err="1">
                <a:solidFill>
                  <a:srgbClr val="7030A0"/>
                </a:solidFill>
              </a:rPr>
              <a:t>Servir</a:t>
            </a:r>
            <a:r>
              <a:rPr lang="en-US" sz="1600" dirty="0">
                <a:solidFill>
                  <a:srgbClr val="7030A0"/>
                </a:solidFill>
              </a:rPr>
              <a:t> le Canada avant soi-</a:t>
            </a:r>
            <a:r>
              <a:rPr lang="en-US" sz="1600" dirty="0" err="1">
                <a:solidFill>
                  <a:srgbClr val="7030A0"/>
                </a:solidFill>
              </a:rPr>
              <a:t>même</a:t>
            </a:r>
            <a:r>
              <a:rPr lang="en-US" sz="1600" dirty="0">
                <a:solidFill>
                  <a:srgbClr val="7030A0"/>
                </a:solidFill>
              </a:rPr>
              <a:t>: Faire </a:t>
            </a:r>
            <a:r>
              <a:rPr lang="en-US" sz="1600" dirty="0" err="1">
                <a:solidFill>
                  <a:srgbClr val="7030A0"/>
                </a:solidFill>
              </a:rPr>
              <a:t>preuve</a:t>
            </a:r>
            <a:r>
              <a:rPr lang="en-US" sz="1600" dirty="0">
                <a:solidFill>
                  <a:srgbClr val="7030A0"/>
                </a:solidFill>
              </a:rPr>
              <a:t> de </a:t>
            </a:r>
            <a:r>
              <a:rPr lang="en-US" sz="1600" dirty="0" err="1">
                <a:solidFill>
                  <a:srgbClr val="7030A0"/>
                </a:solidFill>
              </a:rPr>
              <a:t>loyauté</a:t>
            </a:r>
            <a:r>
              <a:rPr lang="en-US" sz="1600" dirty="0">
                <a:solidFill>
                  <a:srgbClr val="7030A0"/>
                </a:solidFill>
              </a:rPr>
              <a:t>, </a:t>
            </a:r>
            <a:r>
              <a:rPr lang="en-US" sz="1600" dirty="0" err="1">
                <a:solidFill>
                  <a:srgbClr val="7030A0"/>
                </a:solidFill>
              </a:rPr>
              <a:t>d'intégrité</a:t>
            </a:r>
            <a:r>
              <a:rPr lang="en-US" sz="1600" dirty="0">
                <a:solidFill>
                  <a:srgbClr val="7030A0"/>
                </a:solidFill>
              </a:rPr>
              <a:t>, de courage et </a:t>
            </a:r>
            <a:r>
              <a:rPr lang="en-US" sz="1600" dirty="0" err="1">
                <a:solidFill>
                  <a:srgbClr val="7030A0"/>
                </a:solidFill>
              </a:rPr>
              <a:t>d'excellence</a:t>
            </a:r>
            <a:r>
              <a:rPr lang="en-US" sz="1600" dirty="0">
                <a:solidFill>
                  <a:srgbClr val="7030A0"/>
                </a:solidFill>
              </a:rPr>
              <a:t>, </a:t>
            </a:r>
            <a:r>
              <a:rPr lang="en-US" sz="1600" dirty="0" err="1">
                <a:solidFill>
                  <a:srgbClr val="7030A0"/>
                </a:solidFill>
              </a:rPr>
              <a:t>en</a:t>
            </a:r>
            <a:r>
              <a:rPr lang="en-US" sz="1600" dirty="0">
                <a:solidFill>
                  <a:srgbClr val="7030A0"/>
                </a:solidFill>
              </a:rPr>
              <a:t> </a:t>
            </a:r>
            <a:r>
              <a:rPr lang="en-US" sz="1600" dirty="0" err="1">
                <a:solidFill>
                  <a:srgbClr val="7030A0"/>
                </a:solidFill>
              </a:rPr>
              <a:t>plaçant</a:t>
            </a:r>
            <a:r>
              <a:rPr lang="en-US" sz="1600" dirty="0">
                <a:solidFill>
                  <a:srgbClr val="7030A0"/>
                </a:solidFill>
              </a:rPr>
              <a:t> </a:t>
            </a:r>
            <a:r>
              <a:rPr lang="en-US" sz="1600" dirty="0" err="1">
                <a:solidFill>
                  <a:srgbClr val="7030A0"/>
                </a:solidFill>
              </a:rPr>
              <a:t>l'intérêt</a:t>
            </a:r>
            <a:r>
              <a:rPr lang="en-US" sz="1600" dirty="0">
                <a:solidFill>
                  <a:srgbClr val="7030A0"/>
                </a:solidFill>
              </a:rPr>
              <a:t> public au-dessus des </a:t>
            </a:r>
            <a:r>
              <a:rPr lang="en-US" sz="1600" dirty="0" err="1">
                <a:solidFill>
                  <a:srgbClr val="7030A0"/>
                </a:solidFill>
              </a:rPr>
              <a:t>intérêts</a:t>
            </a:r>
            <a:r>
              <a:rPr lang="en-US" sz="1600" dirty="0">
                <a:solidFill>
                  <a:srgbClr val="7030A0"/>
                </a:solidFill>
              </a:rPr>
              <a:t> personnels.</a:t>
            </a:r>
          </a:p>
          <a:p>
            <a:pPr marL="266700" indent="-266700">
              <a:buFont typeface="+mj-lt"/>
              <a:buAutoNum type="arabicPeriod"/>
            </a:pPr>
            <a:endParaRPr sz="1600" dirty="0">
              <a:solidFill>
                <a:srgbClr val="7030A0"/>
              </a:solidFill>
            </a:endParaRPr>
          </a:p>
          <a:p>
            <a:pPr marL="266700" indent="-266700">
              <a:buFont typeface="+mj-lt"/>
              <a:buAutoNum type="arabicPeriod"/>
            </a:pPr>
            <a:r>
              <a:rPr lang="en-US" sz="1600" dirty="0">
                <a:solidFill>
                  <a:srgbClr val="7030A0"/>
                </a:solidFill>
              </a:rPr>
              <a:t>Obéir à </a:t>
            </a:r>
            <a:r>
              <a:rPr lang="en-US" sz="1600" dirty="0" err="1">
                <a:solidFill>
                  <a:srgbClr val="7030A0"/>
                </a:solidFill>
              </a:rPr>
              <a:t>l'autorité</a:t>
            </a:r>
            <a:r>
              <a:rPr lang="en-US" sz="1600" dirty="0">
                <a:solidFill>
                  <a:srgbClr val="7030A0"/>
                </a:solidFill>
              </a:rPr>
              <a:t> </a:t>
            </a:r>
            <a:r>
              <a:rPr lang="en-US" sz="1600" dirty="0" err="1">
                <a:solidFill>
                  <a:srgbClr val="7030A0"/>
                </a:solidFill>
              </a:rPr>
              <a:t>légitime</a:t>
            </a:r>
            <a:r>
              <a:rPr lang="en-US" sz="1600" dirty="0">
                <a:solidFill>
                  <a:srgbClr val="7030A0"/>
                </a:solidFill>
              </a:rPr>
              <a:t> et la </a:t>
            </a:r>
            <a:r>
              <a:rPr lang="en-US" sz="1600" dirty="0" err="1">
                <a:solidFill>
                  <a:srgbClr val="7030A0"/>
                </a:solidFill>
              </a:rPr>
              <a:t>soutenir</a:t>
            </a:r>
            <a:r>
              <a:rPr lang="en-US" sz="1600" dirty="0">
                <a:solidFill>
                  <a:srgbClr val="7030A0"/>
                </a:solidFill>
              </a:rPr>
              <a:t> : </a:t>
            </a:r>
            <a:r>
              <a:rPr lang="en-US" sz="1600" dirty="0" err="1">
                <a:solidFill>
                  <a:srgbClr val="7030A0"/>
                </a:solidFill>
              </a:rPr>
              <a:t>Exécuter</a:t>
            </a:r>
            <a:r>
              <a:rPr lang="en-US" sz="1600" dirty="0">
                <a:solidFill>
                  <a:srgbClr val="7030A0"/>
                </a:solidFill>
              </a:rPr>
              <a:t> les </a:t>
            </a:r>
            <a:r>
              <a:rPr lang="en-US" sz="1600" dirty="0" err="1">
                <a:solidFill>
                  <a:srgbClr val="7030A0"/>
                </a:solidFill>
              </a:rPr>
              <a:t>ordres</a:t>
            </a:r>
            <a:r>
              <a:rPr lang="en-US" sz="1600" dirty="0">
                <a:solidFill>
                  <a:srgbClr val="7030A0"/>
                </a:solidFill>
              </a:rPr>
              <a:t> </a:t>
            </a:r>
            <a:r>
              <a:rPr lang="en-US" sz="1600" dirty="0" err="1">
                <a:solidFill>
                  <a:srgbClr val="7030A0"/>
                </a:solidFill>
              </a:rPr>
              <a:t>légaux</a:t>
            </a:r>
            <a:r>
              <a:rPr lang="en-US" sz="1600" dirty="0">
                <a:solidFill>
                  <a:srgbClr val="7030A0"/>
                </a:solidFill>
              </a:rPr>
              <a:t> de manière </a:t>
            </a:r>
            <a:r>
              <a:rPr lang="en-US" sz="1600" dirty="0" err="1">
                <a:solidFill>
                  <a:srgbClr val="7030A0"/>
                </a:solidFill>
              </a:rPr>
              <a:t>loyale</a:t>
            </a:r>
            <a:r>
              <a:rPr lang="en-US" sz="1600" dirty="0">
                <a:solidFill>
                  <a:srgbClr val="7030A0"/>
                </a:solidFill>
              </a:rPr>
              <a:t> et </a:t>
            </a:r>
            <a:r>
              <a:rPr lang="en-US" sz="1600" dirty="0" err="1">
                <a:solidFill>
                  <a:srgbClr val="7030A0"/>
                </a:solidFill>
              </a:rPr>
              <a:t>soutenir</a:t>
            </a:r>
            <a:r>
              <a:rPr lang="en-US" sz="1600" dirty="0">
                <a:solidFill>
                  <a:srgbClr val="7030A0"/>
                </a:solidFill>
              </a:rPr>
              <a:t> les </a:t>
            </a:r>
            <a:r>
              <a:rPr lang="en-US" sz="1600" dirty="0" err="1">
                <a:solidFill>
                  <a:srgbClr val="7030A0"/>
                </a:solidFill>
              </a:rPr>
              <a:t>ministres</a:t>
            </a:r>
            <a:r>
              <a:rPr lang="en-US" sz="1600" dirty="0">
                <a:solidFill>
                  <a:srgbClr val="7030A0"/>
                </a:solidFill>
              </a:rPr>
              <a:t> dans </a:t>
            </a:r>
            <a:r>
              <a:rPr lang="en-US" sz="1600" dirty="0" err="1">
                <a:solidFill>
                  <a:srgbClr val="7030A0"/>
                </a:solidFill>
              </a:rPr>
              <a:t>leur</a:t>
            </a:r>
            <a:r>
              <a:rPr lang="en-US" sz="1600" dirty="0">
                <a:solidFill>
                  <a:srgbClr val="7030A0"/>
                </a:solidFill>
              </a:rPr>
              <a:t> </a:t>
            </a:r>
            <a:r>
              <a:rPr lang="en-US" sz="1600" dirty="0" err="1">
                <a:solidFill>
                  <a:srgbClr val="7030A0"/>
                </a:solidFill>
              </a:rPr>
              <a:t>responsabilité</a:t>
            </a:r>
            <a:r>
              <a:rPr lang="en-US" sz="1600" dirty="0">
                <a:solidFill>
                  <a:srgbClr val="7030A0"/>
                </a:solidFill>
              </a:rPr>
              <a:t> </a:t>
            </a:r>
            <a:r>
              <a:rPr lang="en-US" sz="1600" dirty="0" err="1">
                <a:solidFill>
                  <a:srgbClr val="7030A0"/>
                </a:solidFill>
              </a:rPr>
              <a:t>devant</a:t>
            </a:r>
            <a:r>
              <a:rPr lang="en-US" sz="1600" dirty="0">
                <a:solidFill>
                  <a:srgbClr val="7030A0"/>
                </a:solidFill>
              </a:rPr>
              <a:t> le Parlement</a:t>
            </a:r>
          </a:p>
          <a:p>
            <a:r>
              <a:rPr lang="en-US" dirty="0">
                <a:solidFill>
                  <a:srgbClr val="7030A0"/>
                </a:solidFill>
              </a:rPr>
              <a:t>-------------------------------------------------------</a:t>
            </a:r>
          </a:p>
          <a:p>
            <a:r>
              <a:rPr lang="fr-CA" sz="1600" b="1" dirty="0">
                <a:solidFill>
                  <a:srgbClr val="7030A0"/>
                </a:solidFill>
              </a:rPr>
              <a:t>Préserver l’intégrité et le respect</a:t>
            </a:r>
            <a:endParaRPr lang="en-US" sz="1600" b="1" dirty="0">
              <a:solidFill>
                <a:srgbClr val="7030A0"/>
              </a:solidFill>
            </a:endParaRPr>
          </a:p>
          <a:p>
            <a:endParaRPr lang="fr-FR" sz="1600" dirty="0">
              <a:solidFill>
                <a:srgbClr val="7030A0"/>
              </a:solidFill>
            </a:endParaRPr>
          </a:p>
          <a:p>
            <a:endParaRPr lang="fr-FR" sz="1600" dirty="0">
              <a:solidFill>
                <a:srgbClr val="7030A0"/>
              </a:solidFill>
            </a:endParaRPr>
          </a:p>
          <a:p>
            <a:r>
              <a:rPr lang="fr-FR" sz="1600" dirty="0">
                <a:solidFill>
                  <a:srgbClr val="7030A0"/>
                </a:solidFill>
              </a:rPr>
              <a:t>La compassion et la gentillesse doivent nous guider</a:t>
            </a:r>
            <a:endParaRPr lang="en-US" sz="1600" dirty="0">
              <a:solidFill>
                <a:srgbClr val="7030A0"/>
              </a:solidFill>
            </a:endParaRPr>
          </a:p>
        </p:txBody>
      </p:sp>
      <p:sp>
        <p:nvSpPr>
          <p:cNvPr id="10" name="Slide Number Placeholder 9">
            <a:extLst>
              <a:ext uri="{FF2B5EF4-FFF2-40B4-BE49-F238E27FC236}">
                <a16:creationId xmlns:a16="http://schemas.microsoft.com/office/drawing/2014/main" id="{4CB5ACCA-C40E-5C4C-45FD-D0151C15AB60}"/>
              </a:ext>
            </a:extLst>
          </p:cNvPr>
          <p:cNvSpPr>
            <a:spLocks noGrp="1"/>
          </p:cNvSpPr>
          <p:nvPr>
            <p:ph type="sldNum" sz="quarter" idx="12"/>
          </p:nvPr>
        </p:nvSpPr>
        <p:spPr/>
        <p:txBody>
          <a:bodyPr/>
          <a:lstStyle/>
          <a:p>
            <a:fld id="{C1FF6DA9-008F-8B48-92A6-B652298478BF}" type="slidenum">
              <a:rPr lang="en-US" smtClean="0">
                <a:solidFill>
                  <a:schemeClr val="tx1"/>
                </a:solidFill>
              </a:rPr>
              <a:t>7</a:t>
            </a:fld>
            <a:endParaRPr lang="en-US"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7772400" y="0"/>
            <a:ext cx="1371600" cy="1371600"/>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6341807"/>
            <a:ext cx="9144000" cy="516192"/>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131264" y="154722"/>
            <a:ext cx="7157839" cy="523220"/>
          </a:xfrm>
          <a:prstGeom prst="rect">
            <a:avLst/>
          </a:prstGeom>
          <a:noFill/>
        </p:spPr>
        <p:txBody>
          <a:bodyPr wrap="square">
            <a:spAutoFit/>
          </a:bodyPr>
          <a:lstStyle/>
          <a:p>
            <a:pPr>
              <a:defRPr sz="3200"/>
            </a:pPr>
            <a:r>
              <a:rPr sz="2800" b="1" dirty="0">
                <a:solidFill>
                  <a:srgbClr val="7030A0"/>
                </a:solidFill>
              </a:rPr>
              <a:t>Open All Your Doors</a:t>
            </a:r>
            <a:r>
              <a:rPr lang="fr-CA" sz="2800" b="1" dirty="0">
                <a:solidFill>
                  <a:srgbClr val="7030A0"/>
                </a:solidFill>
              </a:rPr>
              <a:t> / Ouvrez toutes vos portes</a:t>
            </a:r>
            <a:endParaRPr sz="2800" b="1" dirty="0">
              <a:solidFill>
                <a:srgbClr val="7030A0"/>
              </a:solidFill>
            </a:endParaRPr>
          </a:p>
        </p:txBody>
      </p:sp>
      <p:pic>
        <p:nvPicPr>
          <p:cNvPr id="6" name="Picture 2" descr="IWD: Step Up International Women's Day 2026 Event">
            <a:extLst>
              <a:ext uri="{FF2B5EF4-FFF2-40B4-BE49-F238E27FC236}">
                <a16:creationId xmlns:a16="http://schemas.microsoft.com/office/drawing/2014/main" id="{15AD4E65-E08A-6B1F-CCF0-732ABD3E8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104" y="1"/>
            <a:ext cx="185489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nk Door PNG Transparent Images Free Download | Vector ...">
            <a:extLst>
              <a:ext uri="{FF2B5EF4-FFF2-40B4-BE49-F238E27FC236}">
                <a16:creationId xmlns:a16="http://schemas.microsoft.com/office/drawing/2014/main" id="{1AC5E1E0-88F2-5FC2-65A3-A0DE60ED6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331" y="5071085"/>
            <a:ext cx="1502669" cy="13932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4B900D8-F5CA-A74D-F721-7FBCF5882945}"/>
              </a:ext>
            </a:extLst>
          </p:cNvPr>
          <p:cNvSpPr txBox="1"/>
          <p:nvPr/>
        </p:nvSpPr>
        <p:spPr>
          <a:xfrm>
            <a:off x="128291" y="1548290"/>
            <a:ext cx="4104388" cy="4262705"/>
          </a:xfrm>
          <a:prstGeom prst="rect">
            <a:avLst/>
          </a:prstGeom>
          <a:noFill/>
        </p:spPr>
        <p:txBody>
          <a:bodyPr wrap="square">
            <a:spAutoFit/>
          </a:bodyPr>
          <a:lstStyle/>
          <a:p>
            <a:pPr marL="180975" marR="0" indent="-180975">
              <a:buFont typeface="Arial" panose="020B0604020202020204" pitchFamily="34" charset="0"/>
              <a:buChar char="•"/>
            </a:pPr>
            <a:r>
              <a:rPr lang="en-US" sz="2000" kern="1200" dirty="0">
                <a:solidFill>
                  <a:srgbClr val="7030A0"/>
                </a:solidFill>
                <a:effectLst/>
                <a:latin typeface="+mj-lt"/>
                <a:ea typeface="Times New Roman" panose="02020603050405020304" pitchFamily="18" charset="0"/>
                <a:cs typeface="Times New Roman" panose="02020603050405020304" pitchFamily="18" charset="0"/>
              </a:rPr>
              <a:t>Stay connected in your networks</a:t>
            </a:r>
          </a:p>
          <a:p>
            <a:pPr marL="180975" marR="0" indent="-180975"/>
            <a:endParaRPr lang="en-US" sz="2000" kern="1200" dirty="0">
              <a:solidFill>
                <a:srgbClr val="7030A0"/>
              </a:solidFill>
              <a:effectLst/>
              <a:latin typeface="+mj-lt"/>
              <a:ea typeface="Times New Roman" panose="02020603050405020304" pitchFamily="18" charset="0"/>
              <a:cs typeface="Times New Roman" panose="02020603050405020304" pitchFamily="18" charset="0"/>
            </a:endParaRPr>
          </a:p>
          <a:p>
            <a:pPr marL="180975" marR="0" indent="-180975">
              <a:buFont typeface="Arial" panose="020B0604020202020204" pitchFamily="34" charset="0"/>
              <a:buChar char="•"/>
            </a:pPr>
            <a:r>
              <a:rPr lang="en-US" sz="2000" kern="1200" dirty="0">
                <a:solidFill>
                  <a:srgbClr val="7030A0"/>
                </a:solidFill>
                <a:effectLst/>
                <a:latin typeface="+mj-lt"/>
                <a:ea typeface="Times New Roman" panose="02020603050405020304" pitchFamily="18" charset="0"/>
                <a:cs typeface="Times New Roman" panose="02020603050405020304" pitchFamily="18" charset="0"/>
              </a:rPr>
              <a:t>Have a champion at the most senior decision-making table.</a:t>
            </a:r>
          </a:p>
          <a:p>
            <a:pPr marL="180975" marR="0" indent="-180975"/>
            <a:endParaRPr lang="en-US" sz="2000" kern="100" dirty="0">
              <a:effectLst/>
              <a:latin typeface="+mj-lt"/>
              <a:ea typeface="Aptos" panose="020B0004020202020204" pitchFamily="34" charset="0"/>
              <a:cs typeface="Times New Roman" panose="02020603050405020304" pitchFamily="18" charset="0"/>
            </a:endParaRPr>
          </a:p>
          <a:p>
            <a:pPr marL="180975" marR="0" indent="-180975">
              <a:buFont typeface="Arial" panose="020B0604020202020204" pitchFamily="34" charset="0"/>
              <a:buChar char="•"/>
            </a:pPr>
            <a:r>
              <a:rPr lang="en-US" sz="2000" kern="1200" dirty="0">
                <a:solidFill>
                  <a:srgbClr val="7030A0"/>
                </a:solidFill>
                <a:effectLst/>
                <a:latin typeface="+mj-lt"/>
                <a:ea typeface="Times New Roman" panose="02020603050405020304" pitchFamily="18" charset="0"/>
                <a:cs typeface="Times New Roman" panose="02020603050405020304" pitchFamily="18" charset="0"/>
              </a:rPr>
              <a:t>Give yourself grace and compassion</a:t>
            </a:r>
            <a:r>
              <a:rPr lang="en-US" sz="2000" kern="100" dirty="0">
                <a:latin typeface="+mj-lt"/>
                <a:ea typeface="Times New Roman" panose="02020603050405020304" pitchFamily="18" charset="0"/>
                <a:cs typeface="Times New Roman" panose="02020603050405020304" pitchFamily="18" charset="0"/>
              </a:rPr>
              <a:t>. </a:t>
            </a:r>
            <a:r>
              <a:rPr lang="en-US" sz="2000" kern="1200" dirty="0">
                <a:solidFill>
                  <a:srgbClr val="7030A0"/>
                </a:solidFill>
                <a:effectLst/>
                <a:latin typeface="+mj-lt"/>
                <a:ea typeface="Times New Roman" panose="02020603050405020304" pitchFamily="18" charset="0"/>
                <a:cs typeface="Times New Roman" panose="02020603050405020304" pitchFamily="18" charset="0"/>
              </a:rPr>
              <a:t>In the end, you must have your own back.</a:t>
            </a:r>
          </a:p>
          <a:p>
            <a:pPr marL="180975" marR="0" indent="-180975"/>
            <a:endParaRPr lang="en-US" sz="2000" kern="100" dirty="0">
              <a:effectLst/>
              <a:latin typeface="+mj-lt"/>
              <a:ea typeface="Aptos" panose="020B0004020202020204" pitchFamily="34" charset="0"/>
              <a:cs typeface="Times New Roman" panose="02020603050405020304" pitchFamily="18" charset="0"/>
            </a:endParaRPr>
          </a:p>
          <a:p>
            <a:pPr marL="180975" marR="0" indent="-180975">
              <a:buFont typeface="Arial" panose="020B0604020202020204" pitchFamily="34" charset="0"/>
              <a:buChar char="•"/>
            </a:pPr>
            <a:r>
              <a:rPr lang="en-US" sz="2000" kern="1200" dirty="0">
                <a:solidFill>
                  <a:srgbClr val="7030A0"/>
                </a:solidFill>
                <a:effectLst/>
                <a:latin typeface="+mj-lt"/>
                <a:ea typeface="Times New Roman" panose="02020603050405020304" pitchFamily="18" charset="0"/>
                <a:cs typeface="Times New Roman" panose="02020603050405020304" pitchFamily="18" charset="0"/>
              </a:rPr>
              <a:t>Be prepared. Be agile. Be focused. Be mission ready</a:t>
            </a:r>
            <a:r>
              <a:rPr lang="fr-FR" sz="2000" dirty="0">
                <a:solidFill>
                  <a:srgbClr val="7030A0"/>
                </a:solidFill>
                <a:latin typeface="+mj-lt"/>
                <a:ea typeface="Times New Roman" panose="02020603050405020304" pitchFamily="18" charset="0"/>
                <a:cs typeface="Times New Roman" panose="02020603050405020304" pitchFamily="18" charset="0"/>
              </a:rPr>
              <a:t>.</a:t>
            </a:r>
            <a:endParaRPr lang="en-US" sz="2000" kern="1200" dirty="0">
              <a:solidFill>
                <a:srgbClr val="7030A0"/>
              </a:solidFill>
              <a:effectLst/>
              <a:latin typeface="+mj-lt"/>
              <a:ea typeface="Times New Roman" panose="02020603050405020304" pitchFamily="18" charset="0"/>
              <a:cs typeface="Times New Roman" panose="02020603050405020304" pitchFamily="18" charset="0"/>
            </a:endParaRPr>
          </a:p>
          <a:p>
            <a:pPr marL="0" marR="0">
              <a:buNone/>
            </a:pPr>
            <a:endParaRPr lang="en-US" dirty="0">
              <a:solidFill>
                <a:srgbClr val="7030A0"/>
              </a:solidFill>
              <a:latin typeface="Aptos" panose="020B0004020202020204" pitchFamily="34" charset="0"/>
              <a:ea typeface="Aptos" panose="020B0004020202020204" pitchFamily="34" charset="0"/>
              <a:cs typeface="Times New Roman" panose="02020603050405020304" pitchFamily="18" charset="0"/>
            </a:endParaRPr>
          </a:p>
          <a:p>
            <a:pPr marL="0" marR="0">
              <a:buNone/>
            </a:pPr>
            <a:endParaRPr lang="en-US" sz="11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endParaRPr lang="en-US" sz="1100" kern="100" dirty="0">
              <a:solidFill>
                <a:srgbClr val="7030A0"/>
              </a:solidFill>
              <a:latin typeface="Aptos" panose="020B0004020202020204" pitchFamily="34" charset="0"/>
              <a:ea typeface="Aptos" panose="020B0004020202020204" pitchFamily="34" charset="0"/>
              <a:cs typeface="Times New Roman" panose="02020603050405020304" pitchFamily="18" charset="0"/>
            </a:endParaRPr>
          </a:p>
          <a:p>
            <a:pPr marL="0" marR="0">
              <a:buNone/>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AC943D3-62E6-04AE-DA51-C8CFDCF3F4C8}"/>
              </a:ext>
            </a:extLst>
          </p:cNvPr>
          <p:cNvSpPr txBox="1"/>
          <p:nvPr/>
        </p:nvSpPr>
        <p:spPr>
          <a:xfrm>
            <a:off x="4572001" y="1500562"/>
            <a:ext cx="4402830" cy="4093428"/>
          </a:xfrm>
          <a:prstGeom prst="rect">
            <a:avLst/>
          </a:prstGeom>
          <a:noFill/>
        </p:spPr>
        <p:txBody>
          <a:bodyPr wrap="square">
            <a:spAutoFit/>
          </a:bodyPr>
          <a:lstStyle/>
          <a:p>
            <a:pPr marL="180975" marR="0" indent="-180975">
              <a:buFont typeface="Arial" panose="020B0604020202020204" pitchFamily="34" charset="0"/>
              <a:buChar char="•"/>
            </a:pPr>
            <a:r>
              <a:rPr lang="fr-FR" sz="2000" kern="1200" dirty="0">
                <a:solidFill>
                  <a:srgbClr val="7030A0"/>
                </a:solidFill>
                <a:effectLst/>
                <a:latin typeface="+mj-lt"/>
                <a:ea typeface="Times New Roman" panose="02020603050405020304" pitchFamily="18" charset="0"/>
                <a:cs typeface="Times New Roman" panose="02020603050405020304" pitchFamily="18" charset="0"/>
              </a:rPr>
              <a:t>Restez connecté à vos réseaux</a:t>
            </a:r>
          </a:p>
          <a:p>
            <a:pPr marL="180975" marR="0" indent="-180975">
              <a:buFont typeface="Arial" panose="020B0604020202020204" pitchFamily="34" charset="0"/>
              <a:buChar char="•"/>
            </a:pPr>
            <a:endParaRPr lang="fr-FR" sz="2000" dirty="0">
              <a:solidFill>
                <a:srgbClr val="7030A0"/>
              </a:solidFill>
              <a:latin typeface="+mj-lt"/>
              <a:ea typeface="Times New Roman" panose="02020603050405020304" pitchFamily="18" charset="0"/>
              <a:cs typeface="Times New Roman" panose="02020603050405020304" pitchFamily="18" charset="0"/>
            </a:endParaRPr>
          </a:p>
          <a:p>
            <a:pPr marL="180975" marR="0" indent="-180975">
              <a:buFont typeface="Arial" panose="020B0604020202020204" pitchFamily="34" charset="0"/>
              <a:buChar char="•"/>
            </a:pPr>
            <a:r>
              <a:rPr lang="fr-FR" sz="2000" dirty="0">
                <a:solidFill>
                  <a:srgbClr val="7030A0"/>
                </a:solidFill>
                <a:latin typeface="+mj-lt"/>
                <a:ea typeface="Times New Roman" panose="02020603050405020304" pitchFamily="18" charset="0"/>
                <a:cs typeface="Times New Roman" panose="02020603050405020304" pitchFamily="18" charset="0"/>
              </a:rPr>
              <a:t>Ayez un champion à la table des décideurs les plus hauts placés. </a:t>
            </a:r>
          </a:p>
          <a:p>
            <a:pPr marL="180975" marR="0" indent="-180975">
              <a:buFont typeface="Arial" panose="020B0604020202020204" pitchFamily="34" charset="0"/>
              <a:buChar char="•"/>
            </a:pPr>
            <a:endParaRPr lang="fr-FR" sz="2000" dirty="0">
              <a:solidFill>
                <a:srgbClr val="7030A0"/>
              </a:solidFill>
              <a:latin typeface="+mj-lt"/>
              <a:ea typeface="Times New Roman" panose="02020603050405020304" pitchFamily="18" charset="0"/>
              <a:cs typeface="Times New Roman" panose="02020603050405020304" pitchFamily="18" charset="0"/>
            </a:endParaRPr>
          </a:p>
          <a:p>
            <a:pPr marL="180975" indent="-180975">
              <a:buFont typeface="Arial" panose="020B0604020202020204" pitchFamily="34" charset="0"/>
              <a:buChar char="•"/>
            </a:pPr>
            <a:r>
              <a:rPr lang="fr-FR" sz="2000" dirty="0">
                <a:solidFill>
                  <a:srgbClr val="7030A0"/>
                </a:solidFill>
                <a:latin typeface="+mj-lt"/>
                <a:ea typeface="Times New Roman" panose="02020603050405020304" pitchFamily="18" charset="0"/>
                <a:cs typeface="Times New Roman" panose="02020603050405020304" pitchFamily="18" charset="0"/>
              </a:rPr>
              <a:t>Faites preuve de bienveillance et de compassion envers vous-même. En fin de compte, vous devez vous soutenir vous-même.</a:t>
            </a:r>
            <a:endParaRPr lang="en-US" sz="2000" kern="1200" dirty="0">
              <a:solidFill>
                <a:srgbClr val="7030A0"/>
              </a:solidFill>
              <a:effectLst/>
              <a:latin typeface="+mj-lt"/>
              <a:ea typeface="Times New Roman" panose="02020603050405020304" pitchFamily="18" charset="0"/>
              <a:cs typeface="Times New Roman" panose="02020603050405020304" pitchFamily="18" charset="0"/>
            </a:endParaRPr>
          </a:p>
          <a:p>
            <a:pPr marR="0"/>
            <a:endParaRPr lang="en-US" sz="2000" kern="100" dirty="0">
              <a:effectLst/>
              <a:latin typeface="+mj-lt"/>
              <a:ea typeface="Aptos" panose="020B0004020202020204" pitchFamily="34" charset="0"/>
              <a:cs typeface="Times New Roman" panose="02020603050405020304" pitchFamily="18" charset="0"/>
            </a:endParaRPr>
          </a:p>
          <a:p>
            <a:pPr marL="180975" marR="0" indent="-180975">
              <a:buFont typeface="Arial" panose="020B0604020202020204" pitchFamily="34" charset="0"/>
              <a:buChar char="•"/>
            </a:pPr>
            <a:r>
              <a:rPr lang="fr-FR" sz="2000" dirty="0">
                <a:solidFill>
                  <a:srgbClr val="7030A0"/>
                </a:solidFill>
                <a:latin typeface="+mj-lt"/>
                <a:ea typeface="Times New Roman" panose="02020603050405020304" pitchFamily="18" charset="0"/>
                <a:cs typeface="Times New Roman" panose="02020603050405020304" pitchFamily="18" charset="0"/>
              </a:rPr>
              <a:t>Soyez prêt. Soyez agile. Soyez concentré. Soyez prêt à accomplir votre mission.</a:t>
            </a:r>
            <a:endParaRPr lang="en-US" sz="2000" kern="1200" dirty="0">
              <a:solidFill>
                <a:srgbClr val="7030A0"/>
              </a:solidFill>
              <a:effectLst/>
              <a:latin typeface="+mj-lt"/>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75D2B7AF-B350-332E-1021-0E6F96233E99}"/>
              </a:ext>
            </a:extLst>
          </p:cNvPr>
          <p:cNvSpPr>
            <a:spLocks noGrp="1"/>
          </p:cNvSpPr>
          <p:nvPr>
            <p:ph type="sldNum" sz="quarter" idx="12"/>
          </p:nvPr>
        </p:nvSpPr>
        <p:spPr/>
        <p:txBody>
          <a:bodyPr/>
          <a:lstStyle/>
          <a:p>
            <a:fld id="{C1FF6DA9-008F-8B48-92A6-B652298478BF}" type="slidenum">
              <a:rPr lang="en-US" smtClean="0">
                <a:solidFill>
                  <a:schemeClr val="tx1"/>
                </a:solidFill>
              </a:rPr>
              <a:t>8</a:t>
            </a:fld>
            <a:endParaRPr lang="en-U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Rounded Rectangle 1"/>
          <p:cNvSpPr/>
          <p:nvPr/>
        </p:nvSpPr>
        <p:spPr>
          <a:xfrm>
            <a:off x="7772400" y="0"/>
            <a:ext cx="1371600" cy="1371600"/>
          </a:xfrm>
          <a:prstGeom prst="roundRect">
            <a:avLst/>
          </a:prstGeom>
          <a:solidFill>
            <a:srgbClr val="B496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6390968"/>
            <a:ext cx="9144000" cy="467032"/>
          </a:xfrm>
          <a:prstGeom prst="rect">
            <a:avLst/>
          </a:prstGeom>
          <a:solidFill>
            <a:srgbClr val="8C6E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184662" y="162580"/>
            <a:ext cx="6883578" cy="523220"/>
          </a:xfrm>
          <a:prstGeom prst="rect">
            <a:avLst/>
          </a:prstGeom>
          <a:noFill/>
        </p:spPr>
        <p:txBody>
          <a:bodyPr wrap="square">
            <a:spAutoFit/>
          </a:bodyPr>
          <a:lstStyle/>
          <a:p>
            <a:pPr>
              <a:defRPr sz="3200"/>
            </a:pPr>
            <a:r>
              <a:rPr lang="en-US" sz="2800" b="1" dirty="0">
                <a:solidFill>
                  <a:srgbClr val="7030A0"/>
                </a:solidFill>
              </a:rPr>
              <a:t>Pack Your Backpack/</a:t>
            </a:r>
            <a:r>
              <a:rPr lang="fr-FR" sz="2800" b="1" dirty="0">
                <a:solidFill>
                  <a:srgbClr val="7030A0"/>
                </a:solidFill>
              </a:rPr>
              <a:t>Préparez votre sac à dos</a:t>
            </a:r>
            <a:endParaRPr lang="en-US" sz="2800" b="1" dirty="0">
              <a:solidFill>
                <a:srgbClr val="7030A0"/>
              </a:solidFill>
            </a:endParaRPr>
          </a:p>
        </p:txBody>
      </p:sp>
      <p:pic>
        <p:nvPicPr>
          <p:cNvPr id="6" name="Picture 2" descr="IWD: Step Up International Women's Day 2026 Event">
            <a:extLst>
              <a:ext uri="{FF2B5EF4-FFF2-40B4-BE49-F238E27FC236}">
                <a16:creationId xmlns:a16="http://schemas.microsoft.com/office/drawing/2014/main" id="{012A924B-BCBD-D303-17A2-FD92D2F90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240" y="0"/>
            <a:ext cx="207576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47,000+ Cartoon Backpack Stock Photos, Pictures &amp; Royalty ...">
            <a:extLst>
              <a:ext uri="{FF2B5EF4-FFF2-40B4-BE49-F238E27FC236}">
                <a16:creationId xmlns:a16="http://schemas.microsoft.com/office/drawing/2014/main" id="{9A2CE271-5537-F512-428B-BA3C0B04F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931" y="5103554"/>
            <a:ext cx="1485900" cy="14097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84F786-0580-E683-30C1-2BCA1A5A523B}"/>
              </a:ext>
            </a:extLst>
          </p:cNvPr>
          <p:cNvSpPr txBox="1"/>
          <p:nvPr/>
        </p:nvSpPr>
        <p:spPr>
          <a:xfrm>
            <a:off x="271193" y="1186517"/>
            <a:ext cx="3869608" cy="3970318"/>
          </a:xfrm>
          <a:prstGeom prst="rect">
            <a:avLst/>
          </a:prstGeom>
          <a:noFill/>
        </p:spPr>
        <p:txBody>
          <a:bodyPr wrap="square">
            <a:spAutoFit/>
          </a:bodyPr>
          <a:lstStyle/>
          <a:p>
            <a:pPr marL="0" marR="0">
              <a:buNone/>
            </a:pPr>
            <a:endParaRPr lang="en-US" kern="1200" dirty="0">
              <a:solidFill>
                <a:srgbClr val="7030A0"/>
              </a:solidFill>
              <a:effectLst/>
              <a:ea typeface="Times New Roman" panose="02020603050405020304" pitchFamily="18" charset="0"/>
              <a:cs typeface="Times New Roman" panose="02020603050405020304" pitchFamily="18" charset="0"/>
            </a:endParaRPr>
          </a:p>
          <a:p>
            <a:pPr marL="0" marR="0">
              <a:buNone/>
            </a:pPr>
            <a:r>
              <a:rPr lang="en-US" kern="1200" dirty="0">
                <a:solidFill>
                  <a:srgbClr val="7030A0"/>
                </a:solidFill>
                <a:effectLst/>
                <a:ea typeface="Times New Roman" panose="02020603050405020304" pitchFamily="18" charset="0"/>
                <a:cs typeface="Times New Roman" panose="02020603050405020304" pitchFamily="18" charset="0"/>
              </a:rPr>
              <a:t>During my four months in Japan as Director of the Canada Pavilion at Expo 2025 Osaka, the first thing I received was a backpack with disaster essentials.</a:t>
            </a:r>
          </a:p>
          <a:p>
            <a:pPr marL="0" marR="0">
              <a:buNone/>
            </a:pPr>
            <a:endParaRPr lang="en-US" dirty="0">
              <a:effectLst/>
              <a:ea typeface="Times New Roman" panose="02020603050405020304" pitchFamily="18" charset="0"/>
              <a:cs typeface="Aptos" panose="020B0004020202020204" pitchFamily="34" charset="0"/>
            </a:endParaRPr>
          </a:p>
          <a:p>
            <a:pPr marL="0" marR="0">
              <a:buNone/>
            </a:pPr>
            <a:endParaRPr lang="en-US" dirty="0">
              <a:effectLst/>
              <a:ea typeface="Times New Roman" panose="02020603050405020304" pitchFamily="18" charset="0"/>
              <a:cs typeface="Aptos" panose="020B0004020202020204" pitchFamily="34" charset="0"/>
            </a:endParaRPr>
          </a:p>
          <a:p>
            <a:pPr marL="714375" marR="0" lvl="0" indent="-333375">
              <a:buFont typeface="Wingdings" panose="05000000000000000000" pitchFamily="2" charset="2"/>
              <a:buChar char=""/>
            </a:pPr>
            <a:r>
              <a:rPr lang="en-US" kern="1200" dirty="0">
                <a:solidFill>
                  <a:srgbClr val="7030A0"/>
                </a:solidFill>
                <a:effectLst/>
                <a:ea typeface="Times New Roman" panose="02020603050405020304" pitchFamily="18" charset="0"/>
                <a:cs typeface="Times New Roman" panose="02020603050405020304" pitchFamily="18" charset="0"/>
              </a:rPr>
              <a:t>Acknowledge the change</a:t>
            </a:r>
            <a:endParaRPr lang="en-US" dirty="0">
              <a:effectLst/>
              <a:ea typeface="Times New Roman" panose="02020603050405020304" pitchFamily="18" charset="0"/>
              <a:cs typeface="Aptos" panose="020B0004020202020204" pitchFamily="34" charset="0"/>
            </a:endParaRPr>
          </a:p>
          <a:p>
            <a:pPr marL="714375" marR="0" lvl="0" indent="-333375">
              <a:buFont typeface="Wingdings" panose="05000000000000000000" pitchFamily="2" charset="2"/>
              <a:buChar char=""/>
            </a:pPr>
            <a:r>
              <a:rPr lang="en-US" kern="1200" dirty="0">
                <a:solidFill>
                  <a:srgbClr val="7030A0"/>
                </a:solidFill>
                <a:effectLst/>
                <a:ea typeface="Times New Roman" panose="02020603050405020304" pitchFamily="18" charset="0"/>
                <a:cs typeface="Times New Roman" panose="02020603050405020304" pitchFamily="18" charset="0"/>
              </a:rPr>
              <a:t>Speak to your supervisor</a:t>
            </a:r>
            <a:endParaRPr lang="en-US" dirty="0">
              <a:effectLst/>
              <a:ea typeface="Times New Roman" panose="02020603050405020304" pitchFamily="18" charset="0"/>
              <a:cs typeface="Aptos" panose="020B0004020202020204" pitchFamily="34" charset="0"/>
            </a:endParaRPr>
          </a:p>
          <a:p>
            <a:pPr marL="714375" marR="0" lvl="0" indent="-333375">
              <a:buFont typeface="Wingdings" panose="05000000000000000000" pitchFamily="2" charset="2"/>
              <a:buChar char=""/>
            </a:pPr>
            <a:r>
              <a:rPr lang="en-US" kern="1200" dirty="0">
                <a:solidFill>
                  <a:srgbClr val="7030A0"/>
                </a:solidFill>
                <a:effectLst/>
                <a:ea typeface="Times New Roman" panose="02020603050405020304" pitchFamily="18" charset="0"/>
                <a:cs typeface="Times New Roman" panose="02020603050405020304" pitchFamily="18" charset="0"/>
              </a:rPr>
              <a:t>See your medical professional</a:t>
            </a:r>
          </a:p>
          <a:p>
            <a:pPr marL="714375" marR="0" lvl="0" indent="-333375">
              <a:buFont typeface="Wingdings" panose="05000000000000000000" pitchFamily="2" charset="2"/>
              <a:buChar char=""/>
            </a:pPr>
            <a:r>
              <a:rPr lang="en-US" kern="1200" dirty="0">
                <a:solidFill>
                  <a:srgbClr val="7030A0"/>
                </a:solidFill>
                <a:effectLst/>
                <a:ea typeface="Times New Roman" panose="02020603050405020304" pitchFamily="18" charset="0"/>
                <a:cs typeface="Times New Roman" panose="02020603050405020304" pitchFamily="18" charset="0"/>
              </a:rPr>
              <a:t>Put supports in place to thrive </a:t>
            </a:r>
          </a:p>
          <a:p>
            <a:pPr marL="714375" marR="0" lvl="0" indent="-333375">
              <a:buFont typeface="Wingdings" panose="05000000000000000000" pitchFamily="2" charset="2"/>
              <a:buChar char=""/>
            </a:pPr>
            <a:r>
              <a:rPr lang="en-US" dirty="0">
                <a:solidFill>
                  <a:srgbClr val="7030A0"/>
                </a:solidFill>
                <a:ea typeface="Times New Roman" panose="02020603050405020304" pitchFamily="18" charset="0"/>
                <a:cs typeface="Times New Roman" panose="02020603050405020304" pitchFamily="18" charset="0"/>
              </a:rPr>
              <a:t>Call Employee Assistant Federal Program (EAFP)</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147053C1-9213-4DAF-6402-79C3C8F5445F}"/>
              </a:ext>
            </a:extLst>
          </p:cNvPr>
          <p:cNvSpPr txBox="1"/>
          <p:nvPr/>
        </p:nvSpPr>
        <p:spPr>
          <a:xfrm>
            <a:off x="4492881" y="1371600"/>
            <a:ext cx="4279644" cy="4139595"/>
          </a:xfrm>
          <a:prstGeom prst="rect">
            <a:avLst/>
          </a:prstGeom>
          <a:noFill/>
        </p:spPr>
        <p:txBody>
          <a:bodyPr wrap="square">
            <a:spAutoFit/>
          </a:bodyPr>
          <a:lstStyle/>
          <a:p>
            <a:pPr marL="0" marR="0">
              <a:buNone/>
            </a:pPr>
            <a:r>
              <a:rPr lang="fr-FR" kern="1200" dirty="0">
                <a:solidFill>
                  <a:srgbClr val="7030A0"/>
                </a:solidFill>
                <a:effectLst/>
                <a:ea typeface="Times New Roman" panose="02020603050405020304" pitchFamily="18" charset="0"/>
                <a:cs typeface="Times New Roman" panose="02020603050405020304" pitchFamily="18" charset="0"/>
              </a:rPr>
              <a:t>Au cours des quatre mois que j'ai passé au Japon en tant que directrice du pavillon canadien à l'Expo 2025 d'Osaka, la première chose que j'ai reçu était un sac à dos contenant des articles essentiels en cas de catastrophe.</a:t>
            </a:r>
            <a:endParaRPr lang="en-US" kern="1200" dirty="0">
              <a:solidFill>
                <a:srgbClr val="7030A0"/>
              </a:solidFill>
              <a:effectLst/>
              <a:ea typeface="Times New Roman" panose="02020603050405020304" pitchFamily="18" charset="0"/>
              <a:cs typeface="Times New Roman" panose="02020603050405020304" pitchFamily="18" charset="0"/>
            </a:endParaRPr>
          </a:p>
          <a:p>
            <a:pPr marL="0" marR="0">
              <a:buNone/>
            </a:pPr>
            <a:endParaRPr lang="en-US" dirty="0">
              <a:effectLst/>
              <a:ea typeface="Times New Roman" panose="02020603050405020304" pitchFamily="18" charset="0"/>
              <a:cs typeface="Aptos" panose="020B0004020202020204" pitchFamily="34" charset="0"/>
            </a:endParaRPr>
          </a:p>
          <a:p>
            <a:pPr marL="628650" marR="0" lvl="0" indent="-257175">
              <a:buFont typeface="Wingdings" panose="05000000000000000000" pitchFamily="2" charset="2"/>
              <a:buChar char=""/>
            </a:pPr>
            <a:r>
              <a:rPr lang="en-US" kern="1200" dirty="0" err="1">
                <a:solidFill>
                  <a:srgbClr val="7030A0"/>
                </a:solidFill>
                <a:effectLst/>
                <a:ea typeface="Times New Roman" panose="02020603050405020304" pitchFamily="18" charset="0"/>
                <a:cs typeface="Times New Roman" panose="02020603050405020304" pitchFamily="18" charset="0"/>
              </a:rPr>
              <a:t>Reconnaissez</a:t>
            </a:r>
            <a:r>
              <a:rPr lang="en-US" kern="1200" dirty="0">
                <a:solidFill>
                  <a:srgbClr val="7030A0"/>
                </a:solidFill>
                <a:effectLst/>
                <a:ea typeface="Times New Roman" panose="02020603050405020304" pitchFamily="18" charset="0"/>
                <a:cs typeface="Times New Roman" panose="02020603050405020304" pitchFamily="18" charset="0"/>
              </a:rPr>
              <a:t> le </a:t>
            </a:r>
            <a:r>
              <a:rPr lang="en-US" kern="1200" dirty="0" err="1">
                <a:solidFill>
                  <a:srgbClr val="7030A0"/>
                </a:solidFill>
                <a:effectLst/>
                <a:ea typeface="Times New Roman" panose="02020603050405020304" pitchFamily="18" charset="0"/>
                <a:cs typeface="Times New Roman" panose="02020603050405020304" pitchFamily="18" charset="0"/>
              </a:rPr>
              <a:t>changement</a:t>
            </a:r>
            <a:endParaRPr lang="en-US" dirty="0">
              <a:effectLst/>
              <a:ea typeface="Times New Roman" panose="02020603050405020304" pitchFamily="18" charset="0"/>
              <a:cs typeface="Aptos" panose="020B0004020202020204" pitchFamily="34" charset="0"/>
            </a:endParaRPr>
          </a:p>
          <a:p>
            <a:pPr marL="628650" marR="0" lvl="0" indent="-257175">
              <a:buFont typeface="Wingdings" panose="05000000000000000000" pitchFamily="2" charset="2"/>
              <a:buChar char=""/>
            </a:pPr>
            <a:r>
              <a:rPr lang="fr-FR" kern="1200" dirty="0">
                <a:solidFill>
                  <a:srgbClr val="7030A0"/>
                </a:solidFill>
                <a:effectLst/>
                <a:ea typeface="Times New Roman" panose="02020603050405020304" pitchFamily="18" charset="0"/>
                <a:cs typeface="Times New Roman" panose="02020603050405020304" pitchFamily="18" charset="0"/>
              </a:rPr>
              <a:t>Parlez-en à votre supérieur</a:t>
            </a:r>
            <a:endParaRPr lang="en-US" dirty="0">
              <a:effectLst/>
              <a:ea typeface="Times New Roman" panose="02020603050405020304" pitchFamily="18" charset="0"/>
              <a:cs typeface="Aptos" panose="020B0004020202020204" pitchFamily="34" charset="0"/>
            </a:endParaRPr>
          </a:p>
          <a:p>
            <a:pPr marL="628650" marR="0" lvl="0" indent="-257175">
              <a:buFont typeface="Wingdings" panose="05000000000000000000" pitchFamily="2" charset="2"/>
              <a:buChar char=""/>
            </a:pPr>
            <a:r>
              <a:rPr lang="en-US" kern="1200" dirty="0" err="1">
                <a:solidFill>
                  <a:srgbClr val="7030A0"/>
                </a:solidFill>
                <a:effectLst/>
                <a:ea typeface="Times New Roman" panose="02020603050405020304" pitchFamily="18" charset="0"/>
                <a:cs typeface="Times New Roman" panose="02020603050405020304" pitchFamily="18" charset="0"/>
              </a:rPr>
              <a:t>Consultez</a:t>
            </a:r>
            <a:r>
              <a:rPr lang="en-US" kern="1200" dirty="0">
                <a:solidFill>
                  <a:srgbClr val="7030A0"/>
                </a:solidFill>
                <a:effectLst/>
                <a:ea typeface="Times New Roman" panose="02020603050405020304" pitchFamily="18" charset="0"/>
                <a:cs typeface="Times New Roman" panose="02020603050405020304" pitchFamily="18" charset="0"/>
              </a:rPr>
              <a:t> </a:t>
            </a:r>
            <a:r>
              <a:rPr lang="en-US" kern="1200" dirty="0" err="1">
                <a:solidFill>
                  <a:srgbClr val="7030A0"/>
                </a:solidFill>
                <a:effectLst/>
                <a:ea typeface="Times New Roman" panose="02020603050405020304" pitchFamily="18" charset="0"/>
                <a:cs typeface="Times New Roman" panose="02020603050405020304" pitchFamily="18" charset="0"/>
              </a:rPr>
              <a:t>votre</a:t>
            </a:r>
            <a:r>
              <a:rPr lang="en-US" kern="1200" dirty="0">
                <a:solidFill>
                  <a:srgbClr val="7030A0"/>
                </a:solidFill>
                <a:effectLst/>
                <a:ea typeface="Times New Roman" panose="02020603050405020304" pitchFamily="18" charset="0"/>
                <a:cs typeface="Times New Roman" panose="02020603050405020304" pitchFamily="18" charset="0"/>
              </a:rPr>
              <a:t> </a:t>
            </a:r>
            <a:r>
              <a:rPr lang="en-US" kern="1200" dirty="0" err="1">
                <a:solidFill>
                  <a:srgbClr val="7030A0"/>
                </a:solidFill>
                <a:effectLst/>
                <a:ea typeface="Times New Roman" panose="02020603050405020304" pitchFamily="18" charset="0"/>
                <a:cs typeface="Times New Roman" panose="02020603050405020304" pitchFamily="18" charset="0"/>
              </a:rPr>
              <a:t>médecin</a:t>
            </a:r>
            <a:endParaRPr lang="en-US" dirty="0">
              <a:effectLst/>
              <a:ea typeface="Times New Roman" panose="02020603050405020304" pitchFamily="18" charset="0"/>
              <a:cs typeface="Aptos" panose="020B0004020202020204" pitchFamily="34" charset="0"/>
            </a:endParaRPr>
          </a:p>
          <a:p>
            <a:pPr marL="628650" marR="0" lvl="0" indent="-257175">
              <a:buFont typeface="Wingdings" panose="05000000000000000000" pitchFamily="2" charset="2"/>
              <a:buChar char=""/>
            </a:pPr>
            <a:r>
              <a:rPr lang="fr-FR" kern="1200" dirty="0">
                <a:solidFill>
                  <a:srgbClr val="7030A0"/>
                </a:solidFill>
                <a:effectLst/>
                <a:ea typeface="Times New Roman" panose="02020603050405020304" pitchFamily="18" charset="0"/>
                <a:cs typeface="Times New Roman" panose="02020603050405020304" pitchFamily="18" charset="0"/>
              </a:rPr>
              <a:t>Mettez en place les aides nécessaires pour vous épanouir</a:t>
            </a:r>
            <a:endParaRPr lang="en-US" kern="1200" dirty="0">
              <a:solidFill>
                <a:srgbClr val="7030A0"/>
              </a:solidFill>
              <a:effectLst/>
              <a:ea typeface="Times New Roman" panose="02020603050405020304" pitchFamily="18" charset="0"/>
              <a:cs typeface="Times New Roman" panose="02020603050405020304" pitchFamily="18" charset="0"/>
            </a:endParaRPr>
          </a:p>
          <a:p>
            <a:pPr marL="628650" indent="-257175">
              <a:buFont typeface="Wingdings" panose="05000000000000000000" pitchFamily="2" charset="2"/>
              <a:buChar char=""/>
            </a:pPr>
            <a:r>
              <a:rPr lang="en-US" dirty="0" err="1">
                <a:solidFill>
                  <a:srgbClr val="7030A0"/>
                </a:solidFill>
                <a:ea typeface="Times New Roman" panose="02020603050405020304" pitchFamily="18" charset="0"/>
                <a:cs typeface="Times New Roman" panose="02020603050405020304" pitchFamily="18" charset="0"/>
              </a:rPr>
              <a:t>Appelez</a:t>
            </a:r>
            <a:r>
              <a:rPr lang="en-US" dirty="0">
                <a:solidFill>
                  <a:srgbClr val="7030A0"/>
                </a:solidFill>
                <a:ea typeface="Times New Roman" panose="02020603050405020304" pitchFamily="18" charset="0"/>
                <a:cs typeface="Times New Roman" panose="02020603050405020304" pitchFamily="18" charset="0"/>
              </a:rPr>
              <a:t> le </a:t>
            </a:r>
            <a:r>
              <a:rPr lang="fr-FR" dirty="0">
                <a:solidFill>
                  <a:srgbClr val="7030A0"/>
                </a:solidFill>
                <a:ea typeface="Times New Roman" panose="02020603050405020304" pitchFamily="18" charset="0"/>
                <a:cs typeface="Times New Roman" panose="02020603050405020304" pitchFamily="18" charset="0"/>
              </a:rPr>
              <a:t>Programme d'aide aux employés Fédéraux (PAEF)</a:t>
            </a:r>
            <a:endParaRPr lang="en-US" dirty="0">
              <a:effectLst/>
              <a:ea typeface="Times New Roman" panose="02020603050405020304" pitchFamily="18" charset="0"/>
              <a:cs typeface="Aptos" panose="020B0004020202020204" pitchFamily="34" charset="0"/>
            </a:endParaRPr>
          </a:p>
          <a:p>
            <a:pPr marL="0" marR="0">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7" name="Slide Number Placeholder 6">
            <a:extLst>
              <a:ext uri="{FF2B5EF4-FFF2-40B4-BE49-F238E27FC236}">
                <a16:creationId xmlns:a16="http://schemas.microsoft.com/office/drawing/2014/main" id="{CA64F708-423A-46C1-76F5-D2A951AC0600}"/>
              </a:ext>
            </a:extLst>
          </p:cNvPr>
          <p:cNvSpPr>
            <a:spLocks noGrp="1"/>
          </p:cNvSpPr>
          <p:nvPr>
            <p:ph type="sldNum" sz="quarter" idx="12"/>
          </p:nvPr>
        </p:nvSpPr>
        <p:spPr/>
        <p:txBody>
          <a:bodyPr/>
          <a:lstStyle/>
          <a:p>
            <a:fld id="{C1FF6DA9-008F-8B48-92A6-B652298478BF}" type="slidenum">
              <a:rPr lang="en-US" smtClean="0">
                <a:solidFill>
                  <a:schemeClr val="tx1"/>
                </a:solidFill>
              </a:rPr>
              <a:t>9</a:t>
            </a:fld>
            <a:endParaRPr lang="en-US"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ewsletterCategory xmlns="83430159-1845-4167-ba9d-902ab8b9998e" xsi:nil="true"/>
    <Date_x0020_of_x0020_Request xmlns="83430159-1845-4167-ba9d-902ab8b9998e" xsi:nil="true"/>
    <Date xmlns="83430159-1845-4167-ba9d-902ab8b9998e" xsi:nil="true"/>
    <lcf76f155ced4ddcb4097134ff3c332f xmlns="83430159-1845-4167-ba9d-902ab8b9998e">
      <Terms xmlns="http://schemas.microsoft.com/office/infopath/2007/PartnerControls"/>
    </lcf76f155ced4ddcb4097134ff3c332f>
    <TaxCatchAll xmlns="b0ade7d1-edcb-4f22-8a7a-5aa2a869a89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5F598F1A95F44CAD65378B25145D02" ma:contentTypeVersion="20" ma:contentTypeDescription="Create a new document." ma:contentTypeScope="" ma:versionID="fb4959a8e7ff87f0300e5fe2ffb95d8e">
  <xsd:schema xmlns:xsd="http://www.w3.org/2001/XMLSchema" xmlns:xs="http://www.w3.org/2001/XMLSchema" xmlns:p="http://schemas.microsoft.com/office/2006/metadata/properties" xmlns:ns2="83430159-1845-4167-ba9d-902ab8b9998e" xmlns:ns3="b0ade7d1-edcb-4f22-8a7a-5aa2a869a89a" targetNamespace="http://schemas.microsoft.com/office/2006/metadata/properties" ma:root="true" ma:fieldsID="8cbc1445d609d7fd7a08d796d35fe2f8" ns2:_="" ns3:_="">
    <xsd:import namespace="83430159-1845-4167-ba9d-902ab8b9998e"/>
    <xsd:import namespace="b0ade7d1-edcb-4f22-8a7a-5aa2a869a89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3:SharedWithUsers" minOccurs="0"/>
                <xsd:element ref="ns3:SharedWithDetails" minOccurs="0"/>
                <xsd:element ref="ns2:MediaServiceSearchProperties" minOccurs="0"/>
                <xsd:element ref="ns2:MediaServiceLocation" minOccurs="0"/>
                <xsd:element ref="ns2:NewsletterCategory" minOccurs="0"/>
                <xsd:element ref="ns2:Date_x0020_of_x0020_Request" minOccurs="0"/>
                <xsd:element ref="ns2: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30159-1845-4167-ba9d-902ab8b999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b6c29cb-b2b6-401e-927c-c6264ba4632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element name="NewsletterCategory" ma:index="23" nillable="true" ma:displayName="Newsletter Category" ma:description="Please choose which category of the newsletter you'd like this information to be displayed." ma:format="Dropdown" ma:internalName="NewsletterCategory">
      <xsd:simpleType>
        <xsd:restriction base="dms:Choice">
          <xsd:enumeration value="General"/>
          <xsd:enumeration value="CEO Message"/>
          <xsd:enumeration value="Advocacy and Research"/>
          <xsd:enumeration value="Outreach and Engagement"/>
          <xsd:enumeration value="Equity, Diversity and Inclusion"/>
          <xsd:enumeration value="Total Compensation"/>
          <xsd:enumeration value="Executive Learning Opps"/>
          <xsd:enumeration value="Membership"/>
          <xsd:enumeration value="Signature Events"/>
          <xsd:enumeration value="Careers at APEX"/>
          <xsd:enumeration value="Board of Directors"/>
          <xsd:enumeration value="Resources and Tools"/>
        </xsd:restriction>
      </xsd:simpleType>
    </xsd:element>
    <xsd:element name="Date_x0020_of_x0020_Request" ma:index="24" nillable="true" ma:displayName="Date of Payout" ma:format="DateOnly" ma:internalName="Date_x0020_of_x0020_Request">
      <xsd:simpleType>
        <xsd:restriction base="dms:DateTime"/>
      </xsd:simpleType>
    </xsd:element>
    <xsd:element name="Date" ma:index="25" nillable="true" ma:displayName="Date" ma:format="DateOnly" ma:internalName="Date">
      <xsd:simpleType>
        <xsd:restriction base="dms:DateTim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ade7d1-edcb-4f22-8a7a-5aa2a869a89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73d612c-f5f9-4e10-a687-d0a0f4d87c1c}" ma:internalName="TaxCatchAll" ma:showField="CatchAllData" ma:web="b0ade7d1-edcb-4f22-8a7a-5aa2a869a89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6F5D55-C250-4524-8AD7-D65DF0FD7607}">
  <ds:schemaRefs>
    <ds:schemaRef ds:uri="http://schemas.microsoft.com/sharepoint/v3/contenttype/forms"/>
  </ds:schemaRefs>
</ds:datastoreItem>
</file>

<file path=customXml/itemProps2.xml><?xml version="1.0" encoding="utf-8"?>
<ds:datastoreItem xmlns:ds="http://schemas.openxmlformats.org/officeDocument/2006/customXml" ds:itemID="{F89AD8B2-170C-43A9-B6C7-BB24B8C442B5}">
  <ds:schemaRefs>
    <ds:schemaRef ds:uri="http://schemas.microsoft.com/office/2006/metadata/properties"/>
    <ds:schemaRef ds:uri="http://schemas.microsoft.com/office/infopath/2007/PartnerControls"/>
    <ds:schemaRef ds:uri="83430159-1845-4167-ba9d-902ab8b9998e"/>
    <ds:schemaRef ds:uri="b0ade7d1-edcb-4f22-8a7a-5aa2a869a89a"/>
  </ds:schemaRefs>
</ds:datastoreItem>
</file>

<file path=customXml/itemProps3.xml><?xml version="1.0" encoding="utf-8"?>
<ds:datastoreItem xmlns:ds="http://schemas.openxmlformats.org/officeDocument/2006/customXml" ds:itemID="{F8024805-EFE3-4E85-9AFB-5E37DDE8F4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430159-1845-4167-ba9d-902ab8b9998e"/>
    <ds:schemaRef ds:uri="b0ade7d1-edcb-4f22-8a7a-5aa2a869a8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307</TotalTime>
  <Words>1691</Words>
  <Application>Microsoft Office PowerPoint</Application>
  <PresentationFormat>On-screen Show (4:3)</PresentationFormat>
  <Paragraphs>262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Lauren Small</dc:creator>
  <cp:keywords/>
  <dc:description>generated using python-pptx</dc:description>
  <cp:lastModifiedBy>Lauren Small</cp:lastModifiedBy>
  <cp:revision>28</cp:revision>
  <dcterms:created xsi:type="dcterms:W3CDTF">2013-01-27T09:14:16Z</dcterms:created>
  <dcterms:modified xsi:type="dcterms:W3CDTF">2026-03-06T04:37:09Z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0x0101009D5F598F1A95F44CAD65378B25145D02</vt:lpwstr>
  </property>
  <property fmtid="{D5CDD505-2E9C-101B-9397-08002B2CF9AE}" pid="3" name="MediaServiceImageTags">
    <vt:lpwstr/>
  </property>
</Properties>
</file>