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33.xml" ContentType="application/vnd.openxmlformats-officedocument.presentationml.slide+xml"/>
  <Override PartName="/ppt/slides/slide57.xml" ContentType="application/vnd.openxmlformats-officedocument.presentationml.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15.xml" ContentType="application/vnd.openxmlformats-officedocument.presentationml.notes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theme/theme1.xml" ContentType="application/vnd.openxmlformats-officedocument.theme+xml"/>
  <Override PartName="/ppt/webextensions/taskpanes.xml" ContentType="application/vnd.ms-office.webextensiontaskpanes+xml"/>
  <Override PartName="/ppt/webextensions/webextension1.xml" ContentType="application/vnd.ms-office.webextension+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1" r:id="rId1"/>
  </p:sldMasterIdLst>
  <p:notesMasterIdLst>
    <p:notesMasterId r:id="rId59"/>
  </p:notesMasterIdLst>
  <p:sldIdLst>
    <p:sldId id="3725" r:id="rId2"/>
    <p:sldId id="3034" r:id="rId3"/>
    <p:sldId id="3742" r:id="rId4"/>
    <p:sldId id="3194" r:id="rId5"/>
    <p:sldId id="3720" r:id="rId6"/>
    <p:sldId id="3480" r:id="rId7"/>
    <p:sldId id="3727" r:id="rId8"/>
    <p:sldId id="3261" r:id="rId9"/>
    <p:sldId id="3457" r:id="rId10"/>
    <p:sldId id="3471" r:id="rId11"/>
    <p:sldId id="3748" r:id="rId12"/>
    <p:sldId id="3728" r:id="rId13"/>
    <p:sldId id="3156" r:id="rId14"/>
    <p:sldId id="3273" r:id="rId15"/>
    <p:sldId id="3729" r:id="rId16"/>
    <p:sldId id="3424" r:id="rId17"/>
    <p:sldId id="3277" r:id="rId18"/>
    <p:sldId id="3706" r:id="rId19"/>
    <p:sldId id="3402" r:id="rId20"/>
    <p:sldId id="3732" r:id="rId21"/>
    <p:sldId id="3288" r:id="rId22"/>
    <p:sldId id="3289" r:id="rId23"/>
    <p:sldId id="3722" r:id="rId24"/>
    <p:sldId id="3723" r:id="rId25"/>
    <p:sldId id="3292" r:id="rId26"/>
    <p:sldId id="3293" r:id="rId27"/>
    <p:sldId id="3765" r:id="rId28"/>
    <p:sldId id="3750" r:id="rId29"/>
    <p:sldId id="3295" r:id="rId30"/>
    <p:sldId id="3751" r:id="rId31"/>
    <p:sldId id="3744" r:id="rId32"/>
    <p:sldId id="3752" r:id="rId33"/>
    <p:sldId id="3435" r:id="rId34"/>
    <p:sldId id="3437" r:id="rId35"/>
    <p:sldId id="3438" r:id="rId36"/>
    <p:sldId id="3439" r:id="rId37"/>
    <p:sldId id="3735" r:id="rId38"/>
    <p:sldId id="3447" r:id="rId39"/>
    <p:sldId id="3764" r:id="rId40"/>
    <p:sldId id="3758" r:id="rId41"/>
    <p:sldId id="3759" r:id="rId42"/>
    <p:sldId id="3760" r:id="rId43"/>
    <p:sldId id="3761" r:id="rId44"/>
    <p:sldId id="3762" r:id="rId45"/>
    <p:sldId id="3340" r:id="rId46"/>
    <p:sldId id="3753" r:id="rId47"/>
    <p:sldId id="3472" r:id="rId48"/>
    <p:sldId id="3473" r:id="rId49"/>
    <p:sldId id="3474" r:id="rId50"/>
    <p:sldId id="3766" r:id="rId51"/>
    <p:sldId id="3478" r:id="rId52"/>
    <p:sldId id="3718" r:id="rId53"/>
    <p:sldId id="3755" r:id="rId54"/>
    <p:sldId id="954" r:id="rId55"/>
    <p:sldId id="3754" r:id="rId56"/>
    <p:sldId id="3756" r:id="rId57"/>
    <p:sldId id="3162" r:id="rId58"/>
  </p:sldIdLst>
  <p:sldSz cx="12192000" cy="6858000"/>
  <p:notesSz cx="6858000" cy="12192000"/>
  <p:embeddedFontLst>
    <p:embeddedFont>
      <p:font typeface="Big Shoulders Display Bold" panose="020B0604020202020204" charset="0"/>
      <p:regular r:id="rId60"/>
      <p:bold r:id="rId61"/>
      <p:italic r:id="rId62"/>
      <p:boldItalic r:id="rId63"/>
    </p:embeddedFont>
    <p:embeddedFont>
      <p:font typeface="Georgia" panose="02040502050405020303" pitchFamily="18" charset="0"/>
      <p:regular r:id="rId64"/>
      <p:bold r:id="rId65"/>
      <p:italic r:id="rId66"/>
      <p:boldItalic r:id="rId67"/>
    </p:embeddedFont>
    <p:embeddedFont>
      <p:font typeface="KG Primary Penmanship" panose="020B0604020202020204" charset="0"/>
      <p:regular r:id="rId68"/>
      <p:bold r:id="rId69"/>
      <p:italic r:id="rId70"/>
      <p:boldItalic r:id="rId71"/>
    </p:embeddedFont>
    <p:embeddedFont>
      <p:font typeface="Lato Heavy" panose="020B0604020202020204" charset="0"/>
      <p:regular r:id="rId72"/>
      <p:bold r:id="rId73"/>
      <p:italic r:id="rId74"/>
      <p:boldItalic r:id="rId75"/>
    </p:embeddedFont>
    <p:embeddedFont>
      <p:font typeface="Lucidity Condensed" panose="020B0604020202020204" charset="0"/>
      <p:regular r:id="rId76"/>
      <p:bold r:id="rId77"/>
      <p:italic r:id="rId78"/>
      <p:boldItalic r:id="rId79"/>
    </p:embeddedFont>
    <p:embeddedFont>
      <p:font typeface="Montserrat" panose="00000500000000000000" pitchFamily="2" charset="0"/>
      <p:regular r:id="rId80"/>
      <p:bold r:id="rId81"/>
      <p:italic r:id="rId82"/>
      <p:boldItalic r:id="rId83"/>
    </p:embeddedFont>
    <p:embeddedFont>
      <p:font typeface="Neue Machina" panose="020B0604020202020204" charset="0"/>
      <p:regular r:id="rId84"/>
      <p:bold r:id="rId85"/>
      <p:italic r:id="rId86"/>
      <p:boldItalic r:id="rId87"/>
    </p:embeddedFont>
    <p:embeddedFont>
      <p:font typeface="Segoe UI" panose="020B0502040204020203" pitchFamily="34" charset="0"/>
      <p:regular r:id="rId88"/>
      <p:bold r:id="rId89"/>
      <p:italic r:id="rId90"/>
      <p:boldItalic r:id="rId91"/>
    </p:embeddedFont>
    <p:embeddedFont>
      <p:font typeface="Sugar Pie" panose="020B0604020202020204" charset="0"/>
      <p:regular r:id="rId92"/>
      <p:bold r:id="rId93"/>
      <p:italic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F94F55-FA56-D734-ABD5-7C23E6A1ED1A}" v="18" dt="2026-03-09T19:25:06.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94521"/>
  </p:normalViewPr>
  <p:slideViewPr>
    <p:cSldViewPr snapToGrid="0" snapToObjects="1">
      <p:cViewPr varScale="1">
        <p:scale>
          <a:sx n="106" d="100"/>
          <a:sy n="106" d="100"/>
        </p:scale>
        <p:origin x="32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102" Type="http://schemas.openxmlformats.org/officeDocument/2006/relationships/customXml" Target="../customXml/item2.xml"/><Relationship Id="rId5" Type="http://schemas.openxmlformats.org/officeDocument/2006/relationships/slide" Target="slides/slide4.xml"/><Relationship Id="rId90" Type="http://schemas.openxmlformats.org/officeDocument/2006/relationships/font" Target="fonts/font31.fntdata"/><Relationship Id="rId95" Type="http://schemas.openxmlformats.org/officeDocument/2006/relationships/font" Target="fonts/font3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5.fntdata"/><Relationship Id="rId69" Type="http://schemas.openxmlformats.org/officeDocument/2006/relationships/font" Target="fonts/font10.fntdata"/><Relationship Id="rId80" Type="http://schemas.openxmlformats.org/officeDocument/2006/relationships/font" Target="fonts/font21.fntdata"/><Relationship Id="rId85" Type="http://schemas.openxmlformats.org/officeDocument/2006/relationships/font" Target="fonts/font26.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103"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font" Target="fonts/font35.fntdata"/><Relationship Id="rId99" Type="http://schemas.openxmlformats.org/officeDocument/2006/relationships/tableStyles" Target="tableStyles.xml"/><Relationship Id="rId10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2.fntdata"/><Relationship Id="rId92" Type="http://schemas.openxmlformats.org/officeDocument/2006/relationships/font" Target="fonts/font3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8.fntdata"/><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93" Type="http://schemas.openxmlformats.org/officeDocument/2006/relationships/font" Target="fonts/font34.fntdata"/><Relationship Id="rId98"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906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4789-5127-E71D-A60A-7753BC7AE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98D86-ECF1-0D7E-EE52-6F68774C6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A3045-DC23-17EA-69A7-65831A80A357}"/>
              </a:ext>
            </a:extLst>
          </p:cNvPr>
          <p:cNvSpPr>
            <a:spLocks noGrp="1"/>
          </p:cNvSpPr>
          <p:nvPr>
            <p:ph type="body" idx="1"/>
          </p:nvPr>
        </p:nvSpPr>
        <p:spPr/>
        <p:txBody>
          <a:bodyPr/>
          <a:lstStyle/>
          <a:p>
            <a:r>
              <a:rPr lang="en-US" dirty="0"/>
              <a:t>We all work in a world of limited resources.We can't do everything, right?</a:t>
            </a:r>
          </a:p>
        </p:txBody>
      </p:sp>
      <p:sp>
        <p:nvSpPr>
          <p:cNvPr id="4" name="Slide Number Placeholder 3">
            <a:extLst>
              <a:ext uri="{FF2B5EF4-FFF2-40B4-BE49-F238E27FC236}">
                <a16:creationId xmlns:a16="http://schemas.microsoft.com/office/drawing/2014/main" id="{99292EC4-13F4-3C98-F27A-E6F0F52AB5CD}"/>
              </a:ext>
            </a:extLst>
          </p:cNvPr>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276972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Sky - points of light</a:t>
            </a:r>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22312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give names to the stars.  We create characters.
Different cultures have different characters.
</a:t>
            </a:r>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3792337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A2C4-6F38-BFA9-645F-5443B84B0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F44BC-4C88-62F7-C287-1B913C030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33561-C2BC-F367-64CC-045BD6E293C6}"/>
              </a:ext>
            </a:extLst>
          </p:cNvPr>
          <p:cNvSpPr>
            <a:spLocks noGrp="1"/>
          </p:cNvSpPr>
          <p:nvPr>
            <p:ph type="body" idx="1"/>
          </p:nvPr>
        </p:nvSpPr>
        <p:spPr/>
        <p:txBody>
          <a:bodyPr/>
          <a:lstStyle/>
          <a:p>
            <a:r>
              <a:rPr lang="en-US" dirty="0"/>
              <a:t>We all work in a world of limited resources.We can't do everything, right?</a:t>
            </a:r>
          </a:p>
        </p:txBody>
      </p:sp>
      <p:sp>
        <p:nvSpPr>
          <p:cNvPr id="4" name="Slide Number Placeholder 3">
            <a:extLst>
              <a:ext uri="{FF2B5EF4-FFF2-40B4-BE49-F238E27FC236}">
                <a16:creationId xmlns:a16="http://schemas.microsoft.com/office/drawing/2014/main" id="{181E9C1F-AE43-0237-77E5-9842CFF5AFC9}"/>
              </a:ext>
            </a:extLst>
          </p:cNvPr>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2529213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19CA-39CE-AD67-C00E-102B159D3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59B05-370A-A5B2-44A1-81466B548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8E109-9FA9-CAD2-DAE5-F1EE14C9448A}"/>
              </a:ext>
            </a:extLst>
          </p:cNvPr>
          <p:cNvSpPr>
            <a:spLocks noGrp="1"/>
          </p:cNvSpPr>
          <p:nvPr>
            <p:ph type="body" idx="1"/>
          </p:nvPr>
        </p:nvSpPr>
        <p:spPr/>
        <p:txBody>
          <a:bodyPr/>
          <a:lstStyle/>
          <a:p>
            <a:r>
              <a:rPr lang="en-US" dirty="0"/>
              <a:t>We all work in a world of limited resources.We can't do everything, right?</a:t>
            </a:r>
          </a:p>
        </p:txBody>
      </p:sp>
      <p:sp>
        <p:nvSpPr>
          <p:cNvPr id="4" name="Slide Number Placeholder 3">
            <a:extLst>
              <a:ext uri="{FF2B5EF4-FFF2-40B4-BE49-F238E27FC236}">
                <a16:creationId xmlns:a16="http://schemas.microsoft.com/office/drawing/2014/main" id="{7E0499FB-2003-8288-9292-565DEAC4F5B0}"/>
              </a:ext>
            </a:extLst>
          </p:cNvPr>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1163937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C70-A909-E593-4410-99C4E3306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C938A-F84F-2F97-CC33-4DD186B54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7D414-5B02-E6D5-6853-15E22AC51E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B862ED-B99A-D44C-7970-FC573F9ED471}"/>
              </a:ext>
            </a:extLst>
          </p:cNvPr>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506408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183962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4FD50-6F70-855E-2C40-660B34670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6B040-E7C5-E457-C7F0-033DC4BFF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81FC5-0A21-D312-5114-07C91792D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EB2191-9F98-BB8B-ECC4-ECDEE22C85BE}"/>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4044276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took me a long time to figure this out.</a:t>
            </a:r>
          </a:p>
          <a:p>
            <a:endParaRPr lang="en-US"/>
          </a:p>
          <a:p>
            <a:r>
              <a:rPr lang="en-US"/>
              <a:t>Course, </a:t>
            </a:r>
            <a:r>
              <a:rPr lang="en-US" err="1"/>
              <a:t>LInkedIn</a:t>
            </a:r>
            <a:r>
              <a:rPr lang="en-US"/>
              <a:t>, Newsletters and Experimentation</a:t>
            </a:r>
          </a:p>
          <a:p>
            <a:endParaRPr lang="en-US"/>
          </a:p>
          <a:p>
            <a:r>
              <a:rPr lang="en-US"/>
              <a:t>Goal:  simply it, so you can save all that time.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Get: Guide: a resource you can refer to when back at your desk.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Uncertainty for Today: how much time to allocate for this.</a:t>
            </a:r>
          </a:p>
          <a:p>
            <a:endParaRPr lang="en-US"/>
          </a:p>
          <a:p>
            <a:r>
              <a:rPr lang="en-US"/>
              <a:t>- If this seems obvious:  we can move through it quickly.</a:t>
            </a:r>
          </a:p>
          <a:p>
            <a:endParaRPr lang="en-US"/>
          </a:p>
          <a:p>
            <a:pPr marL="171450" indent="-171450">
              <a:buFontTx/>
              <a:buChar char="-"/>
            </a:pPr>
            <a:r>
              <a:rPr lang="en-US"/>
              <a:t>If this seems surprising: we’ll take more time.</a:t>
            </a:r>
          </a:p>
          <a:p>
            <a:pPr marL="171450" indent="-171450">
              <a:buFontTx/>
              <a:buChar char="-"/>
            </a:pPr>
            <a:endParaRPr lang="en-US"/>
          </a:p>
          <a:p>
            <a:pPr marL="171450" indent="-171450">
              <a:buFontTx/>
              <a:buChar char="-"/>
            </a:pPr>
            <a:r>
              <a:rPr lang="en-US"/>
              <a:t>NOTE:  Trying to keep this practical.  You’ll get some prompts about “MAGIC WORDS”  - ”You’re the Captain of the Starship Enterprise” or appeals to emotion “This is very important to my career.”  We’ll keep it simpler.</a:t>
            </a:r>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697353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4E2B-E930-5C81-AEF1-2B9BF58DF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84C9E-3D9E-F08B-331E-CC0F485B2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BB63D-8EB0-F884-FA87-D35737F00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578C5E-2B2B-2678-B4C3-90E5FC4B8B17}"/>
              </a:ext>
            </a:extLst>
          </p:cNvPr>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133475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3830103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8DA6B-D815-9D90-6DB1-E76C81F2A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B8BE3-8199-281F-E8D0-548180345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8AD19-FD8B-BEE3-6E09-BE48C9CE4B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0092FF-44C9-1F5F-F9B8-14AA1842F52B}"/>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2256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4BA4B-F6E0-4645-C166-4B9A31524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B5822-3FBD-0282-7ADA-5D23A1CD6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A5A1C-1913-5A4E-DB88-2740D09B71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3629CC-7764-B1D5-71DD-751F19754851}"/>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7819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62FC-E499-A5E7-635A-F917905FC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00D91-AFB7-69AD-62CC-0813DAF77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AE3EB-6461-9F85-67CD-930BEA2FF729}"/>
              </a:ext>
            </a:extLst>
          </p:cNvPr>
          <p:cNvSpPr>
            <a:spLocks noGrp="1"/>
          </p:cNvSpPr>
          <p:nvPr>
            <p:ph type="body" idx="1"/>
          </p:nvPr>
        </p:nvSpPr>
        <p:spPr/>
        <p:txBody>
          <a:bodyPr/>
          <a:lstStyle/>
          <a:p>
            <a:r>
              <a:rPr lang="en-US" dirty="0"/>
              <a:t>We all work in a world of limited resources.We can't do everything, right?</a:t>
            </a:r>
          </a:p>
        </p:txBody>
      </p:sp>
      <p:sp>
        <p:nvSpPr>
          <p:cNvPr id="4" name="Slide Number Placeholder 3">
            <a:extLst>
              <a:ext uri="{FF2B5EF4-FFF2-40B4-BE49-F238E27FC236}">
                <a16:creationId xmlns:a16="http://schemas.microsoft.com/office/drawing/2014/main" id="{AF728FB5-3626-B05A-5680-5FF7F280D20E}"/>
              </a:ext>
            </a:extLst>
          </p:cNvPr>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201195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06D55-3F2C-FD0F-ED77-974C825DB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994E3-1C4F-4BF5-1AE6-76908BC46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A185B-3A04-F2E1-933E-C880C9FC42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90CA79-3A6E-2B42-2B9A-689C111619C6}"/>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749559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57357-CB48-EE3E-3649-8763DF4CB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27729-DBCE-D9AC-9150-F2E001866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88DBA-3B2E-1E75-4C88-FF4F27CAC5C4}"/>
              </a:ext>
            </a:extLst>
          </p:cNvPr>
          <p:cNvSpPr>
            <a:spLocks noGrp="1"/>
          </p:cNvSpPr>
          <p:nvPr>
            <p:ph type="body" idx="1"/>
          </p:nvPr>
        </p:nvSpPr>
        <p:spPr/>
        <p:txBody>
          <a:bodyPr/>
          <a:lstStyle/>
          <a:p>
            <a:r>
              <a:rPr lang="en-US" dirty="0"/>
              <a:t>We all work in a world of limited resources.We can't do everything, right?</a:t>
            </a:r>
          </a:p>
        </p:txBody>
      </p:sp>
      <p:sp>
        <p:nvSpPr>
          <p:cNvPr id="4" name="Slide Number Placeholder 3">
            <a:extLst>
              <a:ext uri="{FF2B5EF4-FFF2-40B4-BE49-F238E27FC236}">
                <a16:creationId xmlns:a16="http://schemas.microsoft.com/office/drawing/2014/main" id="{9421DF17-45C3-E12C-93AF-398F7FE50FF7}"/>
              </a:ext>
            </a:extLst>
          </p:cNvPr>
          <p:cNvSpPr>
            <a:spLocks noGrp="1"/>
          </p:cNvSpPr>
          <p:nvPr>
            <p:ph type="sldNum" sz="quarter" idx="10"/>
          </p:nvPr>
        </p:nvSpPr>
        <p:spPr/>
        <p:txBody>
          <a:bodyPr/>
          <a:lstStyle/>
          <a:p>
            <a:fld id="{F7021451-1387-4CA6-816F-3879F97B5CBC}" type="slidenum">
              <a:rPr lang="en-US" smtClean="0"/>
              <a:t>39</a:t>
            </a:fld>
            <a:endParaRPr lang="en-US"/>
          </a:p>
        </p:txBody>
      </p:sp>
    </p:spTree>
    <p:extLst>
      <p:ext uri="{BB962C8B-B14F-4D97-AF65-F5344CB8AC3E}">
        <p14:creationId xmlns:p14="http://schemas.microsoft.com/office/powerpoint/2010/main" val="183325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4D808-8931-1781-0E8E-96C508230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9E9FA-126B-CCFF-907C-60DA08F96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30205-5807-15A9-160A-A9A2A9BA38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BC375F-4EE0-8AB0-9AC5-571280EA5CE1}"/>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4235668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78DF2-0403-388B-29F1-B3CDA359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40629-7181-C4A5-7854-9EBD19266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7E7BB-F472-6D0F-CDA3-C60CDB3E97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77FA48-8160-08A1-4584-46BC938570BB}"/>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2425646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2726-78DE-C11B-56AD-EEDB7F3D8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5E948-ADC9-35A4-BB6D-FD9C7CAA3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0A267-0EEF-295A-B8F5-8B733A3DA3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BBD9B9-C653-17F1-2384-496CDBE12450}"/>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398660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69D91-B964-E26C-CE07-52A72140E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CFA00-8BFB-3557-9419-A98C97B95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12941-D005-FDB3-CD31-33A4FC8AA1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EA49EB-7090-45C7-DAA8-6D807F265875}"/>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890367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DDE3-ABC9-DFA5-B6A4-C06E33009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541EC-5C3C-53FA-7A7E-83F0467DD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D90BF-0E5D-E859-35D4-C66D022DF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FE6990-EBA6-DFC1-ABB9-F0F02408280D}"/>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307625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7262A-97CF-81FC-C93C-AB1AE267C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BF887-FA65-5EF6-0C00-A2BA16876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3CEAC-54CD-5107-FA52-67E15438AF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737927-B4E9-7225-1AA7-C3C7B9038158}"/>
              </a:ext>
            </a:extLst>
          </p:cNvPr>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2571671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0201-6E64-15C6-EFB2-0A10F3D1C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0DA9A-88EB-6873-9369-1352C5B82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F6319-158D-9184-9D16-8F8868B6FD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05967F-94D6-D96A-2A30-67B14EE42440}"/>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924382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10119-1470-775F-5F60-22D63AC02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95E90-DE3F-93E6-EBB0-363321809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0FE3D-96FF-F37D-57C5-48593D3096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A6FD6B-780D-CF20-A198-76A1653F6CF9}"/>
              </a:ext>
            </a:extLst>
          </p:cNvPr>
          <p:cNvSpPr>
            <a:spLocks noGrp="1"/>
          </p:cNvSpPr>
          <p:nvPr>
            <p:ph type="sldNum" sz="quarter" idx="10"/>
          </p:nvPr>
        </p:nvSpPr>
        <p:spPr/>
        <p:txBody>
          <a:bodyPr/>
          <a:lstStyle/>
          <a:p>
            <a:fld id="{F7021451-1387-4CA6-816F-3879F97B5CBC}" type="slidenum">
              <a:rPr lang="en-US" smtClean="0"/>
              <a:t>52</a:t>
            </a:fld>
            <a:endParaRPr lang="en-US"/>
          </a:p>
        </p:txBody>
      </p:sp>
    </p:spTree>
    <p:extLst>
      <p:ext uri="{BB962C8B-B14F-4D97-AF65-F5344CB8AC3E}">
        <p14:creationId xmlns:p14="http://schemas.microsoft.com/office/powerpoint/2010/main" val="231255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CD01-A6FD-3438-F742-35457B101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CDA51-CE2E-0EF0-807A-F01B34D3E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0C5B3-290E-1B78-06DA-4896AD589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FDC465-999F-C0B3-9D59-57DFA20AAA24}"/>
              </a:ext>
            </a:extLst>
          </p:cNvPr>
          <p:cNvSpPr>
            <a:spLocks noGrp="1"/>
          </p:cNvSpPr>
          <p:nvPr>
            <p:ph type="sldNum" sz="quarter" idx="10"/>
          </p:nvPr>
        </p:nvSpPr>
        <p:spPr/>
        <p:txBody>
          <a:bodyPr/>
          <a:lstStyle/>
          <a:p>
            <a:fld id="{F7021451-1387-4CA6-816F-3879F97B5CBC}" type="slidenum">
              <a:rPr lang="en-US" smtClean="0"/>
              <a:t>53</a:t>
            </a:fld>
            <a:endParaRPr lang="en-US"/>
          </a:p>
        </p:txBody>
      </p:sp>
    </p:spTree>
    <p:extLst>
      <p:ext uri="{BB962C8B-B14F-4D97-AF65-F5344CB8AC3E}">
        <p14:creationId xmlns:p14="http://schemas.microsoft.com/office/powerpoint/2010/main" val="1102141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54</a:t>
            </a:fld>
            <a:endParaRPr lang="en-US"/>
          </a:p>
        </p:txBody>
      </p:sp>
    </p:spTree>
    <p:extLst>
      <p:ext uri="{BB962C8B-B14F-4D97-AF65-F5344CB8AC3E}">
        <p14:creationId xmlns:p14="http://schemas.microsoft.com/office/powerpoint/2010/main" val="3279210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CF8D8-97E8-9038-3B18-1DD19845E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74EC4-698D-34EB-5C6A-1DA47B740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3AA27-876C-2C67-2D7E-A1307883A9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E67BBA-56B6-41EF-E890-F221F7634B90}"/>
              </a:ext>
            </a:extLst>
          </p:cNvPr>
          <p:cNvSpPr>
            <a:spLocks noGrp="1"/>
          </p:cNvSpPr>
          <p:nvPr>
            <p:ph type="sldNum" sz="quarter" idx="10"/>
          </p:nvPr>
        </p:nvSpPr>
        <p:spPr/>
        <p:txBody>
          <a:bodyPr/>
          <a:lstStyle/>
          <a:p>
            <a:fld id="{F7021451-1387-4CA6-816F-3879F97B5CBC}" type="slidenum">
              <a:rPr lang="en-US" smtClean="0"/>
              <a:t>55</a:t>
            </a:fld>
            <a:endParaRPr lang="en-US"/>
          </a:p>
        </p:txBody>
      </p:sp>
    </p:spTree>
    <p:extLst>
      <p:ext uri="{BB962C8B-B14F-4D97-AF65-F5344CB8AC3E}">
        <p14:creationId xmlns:p14="http://schemas.microsoft.com/office/powerpoint/2010/main" val="3149604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B315D-527C-8DD1-3641-6CB896992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6F175-7DB3-DA5B-F7C0-CE8CFEB0E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3CD3C-2A4C-5F8F-D6BB-A47E5E3BA2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E2CC1A-1DBC-E00F-E6D1-3FC8CD7A1AEB}"/>
              </a:ext>
            </a:extLst>
          </p:cNvPr>
          <p:cNvSpPr>
            <a:spLocks noGrp="1"/>
          </p:cNvSpPr>
          <p:nvPr>
            <p:ph type="sldNum" sz="quarter" idx="10"/>
          </p:nvPr>
        </p:nvSpPr>
        <p:spPr/>
        <p:txBody>
          <a:bodyPr/>
          <a:lstStyle/>
          <a:p>
            <a:fld id="{F7021451-1387-4CA6-816F-3879F97B5CBC}" type="slidenum">
              <a:rPr lang="en-US" smtClean="0"/>
              <a:t>56</a:t>
            </a:fld>
            <a:endParaRPr lang="en-US"/>
          </a:p>
        </p:txBody>
      </p:sp>
    </p:spTree>
    <p:extLst>
      <p:ext uri="{BB962C8B-B14F-4D97-AF65-F5344CB8AC3E}">
        <p14:creationId xmlns:p14="http://schemas.microsoft.com/office/powerpoint/2010/main" val="2572650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199C5-7B80-E910-E0AE-77588FE10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D92B6-7505-0610-33DB-96B739C23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A153B-AF40-14BE-A15F-BD8E2733B3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794F22-FE2A-975F-2745-36B1A2216A7C}"/>
              </a:ext>
            </a:extLst>
          </p:cNvPr>
          <p:cNvSpPr>
            <a:spLocks noGrp="1"/>
          </p:cNvSpPr>
          <p:nvPr>
            <p:ph type="sldNum" sz="quarter" idx="10"/>
          </p:nvPr>
        </p:nvSpPr>
        <p:spPr/>
        <p:txBody>
          <a:bodyPr/>
          <a:lstStyle/>
          <a:p>
            <a:fld id="{F7021451-1387-4CA6-816F-3879F97B5CBC}" type="slidenum">
              <a:rPr lang="en-US" smtClean="0"/>
              <a:t>57</a:t>
            </a:fld>
            <a:endParaRPr lang="en-US"/>
          </a:p>
        </p:txBody>
      </p:sp>
    </p:spTree>
    <p:extLst>
      <p:ext uri="{BB962C8B-B14F-4D97-AF65-F5344CB8AC3E}">
        <p14:creationId xmlns:p14="http://schemas.microsoft.com/office/powerpoint/2010/main" val="3522301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CBD75-AEA4-DA37-60E1-3FF07C748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252F4-58DC-6E68-BDA8-576D3F19C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A89AB-530B-B8AF-5BB7-3E6852463DA6}"/>
              </a:ext>
            </a:extLst>
          </p:cNvPr>
          <p:cNvSpPr>
            <a:spLocks noGrp="1"/>
          </p:cNvSpPr>
          <p:nvPr>
            <p:ph type="body" idx="1"/>
          </p:nvPr>
        </p:nvSpPr>
        <p:spPr/>
        <p:txBody>
          <a:bodyPr/>
          <a:lstStyle/>
          <a:p>
            <a:r>
              <a:rPr lang="en-US" dirty="0"/>
              <a:t>We all work in a world of limited resources.We can't do everything, right?</a:t>
            </a:r>
          </a:p>
        </p:txBody>
      </p:sp>
      <p:sp>
        <p:nvSpPr>
          <p:cNvPr id="4" name="Slide Number Placeholder 3">
            <a:extLst>
              <a:ext uri="{FF2B5EF4-FFF2-40B4-BE49-F238E27FC236}">
                <a16:creationId xmlns:a16="http://schemas.microsoft.com/office/drawing/2014/main" id="{E677C385-9E4B-0FD6-29E5-832A763D2718}"/>
              </a:ext>
            </a:extLst>
          </p:cNvPr>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374954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715FD-0101-1959-A753-FB135F076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DED66-658C-D188-1D5A-FEACE2AC5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260F5-CED2-0D88-74F3-C3AEDA410C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FCCC8D-C68B-3C73-8330-F42077E3C5DB}"/>
              </a:ext>
            </a:extLst>
          </p:cNvPr>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306988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B4C7A-E898-D34A-8888-B77378FC4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EF13F-16B2-0DDF-A536-698116619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21BA2-68BA-0064-52AE-927E536539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6F366D-BA77-14EB-901C-85248A3F0970}"/>
              </a:ext>
            </a:extLst>
          </p:cNvPr>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95484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29A4-05B6-6BB2-8C21-C7454501F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9A221-FE5E-2443-6296-0A3C55DA0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3AB42-DF13-39E7-0A06-4AE4391A0BEB}"/>
              </a:ext>
            </a:extLst>
          </p:cNvPr>
          <p:cNvSpPr>
            <a:spLocks noGrp="1"/>
          </p:cNvSpPr>
          <p:nvPr>
            <p:ph type="body" idx="1"/>
          </p:nvPr>
        </p:nvSpPr>
        <p:spPr/>
        <p:txBody>
          <a:bodyPr/>
          <a:lstStyle/>
          <a:p>
            <a:r>
              <a:rPr lang="en-US" dirty="0"/>
              <a:t>If you only take one point from the course make it this:  Humans think in stories.I used to be skeptical.  Stories were for children.Then I did a course.  Danny struggled.  Dea asked me to work with him.  Get him to begin with a story.He told me about how video games shaped him, and it made him think that Audi could use VR for its training.Week 6 was so different.  He was clear and confident.  Did a great job.Why do I tell this: since then, when people have to present I ask them to tell me a story about what they're thinking about.  It really unlocks what's important to them</a:t>
            </a:r>
          </a:p>
        </p:txBody>
      </p:sp>
      <p:sp>
        <p:nvSpPr>
          <p:cNvPr id="4" name="Slide Number Placeholder 3">
            <a:extLst>
              <a:ext uri="{FF2B5EF4-FFF2-40B4-BE49-F238E27FC236}">
                <a16:creationId xmlns:a16="http://schemas.microsoft.com/office/drawing/2014/main" id="{4A4F7638-4A81-0CF2-4191-3480BCC839FC}"/>
              </a:ext>
            </a:extLst>
          </p:cNvPr>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249468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AC74B-2FA7-2950-0AED-2D0F00146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43273-56D9-356E-3CE3-BC3923540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1F938-040D-E245-21BA-83B34AEA35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C88A7C-BF74-D54E-ED7E-CF67A157D348}"/>
              </a:ext>
            </a:extLst>
          </p:cNvPr>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2655134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a:p>
        </p:txBody>
      </p:sp>
      <p:sp>
        <p:nvSpPr>
          <p:cNvPr id="3" name="Shape 1"/>
          <p:cNvSpPr/>
          <p:nvPr/>
        </p:nvSpPr>
        <p:spPr>
          <a:xfrm>
            <a:off x="0" y="0"/>
            <a:ext cx="12192000" cy="6858000"/>
          </a:xfrm>
          <a:prstGeom prst="rect">
            <a:avLst/>
          </a:prstGeom>
          <a:solidFill>
            <a:srgbClr val="FFFFFF"/>
          </a:solidFill>
          <a:ln/>
        </p:spPr>
        <p:txBody>
          <a:bodyPr/>
          <a:lstStyle/>
          <a:p>
            <a:endParaRPr lang="en-US"/>
          </a:p>
        </p:txBody>
      </p:sp>
    </p:spTree>
    <p:extLst>
      <p:ext uri="{BB962C8B-B14F-4D97-AF65-F5344CB8AC3E}">
        <p14:creationId xmlns:p14="http://schemas.microsoft.com/office/powerpoint/2010/main" val="6532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a:p>
        </p:txBody>
      </p:sp>
      <p:sp>
        <p:nvSpPr>
          <p:cNvPr id="3" name="Shape 1"/>
          <p:cNvSpPr/>
          <p:nvPr/>
        </p:nvSpPr>
        <p:spPr>
          <a:xfrm>
            <a:off x="0" y="0"/>
            <a:ext cx="12192000" cy="6858000"/>
          </a:xfrm>
          <a:prstGeom prst="rect">
            <a:avLst/>
          </a:prstGeom>
          <a:solidFill>
            <a:srgbClr val="FFFFFF"/>
          </a:solidFill>
          <a:ln/>
        </p:spPr>
        <p:txBody>
          <a:bodyPr/>
          <a:lstStyle/>
          <a:p>
            <a:endParaRPr lang="en-US"/>
          </a:p>
        </p:txBody>
      </p:sp>
    </p:spTree>
    <p:extLst>
      <p:ext uri="{BB962C8B-B14F-4D97-AF65-F5344CB8AC3E}">
        <p14:creationId xmlns:p14="http://schemas.microsoft.com/office/powerpoint/2010/main" val="240785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40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Title-Logo">
    <p:spTree>
      <p:nvGrpSpPr>
        <p:cNvPr id="1" name=""/>
        <p:cNvGrpSpPr/>
        <p:nvPr/>
      </p:nvGrpSpPr>
      <p:grpSpPr>
        <a:xfrm>
          <a:off x="0" y="0"/>
          <a:ext cx="0" cy="0"/>
          <a:chOff x="0" y="0"/>
          <a:chExt cx="0" cy="0"/>
        </a:xfrm>
      </p:grpSpPr>
      <p:sp>
        <p:nvSpPr>
          <p:cNvPr id="2" name="Graphic 18">
            <a:extLst>
              <a:ext uri="{FF2B5EF4-FFF2-40B4-BE49-F238E27FC236}">
                <a16:creationId xmlns:a16="http://schemas.microsoft.com/office/drawing/2014/main" id="{B046F15D-71FF-FA53-CC1B-7B9E4E476218}"/>
              </a:ext>
            </a:extLst>
          </p:cNvPr>
          <p:cNvSpPr/>
          <p:nvPr userDrawn="1"/>
        </p:nvSpPr>
        <p:spPr>
          <a:xfrm>
            <a:off x="-498764" y="1440881"/>
            <a:ext cx="7661564" cy="4585847"/>
          </a:xfrm>
          <a:prstGeom prst="roundRect">
            <a:avLst>
              <a:gd name="adj" fmla="val 8120"/>
            </a:avLst>
          </a:prstGeom>
          <a:solidFill>
            <a:schemeClr val="bg1"/>
          </a:solidFill>
          <a:ln w="19050" cap="flat">
            <a:noFill/>
            <a:prstDash val="solid"/>
            <a:miter/>
          </a:ln>
          <a:effectLst>
            <a:outerShdw blurRad="635000" dist="797581" dir="6300000" sx="84000" sy="84000" algn="t" rotWithShape="0">
              <a:prstClr val="black">
                <a:alpha val="42000"/>
              </a:prstClr>
            </a:outerShdw>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endParaRPr lang="en-US" sz="1800" dirty="0">
              <a:latin typeface="Inter Tight" pitchFamily="2" charset="0"/>
            </a:endParaRPr>
          </a:p>
        </p:txBody>
      </p:sp>
      <p:sp>
        <p:nvSpPr>
          <p:cNvPr id="3" name="Title 2">
            <a:extLst>
              <a:ext uri="{FF2B5EF4-FFF2-40B4-BE49-F238E27FC236}">
                <a16:creationId xmlns:a16="http://schemas.microsoft.com/office/drawing/2014/main" id="{3E06D075-9C72-B67D-CB8B-111CB6EBA740}"/>
              </a:ext>
            </a:extLst>
          </p:cNvPr>
          <p:cNvSpPr>
            <a:spLocks noGrp="1"/>
          </p:cNvSpPr>
          <p:nvPr>
            <p:ph type="title"/>
          </p:nvPr>
        </p:nvSpPr>
        <p:spPr>
          <a:xfrm>
            <a:off x="838201" y="1675383"/>
            <a:ext cx="5956494" cy="2051491"/>
          </a:xfrm>
        </p:spPr>
        <p:txBody>
          <a:bodyPr anchor="b">
            <a:normAutofit/>
          </a:bodyPr>
          <a:lstStyle>
            <a:lvl1pPr algn="l">
              <a:defRPr sz="3599"/>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09378644-3844-FB6A-9235-D884A353C86E}"/>
              </a:ext>
            </a:extLst>
          </p:cNvPr>
          <p:cNvPicPr>
            <a:picLocks noChangeAspect="1"/>
          </p:cNvPicPr>
          <p:nvPr userDrawn="1"/>
        </p:nvPicPr>
        <p:blipFill>
          <a:blip r:embed="rId2"/>
          <a:stretch>
            <a:fillRect/>
          </a:stretch>
        </p:blipFill>
        <p:spPr>
          <a:xfrm>
            <a:off x="7586134" y="-3802"/>
            <a:ext cx="4605867" cy="6861802"/>
          </a:xfrm>
          <a:prstGeom prst="rect">
            <a:avLst/>
          </a:prstGeom>
        </p:spPr>
      </p:pic>
      <p:sp>
        <p:nvSpPr>
          <p:cNvPr id="8" name="Text Placeholder 7">
            <a:extLst>
              <a:ext uri="{FF2B5EF4-FFF2-40B4-BE49-F238E27FC236}">
                <a16:creationId xmlns:a16="http://schemas.microsoft.com/office/drawing/2014/main" id="{3EA25243-421B-1A7F-EA64-4E8FEE20A2F9}"/>
              </a:ext>
            </a:extLst>
          </p:cNvPr>
          <p:cNvSpPr>
            <a:spLocks noGrp="1"/>
          </p:cNvSpPr>
          <p:nvPr>
            <p:ph type="body" sz="quarter" idx="10"/>
          </p:nvPr>
        </p:nvSpPr>
        <p:spPr>
          <a:xfrm>
            <a:off x="838201" y="3961376"/>
            <a:ext cx="5956493" cy="1788260"/>
          </a:xfrm>
        </p:spPr>
        <p:txBody>
          <a:bodyPr>
            <a:normAutofit/>
          </a:bodyPr>
          <a:lstStyle>
            <a:lvl1pPr marL="0" indent="0">
              <a:buNone/>
              <a:defRPr sz="2400"/>
            </a:lvl1pPr>
            <a:lvl2pPr marL="457109" indent="0">
              <a:buNone/>
              <a:defRPr sz="2000"/>
            </a:lvl2pPr>
            <a:lvl3pPr marL="914217" indent="0">
              <a:buNone/>
              <a:defRPr sz="1800"/>
            </a:lvl3pPr>
            <a:lvl4pPr marL="1371326" indent="0">
              <a:buNone/>
              <a:defRPr sz="1600"/>
            </a:lvl4pPr>
            <a:lvl5pPr marL="1828434"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082B361E-DE96-35F7-2D6F-A3A033A4F50E}"/>
              </a:ext>
            </a:extLst>
          </p:cNvPr>
          <p:cNvPicPr>
            <a:picLocks noChangeAspect="1"/>
          </p:cNvPicPr>
          <p:nvPr userDrawn="1"/>
        </p:nvPicPr>
        <p:blipFill>
          <a:blip r:embed="rId3"/>
          <a:stretch>
            <a:fillRect/>
          </a:stretch>
        </p:blipFill>
        <p:spPr>
          <a:xfrm>
            <a:off x="922610" y="437284"/>
            <a:ext cx="2953043" cy="528800"/>
          </a:xfrm>
          <a:prstGeom prst="rect">
            <a:avLst/>
          </a:prstGeom>
        </p:spPr>
      </p:pic>
    </p:spTree>
    <p:extLst>
      <p:ext uri="{BB962C8B-B14F-4D97-AF65-F5344CB8AC3E}">
        <p14:creationId xmlns:p14="http://schemas.microsoft.com/office/powerpoint/2010/main" val="11822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ONT USE">
    <p:spTree>
      <p:nvGrpSpPr>
        <p:cNvPr id="1" name=""/>
        <p:cNvGrpSpPr/>
        <p:nvPr/>
      </p:nvGrpSpPr>
      <p:grpSpPr>
        <a:xfrm>
          <a:off x="0" y="0"/>
          <a:ext cx="0" cy="0"/>
          <a:chOff x="0" y="0"/>
          <a:chExt cx="0" cy="0"/>
        </a:xfrm>
      </p:grpSpPr>
      <p:sp>
        <p:nvSpPr>
          <p:cNvPr id="311" name="Rectangle 1"/>
          <p:cNvSpPr/>
          <p:nvPr/>
        </p:nvSpPr>
        <p:spPr>
          <a:xfrm flipH="1">
            <a:off x="0" y="-2"/>
            <a:ext cx="12192000" cy="4114803"/>
          </a:xfrm>
          <a:prstGeom prst="rect">
            <a:avLst/>
          </a:prstGeom>
          <a:gradFill>
            <a:gsLst>
              <a:gs pos="52999">
                <a:srgbClr val="000000"/>
              </a:gs>
              <a:gs pos="100000">
                <a:srgbClr val="262626"/>
              </a:gs>
            </a:gsLst>
            <a:lin ang="18900000"/>
          </a:gradFill>
          <a:ln w="12700">
            <a:miter lim="400000"/>
          </a:ln>
        </p:spPr>
        <p:txBody>
          <a:bodyPr lIns="45718" tIns="45718" rIns="45718" bIns="45718" anchor="ctr"/>
          <a:lstStyle/>
          <a:p>
            <a:pPr defTabSz="914363">
              <a:defRPr sz="1200">
                <a:solidFill>
                  <a:srgbClr val="000000"/>
                </a:solidFill>
              </a:defRPr>
            </a:pPr>
            <a:endParaRPr sz="1600"/>
          </a:p>
        </p:txBody>
      </p:sp>
      <p:sp>
        <p:nvSpPr>
          <p:cNvPr id="312" name="Title Text"/>
          <p:cNvSpPr txBox="1">
            <a:spLocks noGrp="1"/>
          </p:cNvSpPr>
          <p:nvPr>
            <p:ph type="title"/>
          </p:nvPr>
        </p:nvSpPr>
        <p:spPr>
          <a:xfrm>
            <a:off x="854204" y="1769687"/>
            <a:ext cx="5912358" cy="2036618"/>
          </a:xfrm>
          <a:prstGeom prst="rect">
            <a:avLst/>
          </a:prstGeom>
        </p:spPr>
        <p:txBody>
          <a:bodyPr lIns="34289" tIns="34289" rIns="34289" bIns="34289" anchor="b">
            <a:normAutofit/>
          </a:bodyPr>
          <a:lstStyle>
            <a:lvl1pPr defTabSz="914363">
              <a:lnSpc>
                <a:spcPct val="90000"/>
              </a:lnSpc>
              <a:defRPr sz="3467">
                <a:solidFill>
                  <a:srgbClr val="FFFFFF"/>
                </a:solidFill>
                <a:latin typeface="Arial Black"/>
                <a:ea typeface="Arial Black"/>
                <a:cs typeface="Arial Black"/>
                <a:sym typeface="Arial Black"/>
              </a:defRPr>
            </a:lvl1pPr>
          </a:lstStyle>
          <a:p>
            <a:r>
              <a:t>Title Text</a:t>
            </a:r>
          </a:p>
        </p:txBody>
      </p:sp>
      <p:sp>
        <p:nvSpPr>
          <p:cNvPr id="313" name="Body Level One…"/>
          <p:cNvSpPr txBox="1">
            <a:spLocks noGrp="1"/>
          </p:cNvSpPr>
          <p:nvPr>
            <p:ph type="body" sz="quarter" idx="1"/>
          </p:nvPr>
        </p:nvSpPr>
        <p:spPr>
          <a:xfrm>
            <a:off x="854204" y="4391892"/>
            <a:ext cx="5912358" cy="1787233"/>
          </a:xfrm>
          <a:prstGeom prst="rect">
            <a:avLst/>
          </a:prstGeom>
        </p:spPr>
        <p:txBody>
          <a:bodyPr lIns="34289" tIns="34289" rIns="34289" bIns="34289">
            <a:normAutofit/>
          </a:bodyPr>
          <a:lstStyle>
            <a:lvl1pPr marL="0" defTabSz="914363">
              <a:spcBef>
                <a:spcPts val="933"/>
              </a:spcBef>
              <a:defRPr>
                <a:latin typeface="+mj-lt"/>
                <a:ea typeface="+mj-ea"/>
                <a:cs typeface="+mj-cs"/>
                <a:sym typeface="Arial"/>
              </a:defRPr>
            </a:lvl1pPr>
            <a:lvl2pPr marL="0" indent="609576" defTabSz="914363">
              <a:spcBef>
                <a:spcPts val="933"/>
              </a:spcBef>
              <a:buSzTx/>
              <a:buNone/>
              <a:defRPr>
                <a:latin typeface="+mj-lt"/>
                <a:ea typeface="+mj-ea"/>
                <a:cs typeface="+mj-cs"/>
                <a:sym typeface="Arial"/>
              </a:defRPr>
            </a:lvl2pPr>
            <a:lvl3pPr marL="0" indent="1219151" defTabSz="914363">
              <a:spcBef>
                <a:spcPts val="933"/>
              </a:spcBef>
              <a:buSzTx/>
              <a:buNone/>
              <a:defRPr>
                <a:latin typeface="+mj-lt"/>
                <a:ea typeface="+mj-ea"/>
                <a:cs typeface="+mj-cs"/>
                <a:sym typeface="Arial"/>
              </a:defRPr>
            </a:lvl3pPr>
            <a:lvl4pPr marL="0" indent="1828727" defTabSz="914363">
              <a:spcBef>
                <a:spcPts val="933"/>
              </a:spcBef>
              <a:buSzTx/>
              <a:buNone/>
              <a:defRPr>
                <a:latin typeface="+mj-lt"/>
                <a:ea typeface="+mj-ea"/>
                <a:cs typeface="+mj-cs"/>
                <a:sym typeface="Arial"/>
              </a:defRPr>
            </a:lvl4pPr>
            <a:lvl5pPr marL="0" indent="2438302" defTabSz="914363">
              <a:spcBef>
                <a:spcPts val="933"/>
              </a:spcBef>
              <a:buSzTx/>
              <a:buNone/>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314" name="Picture 8" descr="Picture 8"/>
          <p:cNvPicPr>
            <a:picLocks noChangeAspect="1"/>
          </p:cNvPicPr>
          <p:nvPr/>
        </p:nvPicPr>
        <p:blipFill>
          <a:blip r:embed="rId2"/>
          <a:stretch>
            <a:fillRect/>
          </a:stretch>
        </p:blipFill>
        <p:spPr>
          <a:xfrm>
            <a:off x="952955" y="433051"/>
            <a:ext cx="2953031" cy="528800"/>
          </a:xfrm>
          <a:prstGeom prst="rect">
            <a:avLst/>
          </a:prstGeom>
          <a:ln w="12700">
            <a:miter lim="400000"/>
          </a:ln>
        </p:spPr>
      </p:pic>
      <p:sp>
        <p:nvSpPr>
          <p:cNvPr id="315" name="Slide Number"/>
          <p:cNvSpPr txBox="1">
            <a:spLocks noGrp="1"/>
          </p:cNvSpPr>
          <p:nvPr>
            <p:ph type="sldNum" sz="quarter" idx="2"/>
          </p:nvPr>
        </p:nvSpPr>
        <p:spPr>
          <a:xfrm>
            <a:off x="11717338" y="6435865"/>
            <a:ext cx="240220" cy="206098"/>
          </a:xfrm>
          <a:prstGeom prst="rect">
            <a:avLst/>
          </a:prstGeom>
        </p:spPr>
        <p:txBody>
          <a:bodyPr lIns="34289" tIns="34289" rIns="34289" bIns="34289"/>
          <a:lstStyle>
            <a:lvl1pPr algn="r" defTabSz="914363">
              <a:defRPr sz="933">
                <a:solidFill>
                  <a:srgbClr val="989898"/>
                </a:solidFill>
                <a:latin typeface="+mj-lt"/>
                <a:ea typeface="+mj-ea"/>
                <a:cs typeface="+mj-cs"/>
                <a:sym typeface="Arial"/>
              </a:defRPr>
            </a:lvl1pPr>
          </a:lstStyle>
          <a:p>
            <a:fld id="{86CB4B4D-7CA3-9044-876B-883B54F8677D}" type="slidenum">
              <a:t>‹#›</a:t>
            </a:fld>
            <a:endParaRPr/>
          </a:p>
        </p:txBody>
      </p:sp>
      <p:sp>
        <p:nvSpPr>
          <p:cNvPr id="316" name="Picture Placeholder 12"/>
          <p:cNvSpPr>
            <a:spLocks noGrp="1"/>
          </p:cNvSpPr>
          <p:nvPr>
            <p:ph type="pic" sz="half" idx="21"/>
          </p:nvPr>
        </p:nvSpPr>
        <p:spPr>
          <a:xfrm>
            <a:off x="7500309" y="593724"/>
            <a:ext cx="4691692" cy="5670552"/>
          </a:xfrm>
          <a:prstGeom prst="rect">
            <a:avLst/>
          </a:prstGeom>
          <a:effectLst>
            <a:outerShdw blurRad="469900" dist="469900" dir="10800000" rotWithShape="0">
              <a:srgbClr val="000000">
                <a:alpha val="42000"/>
              </a:srgbClr>
            </a:outerShdw>
          </a:effectLst>
        </p:spPr>
        <p:txBody>
          <a:bodyPr lIns="91439" tIns="45719" rIns="91439" bIns="45719"/>
          <a:lstStyle/>
          <a:p>
            <a:endParaRPr/>
          </a:p>
        </p:txBody>
      </p:sp>
    </p:spTree>
    <p:extLst>
      <p:ext uri="{BB962C8B-B14F-4D97-AF65-F5344CB8AC3E}">
        <p14:creationId xmlns:p14="http://schemas.microsoft.com/office/powerpoint/2010/main" val="405161978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7F2"/>
        </a:solidFill>
        <a:effectLst/>
      </p:bgPr>
    </p:bg>
    <p:spTree>
      <p:nvGrpSpPr>
        <p:cNvPr id="1" name=""/>
        <p:cNvGrpSpPr/>
        <p:nvPr/>
      </p:nvGrpSpPr>
      <p:grpSpPr>
        <a:xfrm>
          <a:off x="0" y="0"/>
          <a:ext cx="0" cy="0"/>
          <a:chOff x="0" y="0"/>
          <a:chExt cx="0" cy="0"/>
        </a:xfrm>
      </p:grpSpPr>
      <p:sp>
        <p:nvSpPr>
          <p:cNvPr id="9990" name="AccentBar"/>
          <p:cNvSpPr/>
          <p:nvPr/>
        </p:nvSpPr>
        <p:spPr>
          <a:xfrm>
            <a:off x="0" y="6766560"/>
            <a:ext cx="12192000" cy="91440"/>
          </a:xfrm>
          <a:prstGeom prst="rect">
            <a:avLst/>
          </a:prstGeom>
          <a:solidFill>
            <a:srgbClr val="C8553D"/>
          </a:solidFill>
          <a:ln>
            <a:noFill/>
          </a:ln>
        </p:spPr>
        <p:txBody>
          <a:bodyPr/>
          <a:lstStyle/>
          <a:p>
            <a:endParaRPr/>
          </a:p>
        </p:txBody>
      </p:sp>
      <p:sp>
        <p:nvSpPr>
          <p:cNvPr id="9991" name="CornerAccent"/>
          <p:cNvSpPr/>
          <p:nvPr/>
        </p:nvSpPr>
        <p:spPr>
          <a:xfrm>
            <a:off x="11430000" y="-228600"/>
            <a:ext cx="914400" cy="914400"/>
          </a:xfrm>
          <a:prstGeom prst="ellipse">
            <a:avLst/>
          </a:prstGeom>
          <a:solidFill>
            <a:srgbClr val="D4A574">
              <a:alpha val="15000"/>
            </a:srgbClr>
          </a:solidFill>
          <a:ln>
            <a:noFill/>
          </a:ln>
        </p:spPr>
        <p:txBody>
          <a:bodyPr/>
          <a:lstStyle/>
          <a:p>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6" r:id="rId4"/>
    <p:sldLayoutId id="2147483679" r:id="rId5"/>
    <p:sldLayoutId id="2147483680" r:id="rId6"/>
  </p:sldLayoutIdLst>
  <p:hf sldNum="0" hdr="0" ftr="0" dt="0"/>
  <p:txStyles>
    <p:titleStyle>
      <a:lvl1pPr algn="ctr" defTabSz="914400" rtl="0" eaLnBrk="1" latinLnBrk="0" hangingPunct="1">
        <a:spcBef>
          <a:spcPct val="0"/>
        </a:spcBef>
        <a:buNone/>
        <a:defRPr sz="4400" kern="1200">
          <a:solidFill>
            <a:srgbClr val="2D292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4A3F3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4A3F3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A3F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A3F3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A3F3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rgbClr val="4A3F35"/>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rgbClr val="4A3F35"/>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rgbClr val="4A3F35"/>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rgbClr val="4A3F35"/>
          </a:solidFill>
          <a:latin typeface="+mn-lt"/>
          <a:ea typeface="+mn-ea"/>
          <a:cs typeface="+mn-cs"/>
        </a:defRPr>
      </a:lvl9pPr>
    </p:bodyStyle>
    <p:otherStyle>
      <a:defPPr>
        <a:defRPr lang="en-US">
          <a:solidFill>
            <a:srgbClr val="2D2926"/>
          </a:solidFill>
        </a:defRPr>
      </a:defPPr>
      <a:lvl1pPr marL="0" algn="l" defTabSz="914400" rtl="0" eaLnBrk="1" latinLnBrk="0" hangingPunct="1">
        <a:defRPr sz="1800" kern="1200">
          <a:solidFill>
            <a:srgbClr val="2D2926"/>
          </a:solidFill>
          <a:latin typeface="+mn-lt"/>
          <a:ea typeface="+mn-ea"/>
          <a:cs typeface="+mn-cs"/>
        </a:defRPr>
      </a:lvl1pPr>
      <a:lvl2pPr marL="457200" algn="l" defTabSz="914400" rtl="0" eaLnBrk="1" latinLnBrk="0" hangingPunct="1">
        <a:defRPr sz="1800" kern="1200">
          <a:solidFill>
            <a:srgbClr val="2D2926"/>
          </a:solidFill>
          <a:latin typeface="+mn-lt"/>
          <a:ea typeface="+mn-ea"/>
          <a:cs typeface="+mn-cs"/>
        </a:defRPr>
      </a:lvl2pPr>
      <a:lvl3pPr marL="914400" algn="l" defTabSz="914400" rtl="0" eaLnBrk="1" latinLnBrk="0" hangingPunct="1">
        <a:defRPr sz="1800" kern="1200">
          <a:solidFill>
            <a:srgbClr val="2D2926"/>
          </a:solidFill>
          <a:latin typeface="+mn-lt"/>
          <a:ea typeface="+mn-ea"/>
          <a:cs typeface="+mn-cs"/>
        </a:defRPr>
      </a:lvl3pPr>
      <a:lvl4pPr marL="1371600" algn="l" defTabSz="914400" rtl="0" eaLnBrk="1" latinLnBrk="0" hangingPunct="1">
        <a:defRPr sz="1800" kern="1200">
          <a:solidFill>
            <a:srgbClr val="2D2926"/>
          </a:solidFill>
          <a:latin typeface="+mn-lt"/>
          <a:ea typeface="+mn-ea"/>
          <a:cs typeface="+mn-cs"/>
        </a:defRPr>
      </a:lvl4pPr>
      <a:lvl5pPr marL="1828800" algn="l" defTabSz="914400" rtl="0" eaLnBrk="1" latinLnBrk="0" hangingPunct="1">
        <a:defRPr sz="1800" kern="1200">
          <a:solidFill>
            <a:srgbClr val="2D2926"/>
          </a:solidFill>
          <a:latin typeface="+mn-lt"/>
          <a:ea typeface="+mn-ea"/>
          <a:cs typeface="+mn-cs"/>
        </a:defRPr>
      </a:lvl5pPr>
      <a:lvl6pPr marL="2286000" algn="l" defTabSz="914400" rtl="0" eaLnBrk="1" latinLnBrk="0" hangingPunct="1">
        <a:defRPr sz="1800" kern="1200">
          <a:solidFill>
            <a:srgbClr val="2D2926"/>
          </a:solidFill>
          <a:latin typeface="+mn-lt"/>
          <a:ea typeface="+mn-ea"/>
          <a:cs typeface="+mn-cs"/>
        </a:defRPr>
      </a:lvl6pPr>
      <a:lvl7pPr marL="2743200" algn="l" defTabSz="914400" rtl="0" eaLnBrk="1" latinLnBrk="0" hangingPunct="1">
        <a:defRPr sz="1800" kern="1200">
          <a:solidFill>
            <a:srgbClr val="2D2926"/>
          </a:solidFill>
          <a:latin typeface="+mn-lt"/>
          <a:ea typeface="+mn-ea"/>
          <a:cs typeface="+mn-cs"/>
        </a:defRPr>
      </a:lvl7pPr>
      <a:lvl8pPr marL="3200400" algn="l" defTabSz="914400" rtl="0" eaLnBrk="1" latinLnBrk="0" hangingPunct="1">
        <a:defRPr sz="1800" kern="1200">
          <a:solidFill>
            <a:srgbClr val="2D2926"/>
          </a:solidFill>
          <a:latin typeface="+mn-lt"/>
          <a:ea typeface="+mn-ea"/>
          <a:cs typeface="+mn-cs"/>
        </a:defRPr>
      </a:lvl8pPr>
      <a:lvl9pPr marL="3657600" algn="l" defTabSz="914400" rtl="0" eaLnBrk="1" latinLnBrk="0" hangingPunct="1">
        <a:defRPr sz="1800" kern="1200">
          <a:solidFill>
            <a:srgbClr val="2D2926"/>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video" Target="https://www.youtube.com/embed/sx7lBzHH7c8?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flsgJe8mN-A?start=233&amp;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svg"/><Relationship Id="rId7"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John@AIGuides.co"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EACB17-D225-934B-A190-7ED673465EB0}"/>
              </a:ext>
            </a:extLst>
          </p:cNvPr>
          <p:cNvSpPr txBox="1"/>
          <p:nvPr/>
        </p:nvSpPr>
        <p:spPr>
          <a:xfrm>
            <a:off x="638908" y="1498600"/>
            <a:ext cx="7771166" cy="2540000"/>
          </a:xfrm>
          <a:prstGeom prst="rect">
            <a:avLst/>
          </a:prstGeom>
          <a:noFill/>
          <a:ln>
            <a:noFill/>
          </a:ln>
        </p:spPr>
        <p:txBody>
          <a:bodyPr vertOverflow="overflow" vert="horz" wrap="square" rtlCol="0" anchor="t">
            <a:noAutofit/>
          </a:bodyPr>
          <a:lstStyle/>
          <a:p>
            <a:pPr algn="l"/>
            <a:r>
              <a:rPr lang="en-US" sz="4400" b="1" dirty="0">
                <a:solidFill>
                  <a:srgbClr val="2D2926"/>
                </a:solidFill>
                <a:latin typeface="Georgia"/>
              </a:rPr>
              <a:t>Storytelling as a Leadership Skill: </a:t>
            </a:r>
          </a:p>
          <a:p>
            <a:pPr algn="l"/>
            <a:r>
              <a:rPr lang="en-US" sz="4400" b="1" dirty="0">
                <a:solidFill>
                  <a:srgbClr val="2D2926"/>
                </a:solidFill>
                <a:latin typeface="Georgia"/>
              </a:rPr>
              <a:t>How to Build Decision-Ready Briefings</a:t>
            </a:r>
          </a:p>
        </p:txBody>
      </p:sp>
      <p:cxnSp>
        <p:nvCxnSpPr>
          <p:cNvPr id="5" name="Straight Arrow Connector 4">
            <a:extLst>
              <a:ext uri="{FF2B5EF4-FFF2-40B4-BE49-F238E27FC236}">
                <a16:creationId xmlns:a16="http://schemas.microsoft.com/office/drawing/2014/main" id="{0CC4F2D9-42EF-7047-AA82-25633DB9DA98}"/>
              </a:ext>
            </a:extLst>
          </p:cNvPr>
          <p:cNvCxnSpPr/>
          <p:nvPr/>
        </p:nvCxnSpPr>
        <p:spPr>
          <a:xfrm>
            <a:off x="762000" y="4508500"/>
            <a:ext cx="1016000" cy="0"/>
          </a:xfrm>
          <a:prstGeom prst="straightConnector1">
            <a:avLst/>
          </a:prstGeom>
          <a:ln w="38100" cap="flat" cmpd="sng" algn="ctr">
            <a:solidFill>
              <a:srgbClr val="C8553D"/>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06286A5-A6FE-AF46-AC8E-BBC941E9FEF8}"/>
              </a:ext>
            </a:extLst>
          </p:cNvPr>
          <p:cNvSpPr txBox="1"/>
          <p:nvPr/>
        </p:nvSpPr>
        <p:spPr>
          <a:xfrm>
            <a:off x="762000" y="4724400"/>
            <a:ext cx="5080000" cy="1016000"/>
          </a:xfrm>
          <a:prstGeom prst="rect">
            <a:avLst/>
          </a:prstGeom>
          <a:noFill/>
          <a:ln>
            <a:noFill/>
          </a:ln>
        </p:spPr>
        <p:txBody>
          <a:bodyPr vertOverflow="overflow" vert="horz" wrap="square" rtlCol="0" anchor="t">
            <a:noAutofit/>
          </a:bodyPr>
          <a:lstStyle/>
          <a:p>
            <a:pPr algn="l"/>
            <a:r>
              <a:rPr lang="en-US" dirty="0">
                <a:solidFill>
                  <a:srgbClr val="4A3F35"/>
                </a:solidFill>
                <a:latin typeface="Segoe UI"/>
                <a:cs typeface="Segoe UI"/>
              </a:rPr>
              <a:t>March 11, 2026
John Stroud</a:t>
            </a:r>
          </a:p>
          <a:p>
            <a:pPr algn="l"/>
            <a:r>
              <a:rPr lang="en-US" dirty="0">
                <a:solidFill>
                  <a:srgbClr val="4A3F35"/>
                </a:solidFill>
                <a:latin typeface="Segoe UI"/>
                <a:cs typeface="Segoe UI"/>
              </a:rPr>
              <a:t>(</a:t>
            </a:r>
            <a:r>
              <a:rPr lang="en-US" dirty="0" err="1">
                <a:solidFill>
                  <a:srgbClr val="4A3F35"/>
                </a:solidFill>
                <a:latin typeface="Segoe UI"/>
                <a:cs typeface="Segoe UI"/>
              </a:rPr>
              <a:t>John@AIGuides.co</a:t>
            </a:r>
            <a:r>
              <a:rPr lang="en-US" dirty="0">
                <a:solidFill>
                  <a:srgbClr val="4A3F35"/>
                </a:solidFill>
                <a:latin typeface="Segoe UI"/>
                <a:cs typeface="Segoe UI"/>
              </a:rPr>
              <a:t>)</a:t>
            </a:r>
          </a:p>
        </p:txBody>
      </p:sp>
      <p:sp>
        <p:nvSpPr>
          <p:cNvPr id="7" name="Rectangle 6">
            <a:extLst>
              <a:ext uri="{FF2B5EF4-FFF2-40B4-BE49-F238E27FC236}">
                <a16:creationId xmlns:a16="http://schemas.microsoft.com/office/drawing/2014/main" id="{E63939F7-7B75-5046-8A9C-1D600C63F10A}"/>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1238698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nguin standing at a table with people in the background&#10;&#10;AI-generated content may be incorrect.">
            <a:extLst>
              <a:ext uri="{FF2B5EF4-FFF2-40B4-BE49-F238E27FC236}">
                <a16:creationId xmlns:a16="http://schemas.microsoft.com/office/drawing/2014/main" id="{CFE3094E-40F5-837D-5883-0B7CC51159FF}"/>
              </a:ext>
            </a:extLst>
          </p:cNvPr>
          <p:cNvPicPr>
            <a:picLocks noChangeAspect="1"/>
          </p:cNvPicPr>
          <p:nvPr/>
        </p:nvPicPr>
        <p:blipFill>
          <a:blip r:embed="rId2"/>
          <a:stretch>
            <a:fillRect/>
          </a:stretch>
        </p:blipFill>
        <p:spPr>
          <a:xfrm>
            <a:off x="3809" y="0"/>
            <a:ext cx="12184381" cy="6858000"/>
          </a:xfrm>
          <a:prstGeom prst="rect">
            <a:avLst/>
          </a:prstGeom>
        </p:spPr>
      </p:pic>
    </p:spTree>
    <p:extLst>
      <p:ext uri="{BB962C8B-B14F-4D97-AF65-F5344CB8AC3E}">
        <p14:creationId xmlns:p14="http://schemas.microsoft.com/office/powerpoint/2010/main" val="344300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AFC1BD06-DCC6-74AA-AE4E-C9ECB148AE1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15EDDB2-8486-6593-E6E7-21009622DA58}"/>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8809176C-010B-5BA9-42B9-6E6D1C0EF8B3}"/>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dirty="0">
                <a:solidFill>
                  <a:srgbClr val="FBF7F2"/>
                </a:solidFill>
                <a:latin typeface="Georgia"/>
              </a:rPr>
              <a:t>Why Briefing is Hard – the Curse of Knowledge</a:t>
            </a:r>
          </a:p>
        </p:txBody>
      </p:sp>
      <p:sp>
        <p:nvSpPr>
          <p:cNvPr id="21" name="Rectangle 20">
            <a:extLst>
              <a:ext uri="{FF2B5EF4-FFF2-40B4-BE49-F238E27FC236}">
                <a16:creationId xmlns:a16="http://schemas.microsoft.com/office/drawing/2014/main" id="{95543511-B049-1C4E-B4EA-A564AFA900C7}"/>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2" name="Picture 1" descr="A diagram of a diagram&#10;&#10;AI-generated content may be incorrect.">
            <a:extLst>
              <a:ext uri="{FF2B5EF4-FFF2-40B4-BE49-F238E27FC236}">
                <a16:creationId xmlns:a16="http://schemas.microsoft.com/office/drawing/2014/main" id="{DF8C6F6C-0A5D-FAB4-460E-75566665B30D}"/>
              </a:ext>
            </a:extLst>
          </p:cNvPr>
          <p:cNvPicPr>
            <a:picLocks noChangeAspect="1"/>
          </p:cNvPicPr>
          <p:nvPr/>
        </p:nvPicPr>
        <p:blipFill>
          <a:blip r:embed="rId3"/>
          <a:stretch>
            <a:fillRect/>
          </a:stretch>
        </p:blipFill>
        <p:spPr>
          <a:xfrm>
            <a:off x="540328" y="1996786"/>
            <a:ext cx="10889672" cy="4083627"/>
          </a:xfrm>
          <a:prstGeom prst="rect">
            <a:avLst/>
          </a:prstGeom>
        </p:spPr>
      </p:pic>
    </p:spTree>
    <p:extLst>
      <p:ext uri="{BB962C8B-B14F-4D97-AF65-F5344CB8AC3E}">
        <p14:creationId xmlns:p14="http://schemas.microsoft.com/office/powerpoint/2010/main" val="146872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4DF96FCD-795C-1CFC-E085-2F6C57EBE75B}"/>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2D3580B4-AB68-934C-AB0E-4C8D6AF2C762}"/>
              </a:ext>
            </a:extLst>
          </p:cNvPr>
          <p:cNvSpPr/>
          <p:nvPr/>
        </p:nvSpPr>
        <p:spPr>
          <a:xfrm>
            <a:off x="1270000" y="1460500"/>
            <a:ext cx="9652000"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4400" b="1" dirty="0">
                <a:solidFill>
                  <a:srgbClr val="2D2926"/>
                </a:solidFill>
                <a:latin typeface="Georgia"/>
              </a:rPr>
              <a:t>What to do?</a:t>
            </a:r>
          </a:p>
        </p:txBody>
      </p:sp>
      <p:sp>
        <p:nvSpPr>
          <p:cNvPr id="4" name="Triangle 3">
            <a:extLst>
              <a:ext uri="{FF2B5EF4-FFF2-40B4-BE49-F238E27FC236}">
                <a16:creationId xmlns:a16="http://schemas.microsoft.com/office/drawing/2014/main" id="{90187F9B-8C89-3040-8F77-96A8B18EB5BB}"/>
              </a:ext>
            </a:extLst>
          </p:cNvPr>
          <p:cNvSpPr/>
          <p:nvPr/>
        </p:nvSpPr>
        <p:spPr>
          <a:xfrm rot="10800000">
            <a:off x="1968500" y="4445000"/>
            <a:ext cx="444500" cy="317500"/>
          </a:xfrm>
          <a:prstGeom prst="triangle">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Oval 4">
            <a:extLst>
              <a:ext uri="{FF2B5EF4-FFF2-40B4-BE49-F238E27FC236}">
                <a16:creationId xmlns:a16="http://schemas.microsoft.com/office/drawing/2014/main" id="{F3D42A7F-52FE-3949-9A64-A0AE008CDA85}"/>
              </a:ext>
            </a:extLst>
          </p:cNvPr>
          <p:cNvSpPr/>
          <p:nvPr/>
        </p:nvSpPr>
        <p:spPr>
          <a:xfrm>
            <a:off x="1587500" y="1778000"/>
            <a:ext cx="203200" cy="2032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ectangle 6">
            <a:extLst>
              <a:ext uri="{FF2B5EF4-FFF2-40B4-BE49-F238E27FC236}">
                <a16:creationId xmlns:a16="http://schemas.microsoft.com/office/drawing/2014/main" id="{BDF80754-B7BF-0D4F-BEEB-3C6E306A8EF3}"/>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58719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F9AD220D-821E-CF3C-D37D-2AE007AF5076}"/>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C3FE423-6845-DA40-9D54-0750F599835C}"/>
              </a:ext>
            </a:extLst>
          </p:cNvPr>
          <p:cNvSpPr txBox="1"/>
          <p:nvPr/>
        </p:nvSpPr>
        <p:spPr>
          <a:xfrm>
            <a:off x="6604000" y="1905000"/>
            <a:ext cx="3810000" cy="3810000"/>
          </a:xfrm>
          <a:prstGeom prst="rect">
            <a:avLst/>
          </a:prstGeom>
          <a:noFill/>
          <a:ln>
            <a:noFill/>
          </a:ln>
        </p:spPr>
        <p:txBody>
          <a:bodyPr vertOverflow="overflow" vert="horz" wrap="square" rtlCol="0" anchor="t">
            <a:noAutofit/>
          </a:bodyPr>
          <a:lstStyle/>
          <a:p>
            <a:pPr algn="l"/>
            <a:r>
              <a:rPr lang="en-US" sz="15000">
                <a:solidFill>
                  <a:srgbClr val="F0E8DD"/>
                </a:solidFill>
                <a:latin typeface="Georgia"/>
              </a:rPr>
              <a:t>❝</a:t>
            </a:r>
          </a:p>
        </p:txBody>
      </p:sp>
      <p:sp>
        <p:nvSpPr>
          <p:cNvPr id="10" name="Rectangle 9">
            <a:extLst>
              <a:ext uri="{FF2B5EF4-FFF2-40B4-BE49-F238E27FC236}">
                <a16:creationId xmlns:a16="http://schemas.microsoft.com/office/drawing/2014/main" id="{D4EBFBD9-BCD9-CB41-9495-42061BDFABE7}"/>
              </a:ext>
            </a:extLst>
          </p:cNvPr>
          <p:cNvSpPr/>
          <p:nvPr/>
        </p:nvSpPr>
        <p:spPr>
          <a:xfrm>
            <a:off x="0" y="-43543"/>
            <a:ext cx="4826000" cy="68580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TextBox 10">
            <a:extLst>
              <a:ext uri="{FF2B5EF4-FFF2-40B4-BE49-F238E27FC236}">
                <a16:creationId xmlns:a16="http://schemas.microsoft.com/office/drawing/2014/main" id="{6CF59427-1131-D241-8260-ABF171E3B5E6}"/>
              </a:ext>
            </a:extLst>
          </p:cNvPr>
          <p:cNvSpPr txBox="1"/>
          <p:nvPr/>
        </p:nvSpPr>
        <p:spPr>
          <a:xfrm>
            <a:off x="635000" y="2286000"/>
            <a:ext cx="3556000" cy="381000"/>
          </a:xfrm>
          <a:prstGeom prst="rect">
            <a:avLst/>
          </a:prstGeom>
          <a:noFill/>
          <a:ln>
            <a:noFill/>
          </a:ln>
        </p:spPr>
        <p:txBody>
          <a:bodyPr vertOverflow="overflow" vert="horz" wrap="square" rtlCol="0" anchor="t">
            <a:noAutofit/>
          </a:bodyPr>
          <a:lstStyle/>
          <a:p>
            <a:pPr algn="l"/>
            <a:r>
              <a:rPr lang="en-US" sz="1400">
                <a:solidFill>
                  <a:srgbClr val="FBF7F2"/>
                </a:solidFill>
                <a:latin typeface="Segoe UI"/>
                <a:cs typeface="Segoe UI"/>
              </a:rPr>
              <a:t>SECTION</a:t>
            </a:r>
          </a:p>
        </p:txBody>
      </p:sp>
      <p:cxnSp>
        <p:nvCxnSpPr>
          <p:cNvPr id="12" name="Straight Arrow Connector 11">
            <a:extLst>
              <a:ext uri="{FF2B5EF4-FFF2-40B4-BE49-F238E27FC236}">
                <a16:creationId xmlns:a16="http://schemas.microsoft.com/office/drawing/2014/main" id="{7926D6DF-5531-9547-B45B-FC2A001DCC35}"/>
              </a:ext>
            </a:extLst>
          </p:cNvPr>
          <p:cNvCxnSpPr>
            <a:cxnSpLocks/>
          </p:cNvCxnSpPr>
          <p:nvPr/>
        </p:nvCxnSpPr>
        <p:spPr>
          <a:xfrm>
            <a:off x="635000" y="2688771"/>
            <a:ext cx="863600" cy="0"/>
          </a:xfrm>
          <a:prstGeom prst="straightConnector1">
            <a:avLst/>
          </a:prstGeom>
          <a:ln w="25400" cap="flat" cmpd="sng" algn="ctr">
            <a:solidFill>
              <a:srgbClr val="FBF7F2"/>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D8250F-AF9D-1540-9263-2B442CBA7245}"/>
              </a:ext>
            </a:extLst>
          </p:cNvPr>
          <p:cNvSpPr txBox="1"/>
          <p:nvPr/>
        </p:nvSpPr>
        <p:spPr>
          <a:xfrm>
            <a:off x="635000" y="2984500"/>
            <a:ext cx="7620000" cy="1270000"/>
          </a:xfrm>
          <a:prstGeom prst="rect">
            <a:avLst/>
          </a:prstGeom>
          <a:noFill/>
          <a:ln>
            <a:noFill/>
          </a:ln>
        </p:spPr>
        <p:txBody>
          <a:bodyPr vertOverflow="overflow" vert="horz" wrap="square" rtlCol="0" anchor="t">
            <a:noAutofit/>
          </a:bodyPr>
          <a:lstStyle/>
          <a:p>
            <a:pPr algn="l"/>
            <a:r>
              <a:rPr lang="en-US" sz="4800" b="1" dirty="0">
                <a:solidFill>
                  <a:srgbClr val="FFFFFF"/>
                </a:solidFill>
                <a:latin typeface="Georgia"/>
              </a:rPr>
              <a:t>Tell a story…</a:t>
            </a:r>
          </a:p>
        </p:txBody>
      </p:sp>
      <p:sp>
        <p:nvSpPr>
          <p:cNvPr id="15" name="Rectangle 14">
            <a:extLst>
              <a:ext uri="{FF2B5EF4-FFF2-40B4-BE49-F238E27FC236}">
                <a16:creationId xmlns:a16="http://schemas.microsoft.com/office/drawing/2014/main" id="{F6406020-9005-B14D-B185-294EA2406F3B}"/>
              </a:ext>
            </a:extLst>
          </p:cNvPr>
          <p:cNvSpPr/>
          <p:nvPr/>
        </p:nvSpPr>
        <p:spPr>
          <a:xfrm>
            <a:off x="0" y="6680200"/>
            <a:ext cx="12192000" cy="1778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48715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Heider &amp; Simmel animation 1944 SD">
            <a:hlinkClick r:id="" action="ppaction://media"/>
            <a:extLst>
              <a:ext uri="{FF2B5EF4-FFF2-40B4-BE49-F238E27FC236}">
                <a16:creationId xmlns:a16="http://schemas.microsoft.com/office/drawing/2014/main" id="{BCA72CBC-6250-74DB-2DFD-52E8CF97E64D}"/>
              </a:ext>
            </a:extLst>
          </p:cNvPr>
          <p:cNvPicPr>
            <a:picLocks noRot="1" noChangeAspect="1"/>
          </p:cNvPicPr>
          <p:nvPr>
            <a:videoFile r:link="rId1"/>
          </p:nvPr>
        </p:nvPicPr>
        <p:blipFill>
          <a:blip r:embed="rId3"/>
          <a:stretch>
            <a:fillRect/>
          </a:stretch>
        </p:blipFill>
        <p:spPr>
          <a:xfrm>
            <a:off x="2016474" y="182192"/>
            <a:ext cx="8658152" cy="6493615"/>
          </a:xfrm>
          <a:prstGeom prst="rect">
            <a:avLst/>
          </a:prstGeom>
        </p:spPr>
      </p:pic>
    </p:spTree>
    <p:extLst>
      <p:ext uri="{BB962C8B-B14F-4D97-AF65-F5344CB8AC3E}">
        <p14:creationId xmlns:p14="http://schemas.microsoft.com/office/powerpoint/2010/main" val="281162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135866D4-0D2A-3783-78ED-B7D7A4591D44}"/>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6C1253E5-8F25-5547-9A9F-8C4052E9D73A}"/>
              </a:ext>
            </a:extLst>
          </p:cNvPr>
          <p:cNvSpPr/>
          <p:nvPr/>
        </p:nvSpPr>
        <p:spPr>
          <a:xfrm>
            <a:off x="1270000" y="1460500"/>
            <a:ext cx="9652000"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3600" b="1" dirty="0">
                <a:solidFill>
                  <a:srgbClr val="2D2926"/>
                </a:solidFill>
                <a:latin typeface="Georgia"/>
              </a:rPr>
              <a:t>We use stories to </a:t>
            </a:r>
          </a:p>
          <a:p>
            <a:pPr algn="ctr">
              <a:lnSpc>
                <a:spcPts val="5000"/>
              </a:lnSpc>
              <a:buNone/>
            </a:pPr>
            <a:r>
              <a:rPr lang="en-US" sz="3600" b="1" dirty="0">
                <a:solidFill>
                  <a:srgbClr val="C8553D"/>
                </a:solidFill>
                <a:latin typeface="Georgia"/>
              </a:rPr>
              <a:t>impose meaning</a:t>
            </a:r>
            <a:r>
              <a:rPr lang="en-US" sz="3600" b="1" dirty="0">
                <a:solidFill>
                  <a:srgbClr val="2D2926"/>
                </a:solidFill>
                <a:latin typeface="Georgia"/>
              </a:rPr>
              <a:t> on the data</a:t>
            </a:r>
          </a:p>
        </p:txBody>
      </p:sp>
      <p:sp>
        <p:nvSpPr>
          <p:cNvPr id="5" name="Triangle 4">
            <a:extLst>
              <a:ext uri="{FF2B5EF4-FFF2-40B4-BE49-F238E27FC236}">
                <a16:creationId xmlns:a16="http://schemas.microsoft.com/office/drawing/2014/main" id="{BE846D02-0868-294E-B1BE-60B38DB8D864}"/>
              </a:ext>
            </a:extLst>
          </p:cNvPr>
          <p:cNvSpPr/>
          <p:nvPr/>
        </p:nvSpPr>
        <p:spPr>
          <a:xfrm rot="10800000">
            <a:off x="1968500" y="4445000"/>
            <a:ext cx="444500" cy="317500"/>
          </a:xfrm>
          <a:prstGeom prst="triangle">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Oval 5">
            <a:extLst>
              <a:ext uri="{FF2B5EF4-FFF2-40B4-BE49-F238E27FC236}">
                <a16:creationId xmlns:a16="http://schemas.microsoft.com/office/drawing/2014/main" id="{9D44FBAD-6450-394C-BD5A-A7CCF9DDAD4F}"/>
              </a:ext>
            </a:extLst>
          </p:cNvPr>
          <p:cNvSpPr/>
          <p:nvPr/>
        </p:nvSpPr>
        <p:spPr>
          <a:xfrm>
            <a:off x="1587500" y="1778000"/>
            <a:ext cx="203200" cy="2032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ectangle 7">
            <a:extLst>
              <a:ext uri="{FF2B5EF4-FFF2-40B4-BE49-F238E27FC236}">
                <a16:creationId xmlns:a16="http://schemas.microsoft.com/office/drawing/2014/main" id="{44C289DE-C07C-0F4A-8F55-D77C12816665}"/>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769999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FF5A5F"/>
          </a:solidFill>
        </p:spPr>
        <p:txBody>
          <a:bodyPr/>
          <a:lstStyle/>
          <a:p>
            <a:endParaRPr lang="en-US"/>
          </a:p>
        </p:txBody>
      </p:sp>
      <p:pic>
        <p:nvPicPr>
          <p:cNvPr id="3" name="Object 2" descr="preencoded.png"/>
          <p:cNvPicPr>
            <a:picLocks noChangeAspect="1"/>
          </p:cNvPicPr>
          <p:nvPr/>
        </p:nvPicPr>
        <p:blipFill>
          <a:blip r:embed="rId3"/>
          <a:srcRect l="19207" t="3070" r="19207" b="3070"/>
          <a:stretch/>
        </p:blipFill>
        <p:spPr>
          <a:xfrm>
            <a:off x="0" y="0"/>
            <a:ext cx="12198475" cy="6865808"/>
          </a:xfrm>
          <a:prstGeom prst="rect">
            <a:avLst/>
          </a:prstGeom>
        </p:spPr>
      </p:pic>
    </p:spTree>
    <p:extLst>
      <p:ext uri="{BB962C8B-B14F-4D97-AF65-F5344CB8AC3E}">
        <p14:creationId xmlns:p14="http://schemas.microsoft.com/office/powerpoint/2010/main" val="3125434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FF5A5F"/>
          </a:solidFill>
        </p:spPr>
        <p:txBody>
          <a:bodyPr/>
          <a:lstStyle/>
          <a:p>
            <a:endParaRPr lang="en-US"/>
          </a:p>
        </p:txBody>
      </p:sp>
      <p:pic>
        <p:nvPicPr>
          <p:cNvPr id="3" name="Object 2" descr="preencoded.png"/>
          <p:cNvPicPr>
            <a:picLocks noChangeAspect="1"/>
          </p:cNvPicPr>
          <p:nvPr/>
        </p:nvPicPr>
        <p:blipFill>
          <a:blip r:embed="rId3"/>
          <a:srcRect l="17831" r="17831"/>
          <a:stretch/>
        </p:blipFill>
        <p:spPr>
          <a:xfrm>
            <a:off x="0" y="0"/>
            <a:ext cx="12198475" cy="6865808"/>
          </a:xfrm>
          <a:prstGeom prst="rect">
            <a:avLst/>
          </a:prstGeom>
        </p:spPr>
      </p:pic>
    </p:spTree>
    <p:extLst>
      <p:ext uri="{BB962C8B-B14F-4D97-AF65-F5344CB8AC3E}">
        <p14:creationId xmlns:p14="http://schemas.microsoft.com/office/powerpoint/2010/main" val="25375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pecial Address by Mark Carney, Prime Minister of Canada | World Economic Forum Annual Meeting 2026">
            <a:hlinkClick r:id="" action="ppaction://media"/>
            <a:extLst>
              <a:ext uri="{FF2B5EF4-FFF2-40B4-BE49-F238E27FC236}">
                <a16:creationId xmlns:a16="http://schemas.microsoft.com/office/drawing/2014/main" id="{664959B0-2150-B925-EA42-90657769192E}"/>
              </a:ext>
            </a:extLst>
          </p:cNvPr>
          <p:cNvPicPr>
            <a:picLocks noRot="1" noChangeAspect="1"/>
          </p:cNvPicPr>
          <p:nvPr>
            <a:videoFile r:link="rId1"/>
          </p:nvPr>
        </p:nvPicPr>
        <p:blipFill>
          <a:blip r:embed="rId3"/>
          <a:stretch>
            <a:fillRect/>
          </a:stretch>
        </p:blipFill>
        <p:spPr>
          <a:xfrm>
            <a:off x="1259074" y="728869"/>
            <a:ext cx="9499346" cy="5367131"/>
          </a:xfrm>
          <a:prstGeom prst="rect">
            <a:avLst/>
          </a:prstGeom>
        </p:spPr>
      </p:pic>
    </p:spTree>
    <p:extLst>
      <p:ext uri="{BB962C8B-B14F-4D97-AF65-F5344CB8AC3E}">
        <p14:creationId xmlns:p14="http://schemas.microsoft.com/office/powerpoint/2010/main" val="257245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F31D5-B37C-7A74-51D7-E27E2E6E2DA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804C7C1-A9A3-7967-E43C-AFD0F4DCBBBB}"/>
              </a:ext>
            </a:extLst>
          </p:cNvPr>
          <p:cNvGrpSpPr/>
          <p:nvPr/>
        </p:nvGrpSpPr>
        <p:grpSpPr>
          <a:xfrm>
            <a:off x="276727" y="644494"/>
            <a:ext cx="11105147" cy="5740747"/>
            <a:chOff x="0" y="0"/>
            <a:chExt cx="12941716" cy="8894293"/>
          </a:xfrm>
        </p:grpSpPr>
        <p:sp>
          <p:nvSpPr>
            <p:cNvPr id="3" name="Freeform 3">
              <a:extLst>
                <a:ext uri="{FF2B5EF4-FFF2-40B4-BE49-F238E27FC236}">
                  <a16:creationId xmlns:a16="http://schemas.microsoft.com/office/drawing/2014/main" id="{F5467112-AE62-4BB2-6F47-A70738945C4C}"/>
                </a:ext>
              </a:extLst>
            </p:cNvPr>
            <p:cNvSpPr/>
            <p:nvPr/>
          </p:nvSpPr>
          <p:spPr>
            <a:xfrm>
              <a:off x="0" y="0"/>
              <a:ext cx="12941716" cy="8894293"/>
            </a:xfrm>
            <a:custGeom>
              <a:avLst/>
              <a:gdLst/>
              <a:ahLst/>
              <a:cxnLst/>
              <a:rect l="l" t="t" r="r" b="b"/>
              <a:pathLst>
                <a:path w="12941716" h="8894293">
                  <a:moveTo>
                    <a:pt x="0" y="0"/>
                  </a:moveTo>
                  <a:lnTo>
                    <a:pt x="12941716" y="0"/>
                  </a:lnTo>
                  <a:lnTo>
                    <a:pt x="12941716" y="8894293"/>
                  </a:lnTo>
                  <a:lnTo>
                    <a:pt x="0" y="8894293"/>
                  </a:lnTo>
                  <a:close/>
                </a:path>
              </a:pathLst>
            </a:custGeom>
            <a:solidFill>
              <a:srgbClr val="FFFFFF"/>
            </a:solidFill>
            <a:ln w="47625" cap="sq">
              <a:solidFill>
                <a:srgbClr val="000000"/>
              </a:solidFill>
              <a:prstDash val="solid"/>
              <a:miter/>
            </a:ln>
          </p:spPr>
          <p:txBody>
            <a:bodyPr/>
            <a:lstStyle/>
            <a:p>
              <a:endParaRPr lang="en-US" sz="1588"/>
            </a:p>
          </p:txBody>
        </p:sp>
        <p:sp>
          <p:nvSpPr>
            <p:cNvPr id="4" name="TextBox 4">
              <a:extLst>
                <a:ext uri="{FF2B5EF4-FFF2-40B4-BE49-F238E27FC236}">
                  <a16:creationId xmlns:a16="http://schemas.microsoft.com/office/drawing/2014/main" id="{758E1B4D-AE3B-6B31-C50A-B8E8C6FEEC9E}"/>
                </a:ext>
              </a:extLst>
            </p:cNvPr>
            <p:cNvSpPr txBox="1"/>
            <p:nvPr/>
          </p:nvSpPr>
          <p:spPr>
            <a:xfrm>
              <a:off x="0" y="-28575"/>
              <a:ext cx="12941716" cy="8922868"/>
            </a:xfrm>
            <a:prstGeom prst="rect">
              <a:avLst/>
            </a:prstGeom>
          </p:spPr>
          <p:txBody>
            <a:bodyPr lIns="11740" tIns="11740" rIns="11740" bIns="11740" rtlCol="0" anchor="ctr"/>
            <a:lstStyle/>
            <a:p>
              <a:pPr algn="ctr">
                <a:lnSpc>
                  <a:spcPts val="453"/>
                </a:lnSpc>
              </a:pPr>
              <a:endParaRPr sz="1588"/>
            </a:p>
          </p:txBody>
        </p:sp>
      </p:grpSp>
      <p:grpSp>
        <p:nvGrpSpPr>
          <p:cNvPr id="5" name="Group 5">
            <a:extLst>
              <a:ext uri="{FF2B5EF4-FFF2-40B4-BE49-F238E27FC236}">
                <a16:creationId xmlns:a16="http://schemas.microsoft.com/office/drawing/2014/main" id="{6A9CF71A-E4F6-0A54-87A5-7CB588E6559D}"/>
              </a:ext>
            </a:extLst>
          </p:cNvPr>
          <p:cNvGrpSpPr/>
          <p:nvPr/>
        </p:nvGrpSpPr>
        <p:grpSpPr>
          <a:xfrm>
            <a:off x="1025023" y="2405546"/>
            <a:ext cx="3225299" cy="1640561"/>
            <a:chOff x="0" y="0"/>
            <a:chExt cx="4889858" cy="2487245"/>
          </a:xfrm>
        </p:grpSpPr>
        <p:sp>
          <p:nvSpPr>
            <p:cNvPr id="6" name="Freeform 6">
              <a:extLst>
                <a:ext uri="{FF2B5EF4-FFF2-40B4-BE49-F238E27FC236}">
                  <a16:creationId xmlns:a16="http://schemas.microsoft.com/office/drawing/2014/main" id="{6E8F4B48-BAE6-B725-7182-7DC0B7CE43A5}"/>
                </a:ext>
              </a:extLst>
            </p:cNvPr>
            <p:cNvSpPr/>
            <p:nvPr/>
          </p:nvSpPr>
          <p:spPr>
            <a:xfrm>
              <a:off x="0" y="0"/>
              <a:ext cx="4889858" cy="2487245"/>
            </a:xfrm>
            <a:custGeom>
              <a:avLst/>
              <a:gdLst/>
              <a:ahLst/>
              <a:cxnLst/>
              <a:rect l="l" t="t" r="r" b="b"/>
              <a:pathLst>
                <a:path w="4889858" h="2487245">
                  <a:moveTo>
                    <a:pt x="0" y="0"/>
                  </a:moveTo>
                  <a:lnTo>
                    <a:pt x="4889858" y="0"/>
                  </a:lnTo>
                  <a:lnTo>
                    <a:pt x="4889858" y="2487245"/>
                  </a:lnTo>
                  <a:lnTo>
                    <a:pt x="0" y="2487245"/>
                  </a:lnTo>
                  <a:close/>
                </a:path>
              </a:pathLst>
            </a:custGeom>
            <a:solidFill>
              <a:srgbClr val="FFFFFF"/>
            </a:solidFill>
            <a:ln w="47625" cap="sq">
              <a:solidFill>
                <a:srgbClr val="000000"/>
              </a:solidFill>
              <a:prstDash val="solid"/>
              <a:miter/>
            </a:ln>
          </p:spPr>
          <p:txBody>
            <a:bodyPr/>
            <a:lstStyle/>
            <a:p>
              <a:endParaRPr lang="en-US" sz="1588"/>
            </a:p>
          </p:txBody>
        </p:sp>
        <p:sp>
          <p:nvSpPr>
            <p:cNvPr id="7" name="TextBox 7">
              <a:extLst>
                <a:ext uri="{FF2B5EF4-FFF2-40B4-BE49-F238E27FC236}">
                  <a16:creationId xmlns:a16="http://schemas.microsoft.com/office/drawing/2014/main" id="{5F40FDC6-D6FF-E981-C93D-47780AF33393}"/>
                </a:ext>
              </a:extLst>
            </p:cNvPr>
            <p:cNvSpPr txBox="1"/>
            <p:nvPr/>
          </p:nvSpPr>
          <p:spPr>
            <a:xfrm>
              <a:off x="0" y="-28575"/>
              <a:ext cx="4889858" cy="2515820"/>
            </a:xfrm>
            <a:prstGeom prst="rect">
              <a:avLst/>
            </a:prstGeom>
          </p:spPr>
          <p:txBody>
            <a:bodyPr lIns="11740" tIns="11740" rIns="11740" bIns="11740" rtlCol="0" anchor="ctr"/>
            <a:lstStyle/>
            <a:p>
              <a:pPr algn="ctr">
                <a:lnSpc>
                  <a:spcPts val="453"/>
                </a:lnSpc>
              </a:pPr>
              <a:endParaRPr sz="1588"/>
            </a:p>
          </p:txBody>
        </p:sp>
      </p:grpSp>
      <p:grpSp>
        <p:nvGrpSpPr>
          <p:cNvPr id="11" name="Group 11">
            <a:extLst>
              <a:ext uri="{FF2B5EF4-FFF2-40B4-BE49-F238E27FC236}">
                <a16:creationId xmlns:a16="http://schemas.microsoft.com/office/drawing/2014/main" id="{C692E630-D972-DFD2-D885-D01557B5D17A}"/>
              </a:ext>
            </a:extLst>
          </p:cNvPr>
          <p:cNvGrpSpPr/>
          <p:nvPr/>
        </p:nvGrpSpPr>
        <p:grpSpPr>
          <a:xfrm>
            <a:off x="4625141" y="2386698"/>
            <a:ext cx="3138427" cy="1672694"/>
            <a:chOff x="0" y="0"/>
            <a:chExt cx="4758151" cy="2535962"/>
          </a:xfrm>
        </p:grpSpPr>
        <p:sp>
          <p:nvSpPr>
            <p:cNvPr id="12" name="Freeform 12">
              <a:extLst>
                <a:ext uri="{FF2B5EF4-FFF2-40B4-BE49-F238E27FC236}">
                  <a16:creationId xmlns:a16="http://schemas.microsoft.com/office/drawing/2014/main" id="{EA00C7F3-0808-A930-EC19-4806CA19816B}"/>
                </a:ext>
              </a:extLst>
            </p:cNvPr>
            <p:cNvSpPr/>
            <p:nvPr/>
          </p:nvSpPr>
          <p:spPr>
            <a:xfrm>
              <a:off x="0" y="0"/>
              <a:ext cx="4758151" cy="2535962"/>
            </a:xfrm>
            <a:custGeom>
              <a:avLst/>
              <a:gdLst/>
              <a:ahLst/>
              <a:cxnLst/>
              <a:rect l="l" t="t" r="r" b="b"/>
              <a:pathLst>
                <a:path w="4758151" h="2535962">
                  <a:moveTo>
                    <a:pt x="0" y="0"/>
                  </a:moveTo>
                  <a:lnTo>
                    <a:pt x="4758151" y="0"/>
                  </a:lnTo>
                  <a:lnTo>
                    <a:pt x="4758151" y="2535962"/>
                  </a:lnTo>
                  <a:lnTo>
                    <a:pt x="0" y="2535962"/>
                  </a:lnTo>
                  <a:close/>
                </a:path>
              </a:pathLst>
            </a:custGeom>
            <a:solidFill>
              <a:srgbClr val="FFFFFF"/>
            </a:solidFill>
            <a:ln w="47625" cap="sq">
              <a:solidFill>
                <a:srgbClr val="000000"/>
              </a:solidFill>
              <a:prstDash val="solid"/>
              <a:miter/>
            </a:ln>
          </p:spPr>
          <p:txBody>
            <a:bodyPr/>
            <a:lstStyle/>
            <a:p>
              <a:endParaRPr lang="en-US" sz="1588"/>
            </a:p>
          </p:txBody>
        </p:sp>
        <p:sp>
          <p:nvSpPr>
            <p:cNvPr id="13" name="TextBox 13">
              <a:extLst>
                <a:ext uri="{FF2B5EF4-FFF2-40B4-BE49-F238E27FC236}">
                  <a16:creationId xmlns:a16="http://schemas.microsoft.com/office/drawing/2014/main" id="{64032FA6-1A6B-2EA5-CBA2-628E2F5BF56D}"/>
                </a:ext>
              </a:extLst>
            </p:cNvPr>
            <p:cNvSpPr txBox="1"/>
            <p:nvPr/>
          </p:nvSpPr>
          <p:spPr>
            <a:xfrm>
              <a:off x="0" y="-28575"/>
              <a:ext cx="4758151" cy="2564537"/>
            </a:xfrm>
            <a:prstGeom prst="rect">
              <a:avLst/>
            </a:prstGeom>
          </p:spPr>
          <p:txBody>
            <a:bodyPr lIns="11740" tIns="11740" rIns="11740" bIns="11740" rtlCol="0" anchor="ctr"/>
            <a:lstStyle/>
            <a:p>
              <a:pPr algn="ctr">
                <a:lnSpc>
                  <a:spcPts val="453"/>
                </a:lnSpc>
              </a:pPr>
              <a:endParaRPr sz="1588"/>
            </a:p>
          </p:txBody>
        </p:sp>
      </p:grpSp>
      <p:grpSp>
        <p:nvGrpSpPr>
          <p:cNvPr id="14" name="Group 14">
            <a:extLst>
              <a:ext uri="{FF2B5EF4-FFF2-40B4-BE49-F238E27FC236}">
                <a16:creationId xmlns:a16="http://schemas.microsoft.com/office/drawing/2014/main" id="{F1A45678-534E-1D8D-8C0A-577946D15935}"/>
              </a:ext>
            </a:extLst>
          </p:cNvPr>
          <p:cNvGrpSpPr/>
          <p:nvPr/>
        </p:nvGrpSpPr>
        <p:grpSpPr>
          <a:xfrm>
            <a:off x="1038059" y="2345916"/>
            <a:ext cx="3199228" cy="449417"/>
            <a:chOff x="0" y="0"/>
            <a:chExt cx="4850331" cy="681358"/>
          </a:xfrm>
        </p:grpSpPr>
        <p:sp>
          <p:nvSpPr>
            <p:cNvPr id="15" name="Freeform 15">
              <a:extLst>
                <a:ext uri="{FF2B5EF4-FFF2-40B4-BE49-F238E27FC236}">
                  <a16:creationId xmlns:a16="http://schemas.microsoft.com/office/drawing/2014/main" id="{648C41B0-2DA3-2B5A-196D-96E912F4CD65}"/>
                </a:ext>
              </a:extLst>
            </p:cNvPr>
            <p:cNvSpPr/>
            <p:nvPr/>
          </p:nvSpPr>
          <p:spPr>
            <a:xfrm>
              <a:off x="0" y="0"/>
              <a:ext cx="4850331" cy="681358"/>
            </a:xfrm>
            <a:custGeom>
              <a:avLst/>
              <a:gdLst/>
              <a:ahLst/>
              <a:cxnLst/>
              <a:rect l="l" t="t" r="r" b="b"/>
              <a:pathLst>
                <a:path w="4850331" h="681358">
                  <a:moveTo>
                    <a:pt x="0" y="0"/>
                  </a:moveTo>
                  <a:lnTo>
                    <a:pt x="4850331" y="0"/>
                  </a:lnTo>
                  <a:lnTo>
                    <a:pt x="4850331" y="681358"/>
                  </a:lnTo>
                  <a:lnTo>
                    <a:pt x="0" y="681358"/>
                  </a:lnTo>
                  <a:close/>
                </a:path>
              </a:pathLst>
            </a:custGeom>
            <a:solidFill>
              <a:srgbClr val="FFBD59"/>
            </a:solidFill>
            <a:ln w="47625" cap="sq">
              <a:solidFill>
                <a:srgbClr val="000000"/>
              </a:solidFill>
              <a:prstDash val="solid"/>
              <a:miter/>
            </a:ln>
          </p:spPr>
          <p:txBody>
            <a:bodyPr/>
            <a:lstStyle/>
            <a:p>
              <a:endParaRPr lang="en-US" sz="1588"/>
            </a:p>
          </p:txBody>
        </p:sp>
        <p:sp>
          <p:nvSpPr>
            <p:cNvPr id="16" name="TextBox 16">
              <a:extLst>
                <a:ext uri="{FF2B5EF4-FFF2-40B4-BE49-F238E27FC236}">
                  <a16:creationId xmlns:a16="http://schemas.microsoft.com/office/drawing/2014/main" id="{096FF7E6-F0C4-6C60-F6C3-95493AF16D23}"/>
                </a:ext>
              </a:extLst>
            </p:cNvPr>
            <p:cNvSpPr txBox="1"/>
            <p:nvPr/>
          </p:nvSpPr>
          <p:spPr>
            <a:xfrm>
              <a:off x="0" y="-28575"/>
              <a:ext cx="4850331" cy="709933"/>
            </a:xfrm>
            <a:prstGeom prst="rect">
              <a:avLst/>
            </a:prstGeom>
          </p:spPr>
          <p:txBody>
            <a:bodyPr lIns="11740" tIns="11740" rIns="11740" bIns="11740" rtlCol="0" anchor="ctr"/>
            <a:lstStyle/>
            <a:p>
              <a:pPr algn="ctr">
                <a:lnSpc>
                  <a:spcPts val="453"/>
                </a:lnSpc>
              </a:pPr>
              <a:endParaRPr sz="1588"/>
            </a:p>
          </p:txBody>
        </p:sp>
      </p:grpSp>
      <p:grpSp>
        <p:nvGrpSpPr>
          <p:cNvPr id="20" name="Group 20">
            <a:extLst>
              <a:ext uri="{FF2B5EF4-FFF2-40B4-BE49-F238E27FC236}">
                <a16:creationId xmlns:a16="http://schemas.microsoft.com/office/drawing/2014/main" id="{2104038F-9077-3508-CBAE-3EF78BF4A701}"/>
              </a:ext>
            </a:extLst>
          </p:cNvPr>
          <p:cNvGrpSpPr/>
          <p:nvPr/>
        </p:nvGrpSpPr>
        <p:grpSpPr>
          <a:xfrm>
            <a:off x="4625141" y="2336626"/>
            <a:ext cx="5094142" cy="480596"/>
            <a:chOff x="-2965048" y="-28575"/>
            <a:chExt cx="7723199" cy="728629"/>
          </a:xfrm>
        </p:grpSpPr>
        <p:sp>
          <p:nvSpPr>
            <p:cNvPr id="21" name="Freeform 21">
              <a:extLst>
                <a:ext uri="{FF2B5EF4-FFF2-40B4-BE49-F238E27FC236}">
                  <a16:creationId xmlns:a16="http://schemas.microsoft.com/office/drawing/2014/main" id="{461A56BF-9388-6206-4B03-90528BC5E4E7}"/>
                </a:ext>
              </a:extLst>
            </p:cNvPr>
            <p:cNvSpPr/>
            <p:nvPr/>
          </p:nvSpPr>
          <p:spPr>
            <a:xfrm>
              <a:off x="-2965048" y="18696"/>
              <a:ext cx="4758151" cy="681358"/>
            </a:xfrm>
            <a:custGeom>
              <a:avLst/>
              <a:gdLst/>
              <a:ahLst/>
              <a:cxnLst/>
              <a:rect l="l" t="t" r="r" b="b"/>
              <a:pathLst>
                <a:path w="4758151" h="681358">
                  <a:moveTo>
                    <a:pt x="0" y="0"/>
                  </a:moveTo>
                  <a:lnTo>
                    <a:pt x="4758151" y="0"/>
                  </a:lnTo>
                  <a:lnTo>
                    <a:pt x="4758151" y="681358"/>
                  </a:lnTo>
                  <a:lnTo>
                    <a:pt x="0" y="681358"/>
                  </a:lnTo>
                  <a:close/>
                </a:path>
              </a:pathLst>
            </a:custGeom>
            <a:solidFill>
              <a:srgbClr val="00C2CB"/>
            </a:solidFill>
            <a:ln w="47625" cap="sq">
              <a:solidFill>
                <a:srgbClr val="000000"/>
              </a:solidFill>
              <a:prstDash val="solid"/>
              <a:miter/>
            </a:ln>
          </p:spPr>
          <p:txBody>
            <a:bodyPr/>
            <a:lstStyle/>
            <a:p>
              <a:endParaRPr lang="en-US" sz="1588" dirty="0"/>
            </a:p>
          </p:txBody>
        </p:sp>
        <p:sp>
          <p:nvSpPr>
            <p:cNvPr id="22" name="TextBox 22">
              <a:extLst>
                <a:ext uri="{FF2B5EF4-FFF2-40B4-BE49-F238E27FC236}">
                  <a16:creationId xmlns:a16="http://schemas.microsoft.com/office/drawing/2014/main" id="{F2EB0511-30E4-8370-F187-3682C77F20E0}"/>
                </a:ext>
              </a:extLst>
            </p:cNvPr>
            <p:cNvSpPr txBox="1"/>
            <p:nvPr/>
          </p:nvSpPr>
          <p:spPr>
            <a:xfrm>
              <a:off x="0" y="-28575"/>
              <a:ext cx="4758151" cy="709933"/>
            </a:xfrm>
            <a:prstGeom prst="rect">
              <a:avLst/>
            </a:prstGeom>
          </p:spPr>
          <p:txBody>
            <a:bodyPr lIns="11740" tIns="11740" rIns="11740" bIns="11740" rtlCol="0" anchor="ctr"/>
            <a:lstStyle/>
            <a:p>
              <a:pPr algn="ctr">
                <a:lnSpc>
                  <a:spcPts val="453"/>
                </a:lnSpc>
              </a:pPr>
              <a:endParaRPr sz="1588"/>
            </a:p>
          </p:txBody>
        </p:sp>
      </p:grpSp>
      <p:sp>
        <p:nvSpPr>
          <p:cNvPr id="23" name="TextBox 23">
            <a:extLst>
              <a:ext uri="{FF2B5EF4-FFF2-40B4-BE49-F238E27FC236}">
                <a16:creationId xmlns:a16="http://schemas.microsoft.com/office/drawing/2014/main" id="{D33290B5-4107-1E14-0D17-55D004B30E2C}"/>
              </a:ext>
            </a:extLst>
          </p:cNvPr>
          <p:cNvSpPr txBox="1"/>
          <p:nvPr/>
        </p:nvSpPr>
        <p:spPr>
          <a:xfrm>
            <a:off x="2286000" y="644494"/>
            <a:ext cx="7620000" cy="913648"/>
          </a:xfrm>
          <a:prstGeom prst="rect">
            <a:avLst/>
          </a:prstGeom>
        </p:spPr>
        <p:txBody>
          <a:bodyPr lIns="0" tIns="0" rIns="0" bIns="0" rtlCol="0" anchor="t">
            <a:spAutoFit/>
          </a:bodyPr>
          <a:lstStyle/>
          <a:p>
            <a:pPr algn="ctr">
              <a:lnSpc>
                <a:spcPts val="7553"/>
              </a:lnSpc>
            </a:pPr>
            <a:r>
              <a:rPr lang="en-US" sz="5395" dirty="0">
                <a:solidFill>
                  <a:srgbClr val="000000"/>
                </a:solidFill>
                <a:latin typeface="Lucidity Condensed"/>
                <a:ea typeface="Lucidity Condensed"/>
                <a:cs typeface="Lucidity Condensed"/>
                <a:sym typeface="Lucidity Condensed"/>
              </a:rPr>
              <a:t>Story components</a:t>
            </a:r>
          </a:p>
        </p:txBody>
      </p:sp>
      <p:grpSp>
        <p:nvGrpSpPr>
          <p:cNvPr id="27" name="Group 27">
            <a:extLst>
              <a:ext uri="{FF2B5EF4-FFF2-40B4-BE49-F238E27FC236}">
                <a16:creationId xmlns:a16="http://schemas.microsoft.com/office/drawing/2014/main" id="{6458BA36-F593-006C-1DBF-FA897B54B83F}"/>
              </a:ext>
            </a:extLst>
          </p:cNvPr>
          <p:cNvGrpSpPr/>
          <p:nvPr/>
        </p:nvGrpSpPr>
        <p:grpSpPr>
          <a:xfrm>
            <a:off x="8071348" y="2386698"/>
            <a:ext cx="3196698" cy="1672694"/>
            <a:chOff x="0" y="0"/>
            <a:chExt cx="4846494" cy="2535962"/>
          </a:xfrm>
        </p:grpSpPr>
        <p:sp>
          <p:nvSpPr>
            <p:cNvPr id="28" name="Freeform 28">
              <a:extLst>
                <a:ext uri="{FF2B5EF4-FFF2-40B4-BE49-F238E27FC236}">
                  <a16:creationId xmlns:a16="http://schemas.microsoft.com/office/drawing/2014/main" id="{DE09DB25-DBD1-0AA6-2B24-289158384316}"/>
                </a:ext>
              </a:extLst>
            </p:cNvPr>
            <p:cNvSpPr/>
            <p:nvPr/>
          </p:nvSpPr>
          <p:spPr>
            <a:xfrm>
              <a:off x="0" y="0"/>
              <a:ext cx="4846494" cy="2535962"/>
            </a:xfrm>
            <a:custGeom>
              <a:avLst/>
              <a:gdLst/>
              <a:ahLst/>
              <a:cxnLst/>
              <a:rect l="l" t="t" r="r" b="b"/>
              <a:pathLst>
                <a:path w="4846494" h="2535962">
                  <a:moveTo>
                    <a:pt x="0" y="0"/>
                  </a:moveTo>
                  <a:lnTo>
                    <a:pt x="4846494" y="0"/>
                  </a:lnTo>
                  <a:lnTo>
                    <a:pt x="4846494" y="2535962"/>
                  </a:lnTo>
                  <a:lnTo>
                    <a:pt x="0" y="2535962"/>
                  </a:lnTo>
                  <a:close/>
                </a:path>
              </a:pathLst>
            </a:custGeom>
            <a:solidFill>
              <a:srgbClr val="FFFFFF"/>
            </a:solidFill>
            <a:ln w="47625" cap="sq">
              <a:solidFill>
                <a:srgbClr val="000000"/>
              </a:solidFill>
              <a:prstDash val="solid"/>
              <a:miter/>
            </a:ln>
          </p:spPr>
          <p:txBody>
            <a:bodyPr/>
            <a:lstStyle/>
            <a:p>
              <a:endParaRPr lang="en-US" sz="1588"/>
            </a:p>
          </p:txBody>
        </p:sp>
        <p:sp>
          <p:nvSpPr>
            <p:cNvPr id="29" name="TextBox 29">
              <a:extLst>
                <a:ext uri="{FF2B5EF4-FFF2-40B4-BE49-F238E27FC236}">
                  <a16:creationId xmlns:a16="http://schemas.microsoft.com/office/drawing/2014/main" id="{282533BC-1A12-CC55-74D1-C6A8D4894D87}"/>
                </a:ext>
              </a:extLst>
            </p:cNvPr>
            <p:cNvSpPr txBox="1"/>
            <p:nvPr/>
          </p:nvSpPr>
          <p:spPr>
            <a:xfrm>
              <a:off x="0" y="-28575"/>
              <a:ext cx="4846494" cy="2564537"/>
            </a:xfrm>
            <a:prstGeom prst="rect">
              <a:avLst/>
            </a:prstGeom>
          </p:spPr>
          <p:txBody>
            <a:bodyPr lIns="11740" tIns="11740" rIns="11740" bIns="11740" rtlCol="0" anchor="ctr"/>
            <a:lstStyle/>
            <a:p>
              <a:pPr algn="ctr">
                <a:lnSpc>
                  <a:spcPts val="453"/>
                </a:lnSpc>
              </a:pPr>
              <a:endParaRPr sz="1588"/>
            </a:p>
          </p:txBody>
        </p:sp>
      </p:grpSp>
      <p:grpSp>
        <p:nvGrpSpPr>
          <p:cNvPr id="30" name="Group 30">
            <a:extLst>
              <a:ext uri="{FF2B5EF4-FFF2-40B4-BE49-F238E27FC236}">
                <a16:creationId xmlns:a16="http://schemas.microsoft.com/office/drawing/2014/main" id="{99E3DCD1-E758-F5CB-F89F-5627CE492C5B}"/>
              </a:ext>
            </a:extLst>
          </p:cNvPr>
          <p:cNvGrpSpPr/>
          <p:nvPr/>
        </p:nvGrpSpPr>
        <p:grpSpPr>
          <a:xfrm>
            <a:off x="8104053" y="2402013"/>
            <a:ext cx="3199228" cy="468265"/>
            <a:chOff x="0" y="-28575"/>
            <a:chExt cx="4850331" cy="709933"/>
          </a:xfrm>
        </p:grpSpPr>
        <p:sp>
          <p:nvSpPr>
            <p:cNvPr id="31" name="Freeform 31">
              <a:extLst>
                <a:ext uri="{FF2B5EF4-FFF2-40B4-BE49-F238E27FC236}">
                  <a16:creationId xmlns:a16="http://schemas.microsoft.com/office/drawing/2014/main" id="{257FDE24-F3F1-A13F-A791-7E26E2D69C53}"/>
                </a:ext>
              </a:extLst>
            </p:cNvPr>
            <p:cNvSpPr/>
            <p:nvPr/>
          </p:nvSpPr>
          <p:spPr>
            <a:xfrm>
              <a:off x="0" y="0"/>
              <a:ext cx="4793076" cy="681358"/>
            </a:xfrm>
            <a:custGeom>
              <a:avLst/>
              <a:gdLst/>
              <a:ahLst/>
              <a:cxnLst/>
              <a:rect l="l" t="t" r="r" b="b"/>
              <a:pathLst>
                <a:path w="4850331" h="681358">
                  <a:moveTo>
                    <a:pt x="0" y="0"/>
                  </a:moveTo>
                  <a:lnTo>
                    <a:pt x="4850331" y="0"/>
                  </a:lnTo>
                  <a:lnTo>
                    <a:pt x="4850331" y="681358"/>
                  </a:lnTo>
                  <a:lnTo>
                    <a:pt x="0" y="681358"/>
                  </a:lnTo>
                  <a:close/>
                </a:path>
              </a:pathLst>
            </a:custGeom>
            <a:solidFill>
              <a:srgbClr val="FFBD59"/>
            </a:solidFill>
            <a:ln w="47625" cap="sq">
              <a:solidFill>
                <a:srgbClr val="000000"/>
              </a:solidFill>
              <a:prstDash val="solid"/>
              <a:miter/>
            </a:ln>
          </p:spPr>
          <p:txBody>
            <a:bodyPr/>
            <a:lstStyle/>
            <a:p>
              <a:endParaRPr lang="en-US" sz="1588" dirty="0"/>
            </a:p>
          </p:txBody>
        </p:sp>
        <p:sp>
          <p:nvSpPr>
            <p:cNvPr id="32" name="TextBox 32">
              <a:extLst>
                <a:ext uri="{FF2B5EF4-FFF2-40B4-BE49-F238E27FC236}">
                  <a16:creationId xmlns:a16="http://schemas.microsoft.com/office/drawing/2014/main" id="{7DB44665-B56A-F554-BCFE-5085C5D9D382}"/>
                </a:ext>
              </a:extLst>
            </p:cNvPr>
            <p:cNvSpPr txBox="1"/>
            <p:nvPr/>
          </p:nvSpPr>
          <p:spPr>
            <a:xfrm>
              <a:off x="0" y="-28575"/>
              <a:ext cx="4850331" cy="709933"/>
            </a:xfrm>
            <a:prstGeom prst="rect">
              <a:avLst/>
            </a:prstGeom>
          </p:spPr>
          <p:txBody>
            <a:bodyPr lIns="11740" tIns="11740" rIns="11740" bIns="11740" rtlCol="0" anchor="ctr"/>
            <a:lstStyle/>
            <a:p>
              <a:pPr algn="ctr">
                <a:lnSpc>
                  <a:spcPts val="453"/>
                </a:lnSpc>
              </a:pPr>
              <a:endParaRPr sz="1588"/>
            </a:p>
          </p:txBody>
        </p:sp>
      </p:grpSp>
      <p:sp>
        <p:nvSpPr>
          <p:cNvPr id="33" name="TextBox 33">
            <a:extLst>
              <a:ext uri="{FF2B5EF4-FFF2-40B4-BE49-F238E27FC236}">
                <a16:creationId xmlns:a16="http://schemas.microsoft.com/office/drawing/2014/main" id="{12144F16-66F7-93F1-B5EC-5417ED50C79D}"/>
              </a:ext>
            </a:extLst>
          </p:cNvPr>
          <p:cNvSpPr txBox="1"/>
          <p:nvPr/>
        </p:nvSpPr>
        <p:spPr>
          <a:xfrm>
            <a:off x="8036113" y="2327536"/>
            <a:ext cx="3196698" cy="529953"/>
          </a:xfrm>
          <a:prstGeom prst="rect">
            <a:avLst/>
          </a:prstGeom>
        </p:spPr>
        <p:txBody>
          <a:bodyPr wrap="square" lIns="0" tIns="0" rIns="0" bIns="0" rtlCol="0" anchor="t">
            <a:spAutoFit/>
          </a:bodyPr>
          <a:lstStyle/>
          <a:p>
            <a:pPr algn="ctr">
              <a:lnSpc>
                <a:spcPts val="4416"/>
              </a:lnSpc>
            </a:pPr>
            <a:r>
              <a:rPr lang="en-US" sz="2800" dirty="0">
                <a:solidFill>
                  <a:srgbClr val="000000"/>
                </a:solidFill>
                <a:latin typeface="KG Primary Penmanship"/>
                <a:ea typeface="KG Primary Penmanship"/>
                <a:cs typeface="KG Primary Penmanship"/>
                <a:sym typeface="KG Primary Penmanship"/>
              </a:rPr>
              <a:t>Emotion</a:t>
            </a:r>
          </a:p>
        </p:txBody>
      </p:sp>
      <p:sp>
        <p:nvSpPr>
          <p:cNvPr id="8" name="TextBox 7">
            <a:extLst>
              <a:ext uri="{FF2B5EF4-FFF2-40B4-BE49-F238E27FC236}">
                <a16:creationId xmlns:a16="http://schemas.microsoft.com/office/drawing/2014/main" id="{AA87BC48-614E-8726-9E5F-15BCF2A3A86A}"/>
              </a:ext>
            </a:extLst>
          </p:cNvPr>
          <p:cNvSpPr txBox="1"/>
          <p:nvPr/>
        </p:nvSpPr>
        <p:spPr>
          <a:xfrm>
            <a:off x="1979393" y="2327068"/>
            <a:ext cx="1849713" cy="523220"/>
          </a:xfrm>
          <a:prstGeom prst="rect">
            <a:avLst/>
          </a:prstGeom>
          <a:noFill/>
        </p:spPr>
        <p:txBody>
          <a:bodyPr wrap="square" rtlCol="0">
            <a:spAutoFit/>
          </a:bodyPr>
          <a:lstStyle/>
          <a:p>
            <a:r>
              <a:rPr lang="en-US" sz="2800" dirty="0"/>
              <a:t>Hero</a:t>
            </a:r>
          </a:p>
        </p:txBody>
      </p:sp>
      <p:sp>
        <p:nvSpPr>
          <p:cNvPr id="9" name="TextBox 8">
            <a:extLst>
              <a:ext uri="{FF2B5EF4-FFF2-40B4-BE49-F238E27FC236}">
                <a16:creationId xmlns:a16="http://schemas.microsoft.com/office/drawing/2014/main" id="{D98C8E51-9B83-81B2-6ED5-6ECA5E02A9DF}"/>
              </a:ext>
            </a:extLst>
          </p:cNvPr>
          <p:cNvSpPr txBox="1"/>
          <p:nvPr/>
        </p:nvSpPr>
        <p:spPr>
          <a:xfrm>
            <a:off x="5067328" y="2327068"/>
            <a:ext cx="2380113" cy="523220"/>
          </a:xfrm>
          <a:prstGeom prst="rect">
            <a:avLst/>
          </a:prstGeom>
          <a:noFill/>
        </p:spPr>
        <p:txBody>
          <a:bodyPr wrap="square" rtlCol="0">
            <a:spAutoFit/>
          </a:bodyPr>
          <a:lstStyle/>
          <a:p>
            <a:r>
              <a:rPr lang="en-US" sz="2800" dirty="0"/>
              <a:t>Rich Details</a:t>
            </a:r>
          </a:p>
        </p:txBody>
      </p:sp>
      <p:sp>
        <p:nvSpPr>
          <p:cNvPr id="10" name="TextBox 9">
            <a:extLst>
              <a:ext uri="{FF2B5EF4-FFF2-40B4-BE49-F238E27FC236}">
                <a16:creationId xmlns:a16="http://schemas.microsoft.com/office/drawing/2014/main" id="{DB43A49F-853E-9DB0-558C-75BB86CD2E0B}"/>
              </a:ext>
            </a:extLst>
          </p:cNvPr>
          <p:cNvSpPr txBox="1"/>
          <p:nvPr/>
        </p:nvSpPr>
        <p:spPr>
          <a:xfrm>
            <a:off x="1217432" y="3085132"/>
            <a:ext cx="2760345" cy="646331"/>
          </a:xfrm>
          <a:prstGeom prst="rect">
            <a:avLst/>
          </a:prstGeom>
          <a:noFill/>
        </p:spPr>
        <p:txBody>
          <a:bodyPr wrap="square" rtlCol="0">
            <a:spAutoFit/>
          </a:bodyPr>
          <a:lstStyle/>
          <a:p>
            <a:r>
              <a:rPr lang="en-US" dirty="0"/>
              <a:t>Focus on a person, not something abstract</a:t>
            </a:r>
          </a:p>
        </p:txBody>
      </p:sp>
      <p:sp>
        <p:nvSpPr>
          <p:cNvPr id="17" name="TextBox 16">
            <a:extLst>
              <a:ext uri="{FF2B5EF4-FFF2-40B4-BE49-F238E27FC236}">
                <a16:creationId xmlns:a16="http://schemas.microsoft.com/office/drawing/2014/main" id="{98C93110-FE4E-0C2B-2769-F96E26D190A8}"/>
              </a:ext>
            </a:extLst>
          </p:cNvPr>
          <p:cNvSpPr txBox="1"/>
          <p:nvPr/>
        </p:nvSpPr>
        <p:spPr>
          <a:xfrm>
            <a:off x="4814181" y="3043716"/>
            <a:ext cx="2760345" cy="646331"/>
          </a:xfrm>
          <a:prstGeom prst="rect">
            <a:avLst/>
          </a:prstGeom>
          <a:noFill/>
        </p:spPr>
        <p:txBody>
          <a:bodyPr wrap="square" rtlCol="0">
            <a:spAutoFit/>
          </a:bodyPr>
          <a:lstStyle/>
          <a:p>
            <a:r>
              <a:rPr lang="en-US" dirty="0"/>
              <a:t>A few details to help us imagine that person</a:t>
            </a:r>
          </a:p>
        </p:txBody>
      </p:sp>
      <p:sp>
        <p:nvSpPr>
          <p:cNvPr id="18" name="TextBox 17">
            <a:extLst>
              <a:ext uri="{FF2B5EF4-FFF2-40B4-BE49-F238E27FC236}">
                <a16:creationId xmlns:a16="http://schemas.microsoft.com/office/drawing/2014/main" id="{0BF240AC-F176-D0AB-CD29-D701734A799A}"/>
              </a:ext>
            </a:extLst>
          </p:cNvPr>
          <p:cNvSpPr txBox="1"/>
          <p:nvPr/>
        </p:nvSpPr>
        <p:spPr>
          <a:xfrm>
            <a:off x="8254289" y="3058642"/>
            <a:ext cx="2760345" cy="646331"/>
          </a:xfrm>
          <a:prstGeom prst="rect">
            <a:avLst/>
          </a:prstGeom>
          <a:noFill/>
        </p:spPr>
        <p:txBody>
          <a:bodyPr wrap="square" rtlCol="0">
            <a:spAutoFit/>
          </a:bodyPr>
          <a:lstStyle/>
          <a:p>
            <a:r>
              <a:rPr lang="en-US" dirty="0"/>
              <a:t>Stakes, or a reason to care, about the outcome</a:t>
            </a:r>
          </a:p>
        </p:txBody>
      </p:sp>
    </p:spTree>
    <p:extLst>
      <p:ext uri="{BB962C8B-B14F-4D97-AF65-F5344CB8AC3E}">
        <p14:creationId xmlns:p14="http://schemas.microsoft.com/office/powerpoint/2010/main" val="3980972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235784" cy="6858000"/>
          </a:xfrm>
          <a:prstGeom prst="rect">
            <a:avLst/>
          </a:prstGeom>
        </p:spPr>
      </p:pic>
      <p:sp>
        <p:nvSpPr>
          <p:cNvPr id="4" name="Text 1"/>
          <p:cNvSpPr/>
          <p:nvPr/>
        </p:nvSpPr>
        <p:spPr>
          <a:xfrm>
            <a:off x="6332935" y="3677047"/>
            <a:ext cx="5203924" cy="302419"/>
          </a:xfrm>
          <a:prstGeom prst="rect">
            <a:avLst/>
          </a:prstGeom>
          <a:noFill/>
          <a:ln/>
        </p:spPr>
        <p:txBody>
          <a:bodyPr wrap="none" lIns="0" tIns="0" rIns="0" bIns="0" rtlCol="0" anchor="t"/>
          <a:lstStyle/>
          <a:p>
            <a:pPr>
              <a:lnSpc>
                <a:spcPts val="2375"/>
              </a:lnSpc>
            </a:pPr>
            <a:endParaRPr lang="en-US" sz="1458"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DBDE0482-31E9-12E5-765F-E52B925EF81E}"/>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D96FC57B-62DA-2C41-93DC-9E2F5A1E69E3}"/>
              </a:ext>
            </a:extLst>
          </p:cNvPr>
          <p:cNvSpPr/>
          <p:nvPr/>
        </p:nvSpPr>
        <p:spPr>
          <a:xfrm>
            <a:off x="1270000" y="1460500"/>
            <a:ext cx="9652000"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4000" b="1" dirty="0">
                <a:solidFill>
                  <a:srgbClr val="2D2926"/>
                </a:solidFill>
                <a:latin typeface="Georgia"/>
              </a:rPr>
              <a:t>Why do stories </a:t>
            </a:r>
            <a:r>
              <a:rPr lang="en-US" sz="4000" b="1" dirty="0">
                <a:solidFill>
                  <a:srgbClr val="C8553D"/>
                </a:solidFill>
                <a:latin typeface="Georgia"/>
              </a:rPr>
              <a:t>work?</a:t>
            </a:r>
          </a:p>
        </p:txBody>
      </p:sp>
      <p:sp>
        <p:nvSpPr>
          <p:cNvPr id="6" name="Triangle 5">
            <a:extLst>
              <a:ext uri="{FF2B5EF4-FFF2-40B4-BE49-F238E27FC236}">
                <a16:creationId xmlns:a16="http://schemas.microsoft.com/office/drawing/2014/main" id="{5CD4D84A-B110-B941-85CE-3B44B44874FA}"/>
              </a:ext>
            </a:extLst>
          </p:cNvPr>
          <p:cNvSpPr/>
          <p:nvPr/>
        </p:nvSpPr>
        <p:spPr>
          <a:xfrm rot="10800000">
            <a:off x="1968500" y="4445000"/>
            <a:ext cx="444500" cy="317500"/>
          </a:xfrm>
          <a:prstGeom prst="triangle">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Oval 6">
            <a:extLst>
              <a:ext uri="{FF2B5EF4-FFF2-40B4-BE49-F238E27FC236}">
                <a16:creationId xmlns:a16="http://schemas.microsoft.com/office/drawing/2014/main" id="{B8B6D3DF-E36C-0445-92B0-E0C6528139A8}"/>
              </a:ext>
            </a:extLst>
          </p:cNvPr>
          <p:cNvSpPr/>
          <p:nvPr/>
        </p:nvSpPr>
        <p:spPr>
          <a:xfrm>
            <a:off x="1587500" y="1778000"/>
            <a:ext cx="203200" cy="2032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ectangle 7">
            <a:extLst>
              <a:ext uri="{FF2B5EF4-FFF2-40B4-BE49-F238E27FC236}">
                <a16:creationId xmlns:a16="http://schemas.microsoft.com/office/drawing/2014/main" id="{46E69291-253A-9844-B471-AE68197403F0}"/>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007586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1B64B-5E04-90FF-2435-E394DF0CE0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324807D-BE47-497F-D6BF-0A37D537E50A}"/>
              </a:ext>
            </a:extLst>
          </p:cNvPr>
          <p:cNvSpPr/>
          <p:nvPr/>
        </p:nvSpPr>
        <p:spPr>
          <a:xfrm>
            <a:off x="6096000" y="3100693"/>
            <a:ext cx="747213" cy="656613"/>
          </a:xfrm>
          <a:custGeom>
            <a:avLst/>
            <a:gdLst/>
            <a:ahLst/>
            <a:cxnLst/>
            <a:rect l="l" t="t" r="r" b="b"/>
            <a:pathLst>
              <a:path w="797027" h="700387">
                <a:moveTo>
                  <a:pt x="0" y="0"/>
                </a:moveTo>
                <a:lnTo>
                  <a:pt x="797027" y="0"/>
                </a:lnTo>
                <a:lnTo>
                  <a:pt x="797027" y="700387"/>
                </a:lnTo>
                <a:lnTo>
                  <a:pt x="0" y="7003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dirty="0"/>
          </a:p>
        </p:txBody>
      </p:sp>
      <p:grpSp>
        <p:nvGrpSpPr>
          <p:cNvPr id="5" name="Group 5">
            <a:extLst>
              <a:ext uri="{FF2B5EF4-FFF2-40B4-BE49-F238E27FC236}">
                <a16:creationId xmlns:a16="http://schemas.microsoft.com/office/drawing/2014/main" id="{25681CAA-1D61-36FF-63F1-F848314AF60A}"/>
              </a:ext>
            </a:extLst>
          </p:cNvPr>
          <p:cNvGrpSpPr/>
          <p:nvPr/>
        </p:nvGrpSpPr>
        <p:grpSpPr>
          <a:xfrm>
            <a:off x="-564491" y="1260474"/>
            <a:ext cx="8282473" cy="3791201"/>
            <a:chOff x="-1022355" y="1157669"/>
            <a:chExt cx="11779518" cy="6499214"/>
          </a:xfrm>
        </p:grpSpPr>
        <p:sp>
          <p:nvSpPr>
            <p:cNvPr id="6" name="TextBox 6">
              <a:extLst>
                <a:ext uri="{FF2B5EF4-FFF2-40B4-BE49-F238E27FC236}">
                  <a16:creationId xmlns:a16="http://schemas.microsoft.com/office/drawing/2014/main" id="{75F5F277-9F2E-E345-2F05-3494B84A5542}"/>
                </a:ext>
              </a:extLst>
            </p:cNvPr>
            <p:cNvSpPr txBox="1"/>
            <p:nvPr/>
          </p:nvSpPr>
          <p:spPr>
            <a:xfrm rot="21073766">
              <a:off x="380065" y="1157669"/>
              <a:ext cx="10377098" cy="589837"/>
            </a:xfrm>
            <a:prstGeom prst="rect">
              <a:avLst/>
            </a:prstGeom>
          </p:spPr>
          <p:txBody>
            <a:bodyPr lIns="0" tIns="0" rIns="0" bIns="0" rtlCol="0" anchor="t">
              <a:spAutoFit/>
            </a:bodyPr>
            <a:lstStyle/>
            <a:p>
              <a:pPr algn="ctr">
                <a:lnSpc>
                  <a:spcPts val="3817"/>
                </a:lnSpc>
              </a:pPr>
              <a:endParaRPr sz="1688"/>
            </a:p>
          </p:txBody>
        </p:sp>
        <p:sp>
          <p:nvSpPr>
            <p:cNvPr id="7" name="TextBox 7">
              <a:extLst>
                <a:ext uri="{FF2B5EF4-FFF2-40B4-BE49-F238E27FC236}">
                  <a16:creationId xmlns:a16="http://schemas.microsoft.com/office/drawing/2014/main" id="{BA7F4FE5-9343-52FE-0226-792C6A4EC460}"/>
                </a:ext>
              </a:extLst>
            </p:cNvPr>
            <p:cNvSpPr txBox="1"/>
            <p:nvPr/>
          </p:nvSpPr>
          <p:spPr>
            <a:xfrm rot="21073149">
              <a:off x="-1022355" y="4403240"/>
              <a:ext cx="10920582" cy="3253643"/>
            </a:xfrm>
            <a:prstGeom prst="rect">
              <a:avLst/>
            </a:prstGeom>
          </p:spPr>
          <p:txBody>
            <a:bodyPr lIns="0" tIns="0" rIns="0" bIns="0" rtlCol="0" anchor="t">
              <a:spAutoFit/>
            </a:bodyPr>
            <a:lstStyle/>
            <a:p>
              <a:pPr algn="ctr">
                <a:lnSpc>
                  <a:spcPts val="7198"/>
                </a:lnSpc>
              </a:pPr>
              <a:r>
                <a:rPr lang="en-US" sz="9600" dirty="0">
                  <a:solidFill>
                    <a:srgbClr val="15789A"/>
                  </a:solidFill>
                  <a:latin typeface="Sugar Pie"/>
                  <a:ea typeface="Sugar Pie"/>
                  <a:cs typeface="Sugar Pie"/>
                  <a:sym typeface="Sugar Pie"/>
                </a:rPr>
                <a:t>BELIEVE</a:t>
              </a:r>
            </a:p>
            <a:p>
              <a:pPr algn="ctr">
                <a:lnSpc>
                  <a:spcPts val="7551"/>
                </a:lnSpc>
              </a:pPr>
              <a:endParaRPr lang="en-US" sz="7198" dirty="0">
                <a:solidFill>
                  <a:srgbClr val="15789A"/>
                </a:solidFill>
                <a:latin typeface="Sugar Pie"/>
                <a:ea typeface="Sugar Pie"/>
                <a:cs typeface="Sugar Pie"/>
                <a:sym typeface="Sugar Pie"/>
              </a:endParaRPr>
            </a:p>
          </p:txBody>
        </p:sp>
      </p:grpSp>
      <p:sp>
        <p:nvSpPr>
          <p:cNvPr id="9" name="TextBox 9">
            <a:extLst>
              <a:ext uri="{FF2B5EF4-FFF2-40B4-BE49-F238E27FC236}">
                <a16:creationId xmlns:a16="http://schemas.microsoft.com/office/drawing/2014/main" id="{72FC4061-D859-49EE-6863-80699DB2925F}"/>
              </a:ext>
            </a:extLst>
          </p:cNvPr>
          <p:cNvSpPr txBox="1"/>
          <p:nvPr/>
        </p:nvSpPr>
        <p:spPr>
          <a:xfrm>
            <a:off x="7815159" y="2642213"/>
            <a:ext cx="3584858" cy="1573572"/>
          </a:xfrm>
          <a:prstGeom prst="rect">
            <a:avLst/>
          </a:prstGeom>
        </p:spPr>
        <p:txBody>
          <a:bodyPr lIns="0" tIns="0" rIns="0" bIns="0" rtlCol="0" anchor="t">
            <a:spAutoFit/>
          </a:bodyPr>
          <a:lstStyle/>
          <a:p>
            <a:pPr algn="ctr">
              <a:lnSpc>
                <a:spcPts val="12103"/>
              </a:lnSpc>
            </a:pPr>
            <a:r>
              <a:rPr lang="en-US" sz="12103" b="1" dirty="0">
                <a:solidFill>
                  <a:srgbClr val="FF0099"/>
                </a:solidFill>
                <a:latin typeface="Big Shoulders Display Bold"/>
                <a:ea typeface="Big Shoulders Display Bold"/>
                <a:cs typeface="Big Shoulders Display Bold"/>
                <a:sym typeface="Big Shoulders Display Bold"/>
              </a:rPr>
              <a:t>CARE</a:t>
            </a:r>
          </a:p>
        </p:txBody>
      </p:sp>
    </p:spTree>
    <p:extLst>
      <p:ext uri="{BB962C8B-B14F-4D97-AF65-F5344CB8AC3E}">
        <p14:creationId xmlns:p14="http://schemas.microsoft.com/office/powerpoint/2010/main" val="660076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67200" y="3410713"/>
            <a:ext cx="3657600" cy="18288"/>
          </a:xfrm>
          <a:custGeom>
            <a:avLst/>
            <a:gdLst/>
            <a:ahLst/>
            <a:cxnLst/>
            <a:rect l="l" t="t" r="r" b="b"/>
            <a:pathLst>
              <a:path w="3901440" h="19507">
                <a:moveTo>
                  <a:pt x="0" y="0"/>
                </a:moveTo>
                <a:lnTo>
                  <a:pt x="3901440" y="0"/>
                </a:lnTo>
                <a:lnTo>
                  <a:pt x="3901440" y="19507"/>
                </a:lnTo>
                <a:lnTo>
                  <a:pt x="0" y="19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3" name="Freeform 3"/>
          <p:cNvSpPr/>
          <p:nvPr/>
        </p:nvSpPr>
        <p:spPr>
          <a:xfrm>
            <a:off x="4794121" y="4614641"/>
            <a:ext cx="116237" cy="116237"/>
          </a:xfrm>
          <a:custGeom>
            <a:avLst/>
            <a:gdLst/>
            <a:ahLst/>
            <a:cxnLst/>
            <a:rect l="l" t="t" r="r" b="b"/>
            <a:pathLst>
              <a:path w="123986" h="123986">
                <a:moveTo>
                  <a:pt x="0" y="0"/>
                </a:moveTo>
                <a:lnTo>
                  <a:pt x="123987" y="0"/>
                </a:lnTo>
                <a:lnTo>
                  <a:pt x="123987" y="123987"/>
                </a:lnTo>
                <a:lnTo>
                  <a:pt x="0" y="123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a:p>
        </p:txBody>
      </p:sp>
      <p:sp>
        <p:nvSpPr>
          <p:cNvPr id="4" name="Freeform 4"/>
          <p:cNvSpPr/>
          <p:nvPr/>
        </p:nvSpPr>
        <p:spPr>
          <a:xfrm>
            <a:off x="4119361" y="3363364"/>
            <a:ext cx="131273" cy="131273"/>
          </a:xfrm>
          <a:custGeom>
            <a:avLst/>
            <a:gdLst/>
            <a:ahLst/>
            <a:cxnLst/>
            <a:rect l="l" t="t" r="r" b="b"/>
            <a:pathLst>
              <a:path w="140024" h="140024">
                <a:moveTo>
                  <a:pt x="0" y="0"/>
                </a:moveTo>
                <a:lnTo>
                  <a:pt x="140024" y="0"/>
                </a:lnTo>
                <a:lnTo>
                  <a:pt x="140024" y="140024"/>
                </a:lnTo>
                <a:lnTo>
                  <a:pt x="0" y="1400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88"/>
          </a:p>
        </p:txBody>
      </p:sp>
      <p:grpSp>
        <p:nvGrpSpPr>
          <p:cNvPr id="5" name="Group 5"/>
          <p:cNvGrpSpPr/>
          <p:nvPr/>
        </p:nvGrpSpPr>
        <p:grpSpPr>
          <a:xfrm>
            <a:off x="1388795" y="3039442"/>
            <a:ext cx="2730566" cy="1526334"/>
            <a:chOff x="0" y="-9525"/>
            <a:chExt cx="3883472" cy="2170787"/>
          </a:xfrm>
        </p:grpSpPr>
        <p:sp>
          <p:nvSpPr>
            <p:cNvPr id="6" name="TextBox 6"/>
            <p:cNvSpPr txBox="1"/>
            <p:nvPr/>
          </p:nvSpPr>
          <p:spPr>
            <a:xfrm>
              <a:off x="0" y="-9525"/>
              <a:ext cx="3883472" cy="700364"/>
            </a:xfrm>
            <a:prstGeom prst="rect">
              <a:avLst/>
            </a:prstGeom>
          </p:spPr>
          <p:txBody>
            <a:bodyPr lIns="0" tIns="0" rIns="0" bIns="0" rtlCol="0" anchor="t">
              <a:spAutoFit/>
            </a:bodyPr>
            <a:lstStyle/>
            <a:p>
              <a:pPr algn="ctr">
                <a:lnSpc>
                  <a:spcPts val="3750"/>
                </a:lnSpc>
              </a:pPr>
              <a:r>
                <a:rPr lang="en-US" sz="3600" dirty="0">
                  <a:solidFill>
                    <a:srgbClr val="000000"/>
                  </a:solidFill>
                  <a:ea typeface="Lato Heavy"/>
                  <a:cs typeface="Lato Heavy"/>
                  <a:sym typeface="Lato Heavy"/>
                </a:rPr>
                <a:t>Simple</a:t>
              </a:r>
            </a:p>
          </p:txBody>
        </p:sp>
        <p:sp>
          <p:nvSpPr>
            <p:cNvPr id="7" name="TextBox 7"/>
            <p:cNvSpPr txBox="1"/>
            <p:nvPr/>
          </p:nvSpPr>
          <p:spPr>
            <a:xfrm>
              <a:off x="0" y="1393599"/>
              <a:ext cx="3883472" cy="767663"/>
            </a:xfrm>
            <a:prstGeom prst="rect">
              <a:avLst/>
            </a:prstGeom>
          </p:spPr>
          <p:txBody>
            <a:bodyPr lIns="0" tIns="0" rIns="0" bIns="0" rtlCol="0" anchor="t">
              <a:spAutoFit/>
            </a:bodyPr>
            <a:lstStyle/>
            <a:p>
              <a:pPr algn="ctr">
                <a:lnSpc>
                  <a:spcPts val="5054"/>
                </a:lnSpc>
              </a:pPr>
              <a:endParaRPr sz="1688"/>
            </a:p>
          </p:txBody>
        </p:sp>
      </p:grpSp>
      <p:sp>
        <p:nvSpPr>
          <p:cNvPr id="10" name="TextBox 10"/>
          <p:cNvSpPr txBox="1"/>
          <p:nvPr/>
        </p:nvSpPr>
        <p:spPr>
          <a:xfrm>
            <a:off x="7937434" y="4026013"/>
            <a:ext cx="2730566" cy="539763"/>
          </a:xfrm>
          <a:prstGeom prst="rect">
            <a:avLst/>
          </a:prstGeom>
        </p:spPr>
        <p:txBody>
          <a:bodyPr lIns="0" tIns="0" rIns="0" bIns="0" rtlCol="0" anchor="t">
            <a:spAutoFit/>
          </a:bodyPr>
          <a:lstStyle/>
          <a:p>
            <a:pPr algn="ctr">
              <a:lnSpc>
                <a:spcPts val="5054"/>
              </a:lnSpc>
            </a:pPr>
            <a:endParaRPr sz="1688"/>
          </a:p>
        </p:txBody>
      </p:sp>
      <p:sp>
        <p:nvSpPr>
          <p:cNvPr id="11" name="Freeform 11"/>
          <p:cNvSpPr/>
          <p:nvPr/>
        </p:nvSpPr>
        <p:spPr>
          <a:xfrm>
            <a:off x="7924801" y="3368329"/>
            <a:ext cx="126308" cy="126308"/>
          </a:xfrm>
          <a:custGeom>
            <a:avLst/>
            <a:gdLst/>
            <a:ahLst/>
            <a:cxnLst/>
            <a:rect l="l" t="t" r="r" b="b"/>
            <a:pathLst>
              <a:path w="134729" h="134729">
                <a:moveTo>
                  <a:pt x="0" y="0"/>
                </a:moveTo>
                <a:lnTo>
                  <a:pt x="134729" y="0"/>
                </a:lnTo>
                <a:lnTo>
                  <a:pt x="134729" y="134729"/>
                </a:lnTo>
                <a:lnTo>
                  <a:pt x="0" y="134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88"/>
          </a:p>
        </p:txBody>
      </p:sp>
      <p:sp>
        <p:nvSpPr>
          <p:cNvPr id="13" name="TextBox 12">
            <a:extLst>
              <a:ext uri="{FF2B5EF4-FFF2-40B4-BE49-F238E27FC236}">
                <a16:creationId xmlns:a16="http://schemas.microsoft.com/office/drawing/2014/main" id="{068F86EC-FCB9-295C-7A16-DDF0EFDD4B32}"/>
              </a:ext>
            </a:extLst>
          </p:cNvPr>
          <p:cNvSpPr txBox="1"/>
          <p:nvPr/>
        </p:nvSpPr>
        <p:spPr>
          <a:xfrm>
            <a:off x="8566484" y="2962497"/>
            <a:ext cx="2101516" cy="646331"/>
          </a:xfrm>
          <a:prstGeom prst="rect">
            <a:avLst/>
          </a:prstGeom>
          <a:noFill/>
        </p:spPr>
        <p:txBody>
          <a:bodyPr wrap="square" rtlCol="0">
            <a:spAutoFit/>
          </a:bodyPr>
          <a:lstStyle/>
          <a:p>
            <a:r>
              <a:rPr lang="en-US" sz="3600" dirty="0"/>
              <a:t>Complex</a:t>
            </a:r>
          </a:p>
        </p:txBody>
      </p:sp>
    </p:spTree>
    <p:extLst>
      <p:ext uri="{BB962C8B-B14F-4D97-AF65-F5344CB8AC3E}">
        <p14:creationId xmlns:p14="http://schemas.microsoft.com/office/powerpoint/2010/main" val="1296228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BFB7-80B6-3494-4601-85EA53C681A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471E5D-5BA9-CD49-F1D6-6D78F7F2AF45}"/>
              </a:ext>
            </a:extLst>
          </p:cNvPr>
          <p:cNvSpPr/>
          <p:nvPr/>
        </p:nvSpPr>
        <p:spPr>
          <a:xfrm>
            <a:off x="4267200" y="3410713"/>
            <a:ext cx="3657600" cy="18288"/>
          </a:xfrm>
          <a:custGeom>
            <a:avLst/>
            <a:gdLst/>
            <a:ahLst/>
            <a:cxnLst/>
            <a:rect l="l" t="t" r="r" b="b"/>
            <a:pathLst>
              <a:path w="3901440" h="19507">
                <a:moveTo>
                  <a:pt x="0" y="0"/>
                </a:moveTo>
                <a:lnTo>
                  <a:pt x="3901440" y="0"/>
                </a:lnTo>
                <a:lnTo>
                  <a:pt x="3901440" y="19507"/>
                </a:lnTo>
                <a:lnTo>
                  <a:pt x="0" y="19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3" name="Freeform 3">
            <a:extLst>
              <a:ext uri="{FF2B5EF4-FFF2-40B4-BE49-F238E27FC236}">
                <a16:creationId xmlns:a16="http://schemas.microsoft.com/office/drawing/2014/main" id="{C89BFAD0-4879-7791-6147-BC8731AF13AF}"/>
              </a:ext>
            </a:extLst>
          </p:cNvPr>
          <p:cNvSpPr/>
          <p:nvPr/>
        </p:nvSpPr>
        <p:spPr>
          <a:xfrm>
            <a:off x="4794121" y="4614641"/>
            <a:ext cx="116237" cy="116237"/>
          </a:xfrm>
          <a:custGeom>
            <a:avLst/>
            <a:gdLst/>
            <a:ahLst/>
            <a:cxnLst/>
            <a:rect l="l" t="t" r="r" b="b"/>
            <a:pathLst>
              <a:path w="123986" h="123986">
                <a:moveTo>
                  <a:pt x="0" y="0"/>
                </a:moveTo>
                <a:lnTo>
                  <a:pt x="123987" y="0"/>
                </a:lnTo>
                <a:lnTo>
                  <a:pt x="123987" y="123987"/>
                </a:lnTo>
                <a:lnTo>
                  <a:pt x="0" y="123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a:p>
        </p:txBody>
      </p:sp>
      <p:sp>
        <p:nvSpPr>
          <p:cNvPr id="4" name="Freeform 4">
            <a:extLst>
              <a:ext uri="{FF2B5EF4-FFF2-40B4-BE49-F238E27FC236}">
                <a16:creationId xmlns:a16="http://schemas.microsoft.com/office/drawing/2014/main" id="{0E42A0D1-EBAE-C42D-0A10-F194198E5FAF}"/>
              </a:ext>
            </a:extLst>
          </p:cNvPr>
          <p:cNvSpPr/>
          <p:nvPr/>
        </p:nvSpPr>
        <p:spPr>
          <a:xfrm>
            <a:off x="4119361" y="3363364"/>
            <a:ext cx="131273" cy="131273"/>
          </a:xfrm>
          <a:custGeom>
            <a:avLst/>
            <a:gdLst/>
            <a:ahLst/>
            <a:cxnLst/>
            <a:rect l="l" t="t" r="r" b="b"/>
            <a:pathLst>
              <a:path w="140024" h="140024">
                <a:moveTo>
                  <a:pt x="0" y="0"/>
                </a:moveTo>
                <a:lnTo>
                  <a:pt x="140024" y="0"/>
                </a:lnTo>
                <a:lnTo>
                  <a:pt x="140024" y="140024"/>
                </a:lnTo>
                <a:lnTo>
                  <a:pt x="0" y="1400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88"/>
          </a:p>
        </p:txBody>
      </p:sp>
      <p:grpSp>
        <p:nvGrpSpPr>
          <p:cNvPr id="5" name="Group 5">
            <a:extLst>
              <a:ext uri="{FF2B5EF4-FFF2-40B4-BE49-F238E27FC236}">
                <a16:creationId xmlns:a16="http://schemas.microsoft.com/office/drawing/2014/main" id="{0A05CF50-B1F3-C800-F5B1-3564E525A2A6}"/>
              </a:ext>
            </a:extLst>
          </p:cNvPr>
          <p:cNvGrpSpPr/>
          <p:nvPr/>
        </p:nvGrpSpPr>
        <p:grpSpPr>
          <a:xfrm>
            <a:off x="1388795" y="3039442"/>
            <a:ext cx="2730566" cy="1526334"/>
            <a:chOff x="0" y="-9525"/>
            <a:chExt cx="3883472" cy="2170787"/>
          </a:xfrm>
        </p:grpSpPr>
        <p:sp>
          <p:nvSpPr>
            <p:cNvPr id="6" name="TextBox 6">
              <a:extLst>
                <a:ext uri="{FF2B5EF4-FFF2-40B4-BE49-F238E27FC236}">
                  <a16:creationId xmlns:a16="http://schemas.microsoft.com/office/drawing/2014/main" id="{D33881EC-26CE-40A9-03B9-57A4C9FD98D8}"/>
                </a:ext>
              </a:extLst>
            </p:cNvPr>
            <p:cNvSpPr txBox="1"/>
            <p:nvPr/>
          </p:nvSpPr>
          <p:spPr>
            <a:xfrm>
              <a:off x="0" y="-9525"/>
              <a:ext cx="3883472" cy="700364"/>
            </a:xfrm>
            <a:prstGeom prst="rect">
              <a:avLst/>
            </a:prstGeom>
          </p:spPr>
          <p:txBody>
            <a:bodyPr lIns="0" tIns="0" rIns="0" bIns="0" rtlCol="0" anchor="t">
              <a:spAutoFit/>
            </a:bodyPr>
            <a:lstStyle/>
            <a:p>
              <a:pPr algn="ctr">
                <a:lnSpc>
                  <a:spcPts val="3750"/>
                </a:lnSpc>
              </a:pPr>
              <a:r>
                <a:rPr lang="en-US" sz="3600" dirty="0">
                  <a:solidFill>
                    <a:srgbClr val="000000"/>
                  </a:solidFill>
                  <a:ea typeface="Lato Heavy"/>
                  <a:cs typeface="Lato Heavy"/>
                  <a:sym typeface="Lato Heavy"/>
                </a:rPr>
                <a:t>Concrete</a:t>
              </a:r>
            </a:p>
          </p:txBody>
        </p:sp>
        <p:sp>
          <p:nvSpPr>
            <p:cNvPr id="7" name="TextBox 7">
              <a:extLst>
                <a:ext uri="{FF2B5EF4-FFF2-40B4-BE49-F238E27FC236}">
                  <a16:creationId xmlns:a16="http://schemas.microsoft.com/office/drawing/2014/main" id="{2DC24BF3-ED83-A59B-1024-1E8665F61D93}"/>
                </a:ext>
              </a:extLst>
            </p:cNvPr>
            <p:cNvSpPr txBox="1"/>
            <p:nvPr/>
          </p:nvSpPr>
          <p:spPr>
            <a:xfrm>
              <a:off x="0" y="1393599"/>
              <a:ext cx="3883472" cy="767663"/>
            </a:xfrm>
            <a:prstGeom prst="rect">
              <a:avLst/>
            </a:prstGeom>
          </p:spPr>
          <p:txBody>
            <a:bodyPr lIns="0" tIns="0" rIns="0" bIns="0" rtlCol="0" anchor="t">
              <a:spAutoFit/>
            </a:bodyPr>
            <a:lstStyle/>
            <a:p>
              <a:pPr algn="ctr">
                <a:lnSpc>
                  <a:spcPts val="5054"/>
                </a:lnSpc>
              </a:pPr>
              <a:endParaRPr sz="1688"/>
            </a:p>
          </p:txBody>
        </p:sp>
      </p:grpSp>
      <p:sp>
        <p:nvSpPr>
          <p:cNvPr id="10" name="TextBox 10">
            <a:extLst>
              <a:ext uri="{FF2B5EF4-FFF2-40B4-BE49-F238E27FC236}">
                <a16:creationId xmlns:a16="http://schemas.microsoft.com/office/drawing/2014/main" id="{B7EC20C0-4F60-D4C7-0D5A-DFD77D2E7597}"/>
              </a:ext>
            </a:extLst>
          </p:cNvPr>
          <p:cNvSpPr txBox="1"/>
          <p:nvPr/>
        </p:nvSpPr>
        <p:spPr>
          <a:xfrm>
            <a:off x="7937434" y="4026013"/>
            <a:ext cx="2730566" cy="539763"/>
          </a:xfrm>
          <a:prstGeom prst="rect">
            <a:avLst/>
          </a:prstGeom>
        </p:spPr>
        <p:txBody>
          <a:bodyPr lIns="0" tIns="0" rIns="0" bIns="0" rtlCol="0" anchor="t">
            <a:spAutoFit/>
          </a:bodyPr>
          <a:lstStyle/>
          <a:p>
            <a:pPr algn="ctr">
              <a:lnSpc>
                <a:spcPts val="5054"/>
              </a:lnSpc>
            </a:pPr>
            <a:endParaRPr sz="1688"/>
          </a:p>
        </p:txBody>
      </p:sp>
      <p:sp>
        <p:nvSpPr>
          <p:cNvPr id="11" name="Freeform 11">
            <a:extLst>
              <a:ext uri="{FF2B5EF4-FFF2-40B4-BE49-F238E27FC236}">
                <a16:creationId xmlns:a16="http://schemas.microsoft.com/office/drawing/2014/main" id="{F37DD2C6-EAD5-DAFB-8703-3B40152A2EDE}"/>
              </a:ext>
            </a:extLst>
          </p:cNvPr>
          <p:cNvSpPr/>
          <p:nvPr/>
        </p:nvSpPr>
        <p:spPr>
          <a:xfrm>
            <a:off x="7924801" y="3368329"/>
            <a:ext cx="126308" cy="126308"/>
          </a:xfrm>
          <a:custGeom>
            <a:avLst/>
            <a:gdLst/>
            <a:ahLst/>
            <a:cxnLst/>
            <a:rect l="l" t="t" r="r" b="b"/>
            <a:pathLst>
              <a:path w="134729" h="134729">
                <a:moveTo>
                  <a:pt x="0" y="0"/>
                </a:moveTo>
                <a:lnTo>
                  <a:pt x="134729" y="0"/>
                </a:lnTo>
                <a:lnTo>
                  <a:pt x="134729" y="134729"/>
                </a:lnTo>
                <a:lnTo>
                  <a:pt x="0" y="134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88"/>
          </a:p>
        </p:txBody>
      </p:sp>
      <p:sp>
        <p:nvSpPr>
          <p:cNvPr id="13" name="TextBox 12">
            <a:extLst>
              <a:ext uri="{FF2B5EF4-FFF2-40B4-BE49-F238E27FC236}">
                <a16:creationId xmlns:a16="http://schemas.microsoft.com/office/drawing/2014/main" id="{ECE390CC-23D3-26DF-72DA-97984CF18CAD}"/>
              </a:ext>
            </a:extLst>
          </p:cNvPr>
          <p:cNvSpPr txBox="1"/>
          <p:nvPr/>
        </p:nvSpPr>
        <p:spPr>
          <a:xfrm>
            <a:off x="8566484" y="2962497"/>
            <a:ext cx="2101516" cy="646331"/>
          </a:xfrm>
          <a:prstGeom prst="rect">
            <a:avLst/>
          </a:prstGeom>
          <a:noFill/>
        </p:spPr>
        <p:txBody>
          <a:bodyPr wrap="square" rtlCol="0">
            <a:spAutoFit/>
          </a:bodyPr>
          <a:lstStyle/>
          <a:p>
            <a:r>
              <a:rPr lang="en-US" sz="3600" dirty="0"/>
              <a:t>Abstract</a:t>
            </a:r>
          </a:p>
        </p:txBody>
      </p:sp>
    </p:spTree>
    <p:extLst>
      <p:ext uri="{BB962C8B-B14F-4D97-AF65-F5344CB8AC3E}">
        <p14:creationId xmlns:p14="http://schemas.microsoft.com/office/powerpoint/2010/main" val="3480633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604D-DD22-FA95-30F2-8B16CFDBFCF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76A892-1321-AC37-C757-B948574E9654}"/>
              </a:ext>
            </a:extLst>
          </p:cNvPr>
          <p:cNvSpPr/>
          <p:nvPr/>
        </p:nvSpPr>
        <p:spPr>
          <a:xfrm>
            <a:off x="4267200" y="3410713"/>
            <a:ext cx="3657600" cy="18288"/>
          </a:xfrm>
          <a:custGeom>
            <a:avLst/>
            <a:gdLst/>
            <a:ahLst/>
            <a:cxnLst/>
            <a:rect l="l" t="t" r="r" b="b"/>
            <a:pathLst>
              <a:path w="3901440" h="19507">
                <a:moveTo>
                  <a:pt x="0" y="0"/>
                </a:moveTo>
                <a:lnTo>
                  <a:pt x="3901440" y="0"/>
                </a:lnTo>
                <a:lnTo>
                  <a:pt x="3901440" y="19507"/>
                </a:lnTo>
                <a:lnTo>
                  <a:pt x="0" y="19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3" name="Freeform 3">
            <a:extLst>
              <a:ext uri="{FF2B5EF4-FFF2-40B4-BE49-F238E27FC236}">
                <a16:creationId xmlns:a16="http://schemas.microsoft.com/office/drawing/2014/main" id="{85B847F6-3DF7-524E-B905-F2D117185B33}"/>
              </a:ext>
            </a:extLst>
          </p:cNvPr>
          <p:cNvSpPr/>
          <p:nvPr/>
        </p:nvSpPr>
        <p:spPr>
          <a:xfrm>
            <a:off x="4794121" y="4614641"/>
            <a:ext cx="116237" cy="116237"/>
          </a:xfrm>
          <a:custGeom>
            <a:avLst/>
            <a:gdLst/>
            <a:ahLst/>
            <a:cxnLst/>
            <a:rect l="l" t="t" r="r" b="b"/>
            <a:pathLst>
              <a:path w="123986" h="123986">
                <a:moveTo>
                  <a:pt x="0" y="0"/>
                </a:moveTo>
                <a:lnTo>
                  <a:pt x="123987" y="0"/>
                </a:lnTo>
                <a:lnTo>
                  <a:pt x="123987" y="123987"/>
                </a:lnTo>
                <a:lnTo>
                  <a:pt x="0" y="123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a:p>
        </p:txBody>
      </p:sp>
      <p:sp>
        <p:nvSpPr>
          <p:cNvPr id="4" name="Freeform 4">
            <a:extLst>
              <a:ext uri="{FF2B5EF4-FFF2-40B4-BE49-F238E27FC236}">
                <a16:creationId xmlns:a16="http://schemas.microsoft.com/office/drawing/2014/main" id="{1D3D1FCD-FA60-C5BA-AA06-A7ECB6D52580}"/>
              </a:ext>
            </a:extLst>
          </p:cNvPr>
          <p:cNvSpPr/>
          <p:nvPr/>
        </p:nvSpPr>
        <p:spPr>
          <a:xfrm>
            <a:off x="4119361" y="3363364"/>
            <a:ext cx="131273" cy="131273"/>
          </a:xfrm>
          <a:custGeom>
            <a:avLst/>
            <a:gdLst/>
            <a:ahLst/>
            <a:cxnLst/>
            <a:rect l="l" t="t" r="r" b="b"/>
            <a:pathLst>
              <a:path w="140024" h="140024">
                <a:moveTo>
                  <a:pt x="0" y="0"/>
                </a:moveTo>
                <a:lnTo>
                  <a:pt x="140024" y="0"/>
                </a:lnTo>
                <a:lnTo>
                  <a:pt x="140024" y="140024"/>
                </a:lnTo>
                <a:lnTo>
                  <a:pt x="0" y="1400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88"/>
          </a:p>
        </p:txBody>
      </p:sp>
      <p:grpSp>
        <p:nvGrpSpPr>
          <p:cNvPr id="5" name="Group 5">
            <a:extLst>
              <a:ext uri="{FF2B5EF4-FFF2-40B4-BE49-F238E27FC236}">
                <a16:creationId xmlns:a16="http://schemas.microsoft.com/office/drawing/2014/main" id="{547738A7-7D53-76E6-2569-F2508A183631}"/>
              </a:ext>
            </a:extLst>
          </p:cNvPr>
          <p:cNvGrpSpPr/>
          <p:nvPr/>
        </p:nvGrpSpPr>
        <p:grpSpPr>
          <a:xfrm>
            <a:off x="1388795" y="3039442"/>
            <a:ext cx="2730566" cy="1526334"/>
            <a:chOff x="0" y="-9525"/>
            <a:chExt cx="3883472" cy="2170787"/>
          </a:xfrm>
        </p:grpSpPr>
        <p:sp>
          <p:nvSpPr>
            <p:cNvPr id="6" name="TextBox 6">
              <a:extLst>
                <a:ext uri="{FF2B5EF4-FFF2-40B4-BE49-F238E27FC236}">
                  <a16:creationId xmlns:a16="http://schemas.microsoft.com/office/drawing/2014/main" id="{B52A658B-AC1D-A016-6DCD-07AF63A04920}"/>
                </a:ext>
              </a:extLst>
            </p:cNvPr>
            <p:cNvSpPr txBox="1"/>
            <p:nvPr/>
          </p:nvSpPr>
          <p:spPr>
            <a:xfrm>
              <a:off x="0" y="-9525"/>
              <a:ext cx="3883472" cy="700364"/>
            </a:xfrm>
            <a:prstGeom prst="rect">
              <a:avLst/>
            </a:prstGeom>
          </p:spPr>
          <p:txBody>
            <a:bodyPr lIns="0" tIns="0" rIns="0" bIns="0" rtlCol="0" anchor="t">
              <a:spAutoFit/>
            </a:bodyPr>
            <a:lstStyle/>
            <a:p>
              <a:pPr algn="ctr">
                <a:lnSpc>
                  <a:spcPts val="3750"/>
                </a:lnSpc>
              </a:pPr>
              <a:r>
                <a:rPr lang="en-US" sz="3600" dirty="0">
                  <a:solidFill>
                    <a:srgbClr val="000000"/>
                  </a:solidFill>
                  <a:ea typeface="Lato Heavy"/>
                  <a:cs typeface="Lato Heavy"/>
                  <a:sym typeface="Lato Heavy"/>
                </a:rPr>
                <a:t>Emotion</a:t>
              </a:r>
            </a:p>
          </p:txBody>
        </p:sp>
        <p:sp>
          <p:nvSpPr>
            <p:cNvPr id="7" name="TextBox 7">
              <a:extLst>
                <a:ext uri="{FF2B5EF4-FFF2-40B4-BE49-F238E27FC236}">
                  <a16:creationId xmlns:a16="http://schemas.microsoft.com/office/drawing/2014/main" id="{A99AD339-2B27-8AE4-3355-FC16D7F0A079}"/>
                </a:ext>
              </a:extLst>
            </p:cNvPr>
            <p:cNvSpPr txBox="1"/>
            <p:nvPr/>
          </p:nvSpPr>
          <p:spPr>
            <a:xfrm>
              <a:off x="0" y="1393599"/>
              <a:ext cx="3883472" cy="767663"/>
            </a:xfrm>
            <a:prstGeom prst="rect">
              <a:avLst/>
            </a:prstGeom>
          </p:spPr>
          <p:txBody>
            <a:bodyPr lIns="0" tIns="0" rIns="0" bIns="0" rtlCol="0" anchor="t">
              <a:spAutoFit/>
            </a:bodyPr>
            <a:lstStyle/>
            <a:p>
              <a:pPr algn="ctr">
                <a:lnSpc>
                  <a:spcPts val="5054"/>
                </a:lnSpc>
              </a:pPr>
              <a:endParaRPr sz="1688"/>
            </a:p>
          </p:txBody>
        </p:sp>
      </p:grpSp>
      <p:sp>
        <p:nvSpPr>
          <p:cNvPr id="10" name="TextBox 10">
            <a:extLst>
              <a:ext uri="{FF2B5EF4-FFF2-40B4-BE49-F238E27FC236}">
                <a16:creationId xmlns:a16="http://schemas.microsoft.com/office/drawing/2014/main" id="{85D3C938-B43D-CABB-1559-B717009D8A82}"/>
              </a:ext>
            </a:extLst>
          </p:cNvPr>
          <p:cNvSpPr txBox="1"/>
          <p:nvPr/>
        </p:nvSpPr>
        <p:spPr>
          <a:xfrm>
            <a:off x="7937434" y="4026013"/>
            <a:ext cx="2730566" cy="539763"/>
          </a:xfrm>
          <a:prstGeom prst="rect">
            <a:avLst/>
          </a:prstGeom>
        </p:spPr>
        <p:txBody>
          <a:bodyPr lIns="0" tIns="0" rIns="0" bIns="0" rtlCol="0" anchor="t">
            <a:spAutoFit/>
          </a:bodyPr>
          <a:lstStyle/>
          <a:p>
            <a:pPr algn="ctr">
              <a:lnSpc>
                <a:spcPts val="5054"/>
              </a:lnSpc>
            </a:pPr>
            <a:endParaRPr sz="1688"/>
          </a:p>
        </p:txBody>
      </p:sp>
      <p:sp>
        <p:nvSpPr>
          <p:cNvPr id="11" name="Freeform 11">
            <a:extLst>
              <a:ext uri="{FF2B5EF4-FFF2-40B4-BE49-F238E27FC236}">
                <a16:creationId xmlns:a16="http://schemas.microsoft.com/office/drawing/2014/main" id="{921CB885-7975-D566-C9D1-A2DFC18065BB}"/>
              </a:ext>
            </a:extLst>
          </p:cNvPr>
          <p:cNvSpPr/>
          <p:nvPr/>
        </p:nvSpPr>
        <p:spPr>
          <a:xfrm>
            <a:off x="7924801" y="3368329"/>
            <a:ext cx="126308" cy="126308"/>
          </a:xfrm>
          <a:custGeom>
            <a:avLst/>
            <a:gdLst/>
            <a:ahLst/>
            <a:cxnLst/>
            <a:rect l="l" t="t" r="r" b="b"/>
            <a:pathLst>
              <a:path w="134729" h="134729">
                <a:moveTo>
                  <a:pt x="0" y="0"/>
                </a:moveTo>
                <a:lnTo>
                  <a:pt x="134729" y="0"/>
                </a:lnTo>
                <a:lnTo>
                  <a:pt x="134729" y="134729"/>
                </a:lnTo>
                <a:lnTo>
                  <a:pt x="0" y="134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88"/>
          </a:p>
        </p:txBody>
      </p:sp>
      <p:sp>
        <p:nvSpPr>
          <p:cNvPr id="13" name="TextBox 12">
            <a:extLst>
              <a:ext uri="{FF2B5EF4-FFF2-40B4-BE49-F238E27FC236}">
                <a16:creationId xmlns:a16="http://schemas.microsoft.com/office/drawing/2014/main" id="{8EB943E0-5AB8-447F-304B-454107D44BD0}"/>
              </a:ext>
            </a:extLst>
          </p:cNvPr>
          <p:cNvSpPr txBox="1"/>
          <p:nvPr/>
        </p:nvSpPr>
        <p:spPr>
          <a:xfrm>
            <a:off x="8566484" y="2962497"/>
            <a:ext cx="2101516" cy="646331"/>
          </a:xfrm>
          <a:prstGeom prst="rect">
            <a:avLst/>
          </a:prstGeom>
          <a:noFill/>
        </p:spPr>
        <p:txBody>
          <a:bodyPr wrap="square" rtlCol="0">
            <a:spAutoFit/>
          </a:bodyPr>
          <a:lstStyle/>
          <a:p>
            <a:r>
              <a:rPr lang="en-US" sz="3600" dirty="0"/>
              <a:t>Neutral</a:t>
            </a:r>
          </a:p>
        </p:txBody>
      </p:sp>
    </p:spTree>
    <p:extLst>
      <p:ext uri="{BB962C8B-B14F-4D97-AF65-F5344CB8AC3E}">
        <p14:creationId xmlns:p14="http://schemas.microsoft.com/office/powerpoint/2010/main" val="2599346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39652" y="2652677"/>
            <a:ext cx="1275112" cy="1552647"/>
          </a:xfrm>
          <a:custGeom>
            <a:avLst/>
            <a:gdLst/>
            <a:ahLst/>
            <a:cxnLst/>
            <a:rect l="l" t="t" r="r" b="b"/>
            <a:pathLst>
              <a:path w="1360119" h="1656157">
                <a:moveTo>
                  <a:pt x="0" y="0"/>
                </a:moveTo>
                <a:lnTo>
                  <a:pt x="1360120" y="0"/>
                </a:lnTo>
                <a:lnTo>
                  <a:pt x="1360120" y="1656158"/>
                </a:lnTo>
                <a:lnTo>
                  <a:pt x="0" y="16561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10" name="TextBox 9">
            <a:extLst>
              <a:ext uri="{FF2B5EF4-FFF2-40B4-BE49-F238E27FC236}">
                <a16:creationId xmlns:a16="http://schemas.microsoft.com/office/drawing/2014/main" id="{1E584F2C-9E37-286D-A879-1AA0506C59C2}"/>
              </a:ext>
            </a:extLst>
          </p:cNvPr>
          <p:cNvSpPr txBox="1"/>
          <p:nvPr/>
        </p:nvSpPr>
        <p:spPr>
          <a:xfrm>
            <a:off x="7932321" y="1211485"/>
            <a:ext cx="2107102" cy="646331"/>
          </a:xfrm>
          <a:prstGeom prst="rect">
            <a:avLst/>
          </a:prstGeom>
          <a:noFill/>
        </p:spPr>
        <p:txBody>
          <a:bodyPr wrap="square" rtlCol="0">
            <a:spAutoFit/>
          </a:bodyPr>
          <a:lstStyle/>
          <a:p>
            <a:r>
              <a:rPr lang="en-US" sz="3600" dirty="0"/>
              <a:t>Complex</a:t>
            </a:r>
          </a:p>
        </p:txBody>
      </p:sp>
      <p:sp>
        <p:nvSpPr>
          <p:cNvPr id="12" name="TextBox 11">
            <a:extLst>
              <a:ext uri="{FF2B5EF4-FFF2-40B4-BE49-F238E27FC236}">
                <a16:creationId xmlns:a16="http://schemas.microsoft.com/office/drawing/2014/main" id="{53F56DB5-C38C-328D-5F37-C3CAFC6C1425}"/>
              </a:ext>
            </a:extLst>
          </p:cNvPr>
          <p:cNvSpPr txBox="1"/>
          <p:nvPr/>
        </p:nvSpPr>
        <p:spPr>
          <a:xfrm>
            <a:off x="2000177" y="3105834"/>
            <a:ext cx="2107102" cy="646331"/>
          </a:xfrm>
          <a:prstGeom prst="rect">
            <a:avLst/>
          </a:prstGeom>
          <a:noFill/>
        </p:spPr>
        <p:txBody>
          <a:bodyPr wrap="square" rtlCol="0">
            <a:spAutoFit/>
          </a:bodyPr>
          <a:lstStyle/>
          <a:p>
            <a:r>
              <a:rPr lang="en-US" sz="3600" dirty="0"/>
              <a:t>Concrete</a:t>
            </a:r>
          </a:p>
        </p:txBody>
      </p:sp>
      <p:sp>
        <p:nvSpPr>
          <p:cNvPr id="13" name="TextBox 12">
            <a:extLst>
              <a:ext uri="{FF2B5EF4-FFF2-40B4-BE49-F238E27FC236}">
                <a16:creationId xmlns:a16="http://schemas.microsoft.com/office/drawing/2014/main" id="{7366FEEC-1FF9-E7AE-09EB-473C2F4D64F2}"/>
              </a:ext>
            </a:extLst>
          </p:cNvPr>
          <p:cNvSpPr txBox="1"/>
          <p:nvPr/>
        </p:nvSpPr>
        <p:spPr>
          <a:xfrm>
            <a:off x="2000177" y="1211485"/>
            <a:ext cx="2107102" cy="646331"/>
          </a:xfrm>
          <a:prstGeom prst="rect">
            <a:avLst/>
          </a:prstGeom>
          <a:noFill/>
        </p:spPr>
        <p:txBody>
          <a:bodyPr wrap="square" rtlCol="0">
            <a:spAutoFit/>
          </a:bodyPr>
          <a:lstStyle/>
          <a:p>
            <a:r>
              <a:rPr lang="en-US" sz="3600" dirty="0"/>
              <a:t>Simple</a:t>
            </a:r>
          </a:p>
        </p:txBody>
      </p:sp>
      <p:sp>
        <p:nvSpPr>
          <p:cNvPr id="14" name="TextBox 13">
            <a:extLst>
              <a:ext uri="{FF2B5EF4-FFF2-40B4-BE49-F238E27FC236}">
                <a16:creationId xmlns:a16="http://schemas.microsoft.com/office/drawing/2014/main" id="{87E1F88E-6214-707D-FA6D-3F5A0EFCF7E5}"/>
              </a:ext>
            </a:extLst>
          </p:cNvPr>
          <p:cNvSpPr txBox="1"/>
          <p:nvPr/>
        </p:nvSpPr>
        <p:spPr>
          <a:xfrm>
            <a:off x="7932321" y="4878486"/>
            <a:ext cx="2107102" cy="646331"/>
          </a:xfrm>
          <a:prstGeom prst="rect">
            <a:avLst/>
          </a:prstGeom>
          <a:noFill/>
        </p:spPr>
        <p:txBody>
          <a:bodyPr wrap="square" rtlCol="0">
            <a:spAutoFit/>
          </a:bodyPr>
          <a:lstStyle/>
          <a:p>
            <a:r>
              <a:rPr lang="en-US" sz="3600" dirty="0"/>
              <a:t>Neutral</a:t>
            </a:r>
          </a:p>
        </p:txBody>
      </p:sp>
      <p:sp>
        <p:nvSpPr>
          <p:cNvPr id="15" name="TextBox 14">
            <a:extLst>
              <a:ext uri="{FF2B5EF4-FFF2-40B4-BE49-F238E27FC236}">
                <a16:creationId xmlns:a16="http://schemas.microsoft.com/office/drawing/2014/main" id="{CC5AB01A-2BE2-82B8-130E-C1048D93AB99}"/>
              </a:ext>
            </a:extLst>
          </p:cNvPr>
          <p:cNvSpPr txBox="1"/>
          <p:nvPr/>
        </p:nvSpPr>
        <p:spPr>
          <a:xfrm>
            <a:off x="2000177" y="4878487"/>
            <a:ext cx="2107102" cy="646331"/>
          </a:xfrm>
          <a:prstGeom prst="rect">
            <a:avLst/>
          </a:prstGeom>
          <a:noFill/>
        </p:spPr>
        <p:txBody>
          <a:bodyPr wrap="square" rtlCol="0">
            <a:spAutoFit/>
          </a:bodyPr>
          <a:lstStyle/>
          <a:p>
            <a:r>
              <a:rPr lang="en-US" sz="3600" dirty="0"/>
              <a:t>Emotion</a:t>
            </a:r>
          </a:p>
        </p:txBody>
      </p:sp>
      <p:sp>
        <p:nvSpPr>
          <p:cNvPr id="16" name="TextBox 15">
            <a:extLst>
              <a:ext uri="{FF2B5EF4-FFF2-40B4-BE49-F238E27FC236}">
                <a16:creationId xmlns:a16="http://schemas.microsoft.com/office/drawing/2014/main" id="{F64CB0F0-8194-F58B-1912-DBE261110E46}"/>
              </a:ext>
            </a:extLst>
          </p:cNvPr>
          <p:cNvSpPr txBox="1"/>
          <p:nvPr/>
        </p:nvSpPr>
        <p:spPr>
          <a:xfrm>
            <a:off x="7932321" y="3105834"/>
            <a:ext cx="2107102" cy="646331"/>
          </a:xfrm>
          <a:prstGeom prst="rect">
            <a:avLst/>
          </a:prstGeom>
          <a:noFill/>
        </p:spPr>
        <p:txBody>
          <a:bodyPr wrap="square" rtlCol="0">
            <a:spAutoFit/>
          </a:bodyPr>
          <a:lstStyle/>
          <a:p>
            <a:r>
              <a:rPr lang="en-US" sz="3600" dirty="0"/>
              <a:t>Abstract</a:t>
            </a:r>
          </a:p>
        </p:txBody>
      </p:sp>
    </p:spTree>
    <p:extLst>
      <p:ext uri="{BB962C8B-B14F-4D97-AF65-F5344CB8AC3E}">
        <p14:creationId xmlns:p14="http://schemas.microsoft.com/office/powerpoint/2010/main" val="1050818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9595" y="1043343"/>
            <a:ext cx="747213" cy="656613"/>
          </a:xfrm>
          <a:custGeom>
            <a:avLst/>
            <a:gdLst/>
            <a:ahLst/>
            <a:cxnLst/>
            <a:rect l="l" t="t" r="r" b="b"/>
            <a:pathLst>
              <a:path w="797027" h="700387">
                <a:moveTo>
                  <a:pt x="0" y="0"/>
                </a:moveTo>
                <a:lnTo>
                  <a:pt x="797027" y="0"/>
                </a:lnTo>
                <a:lnTo>
                  <a:pt x="797027" y="700387"/>
                </a:lnTo>
                <a:lnTo>
                  <a:pt x="0" y="7003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3" name="Freeform 3"/>
          <p:cNvSpPr/>
          <p:nvPr/>
        </p:nvSpPr>
        <p:spPr>
          <a:xfrm>
            <a:off x="4733272" y="3978934"/>
            <a:ext cx="3657600" cy="2619756"/>
          </a:xfrm>
          <a:custGeom>
            <a:avLst/>
            <a:gdLst/>
            <a:ahLst/>
            <a:cxnLst/>
            <a:rect l="l" t="t" r="r" b="b"/>
            <a:pathLst>
              <a:path w="3901440" h="2794406">
                <a:moveTo>
                  <a:pt x="0" y="0"/>
                </a:moveTo>
                <a:lnTo>
                  <a:pt x="3901440" y="0"/>
                </a:lnTo>
                <a:lnTo>
                  <a:pt x="3901440" y="2794407"/>
                </a:lnTo>
                <a:lnTo>
                  <a:pt x="0" y="2794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a:p>
        </p:txBody>
      </p:sp>
      <p:sp>
        <p:nvSpPr>
          <p:cNvPr id="4" name="Freeform 4"/>
          <p:cNvSpPr/>
          <p:nvPr/>
        </p:nvSpPr>
        <p:spPr>
          <a:xfrm rot="-5400000">
            <a:off x="6441238" y="608458"/>
            <a:ext cx="523928" cy="5373621"/>
          </a:xfrm>
          <a:custGeom>
            <a:avLst/>
            <a:gdLst/>
            <a:ahLst/>
            <a:cxnLst/>
            <a:rect l="l" t="t" r="r" b="b"/>
            <a:pathLst>
              <a:path w="558857" h="5731862">
                <a:moveTo>
                  <a:pt x="0" y="0"/>
                </a:moveTo>
                <a:lnTo>
                  <a:pt x="558857" y="0"/>
                </a:lnTo>
                <a:lnTo>
                  <a:pt x="558857" y="5731863"/>
                </a:lnTo>
                <a:lnTo>
                  <a:pt x="0" y="57318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88"/>
          </a:p>
        </p:txBody>
      </p:sp>
      <p:grpSp>
        <p:nvGrpSpPr>
          <p:cNvPr id="5" name="Group 5"/>
          <p:cNvGrpSpPr/>
          <p:nvPr/>
        </p:nvGrpSpPr>
        <p:grpSpPr>
          <a:xfrm>
            <a:off x="276082" y="547190"/>
            <a:ext cx="7678534" cy="2502307"/>
            <a:chOff x="173127" y="1157669"/>
            <a:chExt cx="10920582" cy="3558837"/>
          </a:xfrm>
        </p:grpSpPr>
        <p:sp>
          <p:nvSpPr>
            <p:cNvPr id="6" name="TextBox 6"/>
            <p:cNvSpPr txBox="1"/>
            <p:nvPr/>
          </p:nvSpPr>
          <p:spPr>
            <a:xfrm rot="21073766">
              <a:off x="380065" y="1157669"/>
              <a:ext cx="10377098" cy="589837"/>
            </a:xfrm>
            <a:prstGeom prst="rect">
              <a:avLst/>
            </a:prstGeom>
          </p:spPr>
          <p:txBody>
            <a:bodyPr lIns="0" tIns="0" rIns="0" bIns="0" rtlCol="0" anchor="t">
              <a:spAutoFit/>
            </a:bodyPr>
            <a:lstStyle/>
            <a:p>
              <a:pPr algn="ctr">
                <a:lnSpc>
                  <a:spcPts val="3817"/>
                </a:lnSpc>
              </a:pPr>
              <a:endParaRPr sz="1688"/>
            </a:p>
          </p:txBody>
        </p:sp>
        <p:sp>
          <p:nvSpPr>
            <p:cNvPr id="7" name="TextBox 7"/>
            <p:cNvSpPr txBox="1"/>
            <p:nvPr/>
          </p:nvSpPr>
          <p:spPr>
            <a:xfrm rot="21073149">
              <a:off x="173127" y="2017192"/>
              <a:ext cx="10920582" cy="2699314"/>
            </a:xfrm>
            <a:prstGeom prst="rect">
              <a:avLst/>
            </a:prstGeom>
          </p:spPr>
          <p:txBody>
            <a:bodyPr lIns="0" tIns="0" rIns="0" bIns="0" rtlCol="0" anchor="t">
              <a:spAutoFit/>
            </a:bodyPr>
            <a:lstStyle/>
            <a:p>
              <a:pPr algn="ctr">
                <a:lnSpc>
                  <a:spcPts val="7198"/>
                </a:lnSpc>
              </a:pPr>
              <a:r>
                <a:rPr lang="en-US" sz="7198" dirty="0">
                  <a:solidFill>
                    <a:srgbClr val="15789A"/>
                  </a:solidFill>
                  <a:latin typeface="Sugar Pie"/>
                  <a:ea typeface="Sugar Pie"/>
                  <a:cs typeface="Sugar Pie"/>
                  <a:sym typeface="Sugar Pie"/>
                </a:rPr>
                <a:t>BELIEVE</a:t>
              </a:r>
            </a:p>
            <a:p>
              <a:pPr algn="ctr">
                <a:lnSpc>
                  <a:spcPts val="7551"/>
                </a:lnSpc>
              </a:pPr>
              <a:endParaRPr lang="en-US" sz="7198" dirty="0">
                <a:solidFill>
                  <a:srgbClr val="15789A"/>
                </a:solidFill>
                <a:latin typeface="Sugar Pie"/>
                <a:ea typeface="Sugar Pie"/>
                <a:cs typeface="Sugar Pie"/>
                <a:sym typeface="Sugar Pie"/>
              </a:endParaRPr>
            </a:p>
          </p:txBody>
        </p:sp>
      </p:grpSp>
      <p:sp>
        <p:nvSpPr>
          <p:cNvPr id="8" name="Freeform 8"/>
          <p:cNvSpPr/>
          <p:nvPr/>
        </p:nvSpPr>
        <p:spPr>
          <a:xfrm>
            <a:off x="2733052" y="2361595"/>
            <a:ext cx="1374630" cy="402392"/>
          </a:xfrm>
          <a:custGeom>
            <a:avLst/>
            <a:gdLst/>
            <a:ahLst/>
            <a:cxnLst/>
            <a:rect l="l" t="t" r="r" b="b"/>
            <a:pathLst>
              <a:path w="1466272" h="429218">
                <a:moveTo>
                  <a:pt x="0" y="0"/>
                </a:moveTo>
                <a:lnTo>
                  <a:pt x="1466272" y="0"/>
                </a:lnTo>
                <a:lnTo>
                  <a:pt x="1466272" y="429218"/>
                </a:lnTo>
                <a:lnTo>
                  <a:pt x="0" y="429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688"/>
          </a:p>
        </p:txBody>
      </p:sp>
      <p:sp>
        <p:nvSpPr>
          <p:cNvPr id="9" name="TextBox 9"/>
          <p:cNvSpPr txBox="1"/>
          <p:nvPr/>
        </p:nvSpPr>
        <p:spPr>
          <a:xfrm>
            <a:off x="7213910" y="676280"/>
            <a:ext cx="3584858" cy="1573572"/>
          </a:xfrm>
          <a:prstGeom prst="rect">
            <a:avLst/>
          </a:prstGeom>
        </p:spPr>
        <p:txBody>
          <a:bodyPr lIns="0" tIns="0" rIns="0" bIns="0" rtlCol="0" anchor="t">
            <a:spAutoFit/>
          </a:bodyPr>
          <a:lstStyle/>
          <a:p>
            <a:pPr algn="ctr">
              <a:lnSpc>
                <a:spcPts val="12103"/>
              </a:lnSpc>
            </a:pPr>
            <a:r>
              <a:rPr lang="en-US" sz="12103" b="1">
                <a:solidFill>
                  <a:srgbClr val="FF0099"/>
                </a:solidFill>
                <a:latin typeface="Big Shoulders Display Bold"/>
                <a:ea typeface="Big Shoulders Display Bold"/>
                <a:cs typeface="Big Shoulders Display Bold"/>
                <a:sym typeface="Big Shoulders Display Bold"/>
              </a:rPr>
              <a:t>CARE</a:t>
            </a:r>
          </a:p>
        </p:txBody>
      </p:sp>
      <p:sp>
        <p:nvSpPr>
          <p:cNvPr id="10" name="TextBox 10"/>
          <p:cNvSpPr txBox="1"/>
          <p:nvPr/>
        </p:nvSpPr>
        <p:spPr>
          <a:xfrm>
            <a:off x="2735027" y="2528025"/>
            <a:ext cx="1552703" cy="180947"/>
          </a:xfrm>
          <a:prstGeom prst="rect">
            <a:avLst/>
          </a:prstGeom>
        </p:spPr>
        <p:txBody>
          <a:bodyPr lIns="0" tIns="0" rIns="0" bIns="0" rtlCol="0" anchor="t">
            <a:spAutoFit/>
          </a:bodyPr>
          <a:lstStyle/>
          <a:p>
            <a:pPr algn="ctr">
              <a:lnSpc>
                <a:spcPts val="1368"/>
              </a:lnSpc>
            </a:pPr>
            <a:r>
              <a:rPr lang="en-US" sz="1368" spc="-54">
                <a:solidFill>
                  <a:srgbClr val="0F2F76"/>
                </a:solidFill>
                <a:latin typeface="Neue Machina"/>
                <a:ea typeface="Neue Machina"/>
                <a:cs typeface="Neue Machina"/>
                <a:sym typeface="Neue Machina"/>
              </a:rPr>
              <a:t>simple</a:t>
            </a:r>
          </a:p>
        </p:txBody>
      </p:sp>
      <p:sp>
        <p:nvSpPr>
          <p:cNvPr id="11" name="TextBox 11"/>
          <p:cNvSpPr txBox="1"/>
          <p:nvPr/>
        </p:nvSpPr>
        <p:spPr>
          <a:xfrm>
            <a:off x="3956920" y="2528025"/>
            <a:ext cx="1552703" cy="180947"/>
          </a:xfrm>
          <a:prstGeom prst="rect">
            <a:avLst/>
          </a:prstGeom>
        </p:spPr>
        <p:txBody>
          <a:bodyPr lIns="0" tIns="0" rIns="0" bIns="0" rtlCol="0" anchor="t">
            <a:spAutoFit/>
          </a:bodyPr>
          <a:lstStyle/>
          <a:p>
            <a:pPr algn="ctr">
              <a:lnSpc>
                <a:spcPts val="1368"/>
              </a:lnSpc>
            </a:pPr>
            <a:r>
              <a:rPr lang="en-US" sz="1368" spc="-54">
                <a:solidFill>
                  <a:srgbClr val="0F2F76"/>
                </a:solidFill>
                <a:latin typeface="Neue Machina"/>
                <a:ea typeface="Neue Machina"/>
                <a:cs typeface="Neue Machina"/>
                <a:sym typeface="Neue Machina"/>
              </a:rPr>
              <a:t>concrete</a:t>
            </a:r>
          </a:p>
        </p:txBody>
      </p:sp>
      <p:sp>
        <p:nvSpPr>
          <p:cNvPr id="12" name="TextBox 12"/>
          <p:cNvSpPr txBox="1"/>
          <p:nvPr/>
        </p:nvSpPr>
        <p:spPr>
          <a:xfrm>
            <a:off x="8229988" y="2577439"/>
            <a:ext cx="1552703" cy="180947"/>
          </a:xfrm>
          <a:prstGeom prst="rect">
            <a:avLst/>
          </a:prstGeom>
        </p:spPr>
        <p:txBody>
          <a:bodyPr lIns="0" tIns="0" rIns="0" bIns="0" rtlCol="0" anchor="t">
            <a:spAutoFit/>
          </a:bodyPr>
          <a:lstStyle/>
          <a:p>
            <a:pPr algn="ctr">
              <a:lnSpc>
                <a:spcPts val="1368"/>
              </a:lnSpc>
            </a:pPr>
            <a:r>
              <a:rPr lang="en-US" sz="1368" spc="-54">
                <a:solidFill>
                  <a:srgbClr val="0F2F76"/>
                </a:solidFill>
                <a:latin typeface="Neue Machina"/>
                <a:ea typeface="Neue Machina"/>
                <a:cs typeface="Neue Machina"/>
                <a:sym typeface="Neue Machina"/>
              </a:rPr>
              <a:t>emotion</a:t>
            </a:r>
          </a:p>
        </p:txBody>
      </p:sp>
      <p:sp>
        <p:nvSpPr>
          <p:cNvPr id="13" name="Freeform 13"/>
          <p:cNvSpPr/>
          <p:nvPr/>
        </p:nvSpPr>
        <p:spPr>
          <a:xfrm>
            <a:off x="4134993" y="2358383"/>
            <a:ext cx="1374630" cy="402392"/>
          </a:xfrm>
          <a:custGeom>
            <a:avLst/>
            <a:gdLst/>
            <a:ahLst/>
            <a:cxnLst/>
            <a:rect l="l" t="t" r="r" b="b"/>
            <a:pathLst>
              <a:path w="1466272" h="429218">
                <a:moveTo>
                  <a:pt x="0" y="0"/>
                </a:moveTo>
                <a:lnTo>
                  <a:pt x="1466272" y="0"/>
                </a:lnTo>
                <a:lnTo>
                  <a:pt x="1466272" y="429218"/>
                </a:lnTo>
                <a:lnTo>
                  <a:pt x="0" y="429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688"/>
          </a:p>
        </p:txBody>
      </p:sp>
      <p:sp>
        <p:nvSpPr>
          <p:cNvPr id="14" name="Freeform 14"/>
          <p:cNvSpPr/>
          <p:nvPr/>
        </p:nvSpPr>
        <p:spPr>
          <a:xfrm>
            <a:off x="8319024" y="2411173"/>
            <a:ext cx="1374630" cy="402392"/>
          </a:xfrm>
          <a:custGeom>
            <a:avLst/>
            <a:gdLst/>
            <a:ahLst/>
            <a:cxnLst/>
            <a:rect l="l" t="t" r="r" b="b"/>
            <a:pathLst>
              <a:path w="1466272" h="429218">
                <a:moveTo>
                  <a:pt x="0" y="0"/>
                </a:moveTo>
                <a:lnTo>
                  <a:pt x="1466272" y="0"/>
                </a:lnTo>
                <a:lnTo>
                  <a:pt x="1466272" y="429218"/>
                </a:lnTo>
                <a:lnTo>
                  <a:pt x="0" y="429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688"/>
          </a:p>
        </p:txBody>
      </p:sp>
    </p:spTree>
    <p:extLst>
      <p:ext uri="{BB962C8B-B14F-4D97-AF65-F5344CB8AC3E}">
        <p14:creationId xmlns:p14="http://schemas.microsoft.com/office/powerpoint/2010/main" val="3510053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F0DD1-2E44-D3EC-6953-7C54EB7BB802}"/>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4D3A7D9A-132C-9769-6959-B10EC1D8B34E}"/>
              </a:ext>
            </a:extLst>
          </p:cNvPr>
          <p:cNvSpPr/>
          <p:nvPr/>
        </p:nvSpPr>
        <p:spPr>
          <a:xfrm>
            <a:off x="1270000" y="1460500"/>
            <a:ext cx="9652000"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3600" b="1" dirty="0">
                <a:solidFill>
                  <a:srgbClr val="2D2926"/>
                </a:solidFill>
                <a:latin typeface="Georgia"/>
              </a:rPr>
              <a:t>Stories are the language of </a:t>
            </a:r>
            <a:r>
              <a:rPr lang="en-US" sz="3600" b="1" dirty="0">
                <a:solidFill>
                  <a:srgbClr val="C8553D"/>
                </a:solidFill>
                <a:latin typeface="Georgia"/>
              </a:rPr>
              <a:t>leaders</a:t>
            </a:r>
          </a:p>
        </p:txBody>
      </p:sp>
      <p:sp>
        <p:nvSpPr>
          <p:cNvPr id="5" name="Triangle 4">
            <a:extLst>
              <a:ext uri="{FF2B5EF4-FFF2-40B4-BE49-F238E27FC236}">
                <a16:creationId xmlns:a16="http://schemas.microsoft.com/office/drawing/2014/main" id="{21B160F7-0F4E-B700-D261-22F5110669BB}"/>
              </a:ext>
            </a:extLst>
          </p:cNvPr>
          <p:cNvSpPr/>
          <p:nvPr/>
        </p:nvSpPr>
        <p:spPr>
          <a:xfrm rot="10800000">
            <a:off x="1968500" y="4445000"/>
            <a:ext cx="444500" cy="317500"/>
          </a:xfrm>
          <a:prstGeom prst="triangle">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Oval 5">
            <a:extLst>
              <a:ext uri="{FF2B5EF4-FFF2-40B4-BE49-F238E27FC236}">
                <a16:creationId xmlns:a16="http://schemas.microsoft.com/office/drawing/2014/main" id="{0CADE1F6-2485-7261-A24E-DFCCE9A3F858}"/>
              </a:ext>
            </a:extLst>
          </p:cNvPr>
          <p:cNvSpPr/>
          <p:nvPr/>
        </p:nvSpPr>
        <p:spPr>
          <a:xfrm>
            <a:off x="1587500" y="1778000"/>
            <a:ext cx="203200" cy="2032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ectangle 6">
            <a:extLst>
              <a:ext uri="{FF2B5EF4-FFF2-40B4-BE49-F238E27FC236}">
                <a16:creationId xmlns:a16="http://schemas.microsoft.com/office/drawing/2014/main" id="{48E77E5D-774E-7E00-DB3B-B3E294E14ECB}"/>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00709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D86C1-EBB3-D634-A7F5-BCCDF0C022F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5462FA5-D434-8127-82EF-F22CFC674A20}"/>
              </a:ext>
            </a:extLst>
          </p:cNvPr>
          <p:cNvSpPr txBox="1"/>
          <p:nvPr/>
        </p:nvSpPr>
        <p:spPr>
          <a:xfrm>
            <a:off x="6604000" y="1905000"/>
            <a:ext cx="3810000" cy="3810000"/>
          </a:xfrm>
          <a:prstGeom prst="rect">
            <a:avLst/>
          </a:prstGeom>
          <a:noFill/>
          <a:ln>
            <a:noFill/>
          </a:ln>
        </p:spPr>
        <p:txBody>
          <a:bodyPr vertOverflow="overflow" vert="horz" wrap="square" rtlCol="0" anchor="ctr" anchorCtr="0">
            <a:noAutofit/>
          </a:bodyPr>
          <a:lstStyle/>
          <a:p>
            <a:pPr algn="l"/>
            <a:r>
              <a:rPr lang="en-US" sz="15000">
                <a:solidFill>
                  <a:srgbClr val="F0E8DD"/>
                </a:solidFill>
                <a:latin typeface="Georgia"/>
              </a:rPr>
              <a:t>❝</a:t>
            </a:r>
          </a:p>
        </p:txBody>
      </p:sp>
      <p:sp>
        <p:nvSpPr>
          <p:cNvPr id="6" name="Rectangle 5">
            <a:extLst>
              <a:ext uri="{FF2B5EF4-FFF2-40B4-BE49-F238E27FC236}">
                <a16:creationId xmlns:a16="http://schemas.microsoft.com/office/drawing/2014/main" id="{D64C37E0-FBE2-074E-5479-E65E7140E398}"/>
              </a:ext>
            </a:extLst>
          </p:cNvPr>
          <p:cNvSpPr/>
          <p:nvPr/>
        </p:nvSpPr>
        <p:spPr>
          <a:xfrm>
            <a:off x="0" y="0"/>
            <a:ext cx="4826000" cy="68580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9CB65A44-CA63-2387-0FB5-CCEB8DA54A24}"/>
              </a:ext>
            </a:extLst>
          </p:cNvPr>
          <p:cNvSpPr txBox="1"/>
          <p:nvPr/>
        </p:nvSpPr>
        <p:spPr>
          <a:xfrm>
            <a:off x="635000" y="622300"/>
            <a:ext cx="3556000" cy="381000"/>
          </a:xfrm>
          <a:prstGeom prst="rect">
            <a:avLst/>
          </a:prstGeom>
          <a:noFill/>
          <a:ln>
            <a:noFill/>
          </a:ln>
        </p:spPr>
        <p:txBody>
          <a:bodyPr vertOverflow="overflow" vert="horz" wrap="square" rtlCol="0" anchor="t">
            <a:noAutofit/>
          </a:bodyPr>
          <a:lstStyle/>
          <a:p>
            <a:pPr algn="l"/>
            <a:r>
              <a:rPr lang="en-US" sz="1400" dirty="0">
                <a:solidFill>
                  <a:srgbClr val="FBF7F2"/>
                </a:solidFill>
                <a:latin typeface="Segoe UI"/>
                <a:cs typeface="Segoe UI"/>
              </a:rPr>
              <a:t>SECTION</a:t>
            </a:r>
          </a:p>
        </p:txBody>
      </p:sp>
      <p:cxnSp>
        <p:nvCxnSpPr>
          <p:cNvPr id="8" name="Straight Arrow Connector 7">
            <a:extLst>
              <a:ext uri="{FF2B5EF4-FFF2-40B4-BE49-F238E27FC236}">
                <a16:creationId xmlns:a16="http://schemas.microsoft.com/office/drawing/2014/main" id="{E8224294-8492-68C8-29AF-838F61619217}"/>
              </a:ext>
            </a:extLst>
          </p:cNvPr>
          <p:cNvCxnSpPr/>
          <p:nvPr/>
        </p:nvCxnSpPr>
        <p:spPr>
          <a:xfrm>
            <a:off x="635000" y="1079500"/>
            <a:ext cx="762000" cy="0"/>
          </a:xfrm>
          <a:prstGeom prst="straightConnector1">
            <a:avLst/>
          </a:prstGeom>
          <a:ln w="25400" cap="flat" cmpd="sng" algn="ctr">
            <a:solidFill>
              <a:srgbClr val="FBF7F2"/>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937C840-48B3-D80D-297A-6D16DC112F65}"/>
              </a:ext>
            </a:extLst>
          </p:cNvPr>
          <p:cNvSpPr txBox="1"/>
          <p:nvPr/>
        </p:nvSpPr>
        <p:spPr>
          <a:xfrm>
            <a:off x="635000" y="1974850"/>
            <a:ext cx="4191000" cy="1270000"/>
          </a:xfrm>
          <a:prstGeom prst="rect">
            <a:avLst/>
          </a:prstGeom>
          <a:noFill/>
          <a:ln>
            <a:noFill/>
          </a:ln>
        </p:spPr>
        <p:txBody>
          <a:bodyPr vertOverflow="overflow" vert="horz" wrap="square" rtlCol="0" anchor="t">
            <a:noAutofit/>
          </a:bodyPr>
          <a:lstStyle/>
          <a:p>
            <a:pPr algn="l"/>
            <a:r>
              <a:rPr lang="en-US" sz="4800" b="1" dirty="0">
                <a:solidFill>
                  <a:srgbClr val="FFFFFF"/>
                </a:solidFill>
                <a:latin typeface="Georgia"/>
              </a:rPr>
              <a:t>That overlaps with the interest of your audiences</a:t>
            </a:r>
          </a:p>
        </p:txBody>
      </p:sp>
      <p:sp>
        <p:nvSpPr>
          <p:cNvPr id="10" name="Rectangle 9">
            <a:extLst>
              <a:ext uri="{FF2B5EF4-FFF2-40B4-BE49-F238E27FC236}">
                <a16:creationId xmlns:a16="http://schemas.microsoft.com/office/drawing/2014/main" id="{49C2744F-3166-F77C-C231-552D06AA3222}"/>
              </a:ext>
            </a:extLst>
          </p:cNvPr>
          <p:cNvSpPr/>
          <p:nvPr/>
        </p:nvSpPr>
        <p:spPr>
          <a:xfrm>
            <a:off x="0" y="6680200"/>
            <a:ext cx="12192000" cy="1778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08675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FFFFFF"/>
          </a:solidFill>
        </p:spPr>
        <p:txBody>
          <a:bodyPr/>
          <a:lstStyle/>
          <a:p>
            <a:endParaRPr lang="en-US"/>
          </a:p>
        </p:txBody>
      </p:sp>
      <p:pic>
        <p:nvPicPr>
          <p:cNvPr id="3" name="Object 2"/>
          <p:cNvPicPr>
            <a:picLocks noChangeAspect="1"/>
          </p:cNvPicPr>
          <p:nvPr/>
        </p:nvPicPr>
        <p:blipFill>
          <a:blip r:embed="rId3"/>
          <a:srcRect t="31239" b="31239"/>
          <a:stretch/>
        </p:blipFill>
        <p:spPr>
          <a:xfrm>
            <a:off x="0" y="0"/>
            <a:ext cx="12198475" cy="6865808"/>
          </a:xfrm>
          <a:prstGeom prst="rect">
            <a:avLst/>
          </a:prstGeom>
        </p:spPr>
      </p:pic>
      <p:sp>
        <p:nvSpPr>
          <p:cNvPr id="4" name="Object 3"/>
          <p:cNvSpPr/>
          <p:nvPr/>
        </p:nvSpPr>
        <p:spPr>
          <a:xfrm>
            <a:off x="3247213" y="2433029"/>
            <a:ext cx="5704049" cy="1999750"/>
          </a:xfrm>
          <a:prstGeom prst="rect">
            <a:avLst/>
          </a:prstGeom>
          <a:solidFill>
            <a:srgbClr val="000000">
              <a:alpha val="30000"/>
            </a:srgbClr>
          </a:solidFill>
        </p:spPr>
        <p:txBody>
          <a:bodyPr/>
          <a:lstStyle/>
          <a:p>
            <a:endParaRPr lang="en-US"/>
          </a:p>
        </p:txBody>
      </p:sp>
      <p:sp>
        <p:nvSpPr>
          <p:cNvPr id="5" name="Object 4"/>
          <p:cNvSpPr/>
          <p:nvPr/>
        </p:nvSpPr>
        <p:spPr>
          <a:xfrm>
            <a:off x="3276257" y="2506234"/>
            <a:ext cx="5645961" cy="1274841"/>
          </a:xfrm>
          <a:prstGeom prst="rect">
            <a:avLst/>
          </a:prstGeom>
          <a:noFill/>
        </p:spPr>
        <p:txBody>
          <a:bodyPr wrap="square" lIns="0" tIns="0" rIns="0" bIns="0" rtlCol="0" anchor="t"/>
          <a:lstStyle/>
          <a:p>
            <a:pPr algn="ctr">
              <a:lnSpc>
                <a:spcPts val="10041"/>
              </a:lnSpc>
              <a:buNone/>
            </a:pPr>
            <a:r>
              <a:rPr lang="en-US" sz="9563" dirty="0">
                <a:solidFill>
                  <a:srgbClr val="FFFFFF"/>
                </a:solidFill>
                <a:latin typeface="Montserrat" pitchFamily="34" charset="0"/>
                <a:ea typeface="Montserrat" pitchFamily="34" charset="-122"/>
                <a:cs typeface="Montserrat" pitchFamily="34" charset="-120"/>
              </a:rPr>
              <a:t>ABC</a:t>
            </a:r>
            <a:endParaRPr lang="en-US" dirty="0"/>
          </a:p>
        </p:txBody>
      </p:sp>
      <p:sp>
        <p:nvSpPr>
          <p:cNvPr id="6" name="Object 5"/>
          <p:cNvSpPr/>
          <p:nvPr/>
        </p:nvSpPr>
        <p:spPr>
          <a:xfrm>
            <a:off x="3276257" y="3741050"/>
            <a:ext cx="5645961" cy="509906"/>
          </a:xfrm>
          <a:prstGeom prst="rect">
            <a:avLst/>
          </a:prstGeom>
          <a:noFill/>
        </p:spPr>
        <p:txBody>
          <a:bodyPr wrap="square" lIns="0" tIns="0" rIns="0" bIns="0" rtlCol="0" anchor="t"/>
          <a:lstStyle/>
          <a:p>
            <a:pPr algn="ctr">
              <a:lnSpc>
                <a:spcPts val="4016"/>
              </a:lnSpc>
              <a:buNone/>
            </a:pPr>
            <a:r>
              <a:rPr lang="en-US" sz="3188" dirty="0">
                <a:solidFill>
                  <a:srgbClr val="FFFFFF"/>
                </a:solidFill>
                <a:latin typeface="Montserrat" pitchFamily="34" charset="0"/>
                <a:ea typeface="Montserrat" pitchFamily="34" charset="-122"/>
                <a:cs typeface="Montserrat" pitchFamily="34" charset="-120"/>
              </a:rPr>
              <a:t>Audience Before Content</a:t>
            </a:r>
            <a:endParaRPr lang="en-US" dirty="0"/>
          </a:p>
        </p:txBody>
      </p:sp>
    </p:spTree>
    <p:extLst>
      <p:ext uri="{BB962C8B-B14F-4D97-AF65-F5344CB8AC3E}">
        <p14:creationId xmlns:p14="http://schemas.microsoft.com/office/powerpoint/2010/main" val="402126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ED822-99EA-8447-B8B7-EBA25C018E36}"/>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TextBox 2">
            <a:extLst>
              <a:ext uri="{FF2B5EF4-FFF2-40B4-BE49-F238E27FC236}">
                <a16:creationId xmlns:a16="http://schemas.microsoft.com/office/drawing/2014/main" id="{C393CD38-6782-F140-8357-3E6678C6B192}"/>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800" b="1">
                <a:solidFill>
                  <a:srgbClr val="FBF7F2"/>
                </a:solidFill>
                <a:latin typeface="Georgia"/>
              </a:rPr>
              <a:t>Today’s Agenda</a:t>
            </a:r>
          </a:p>
        </p:txBody>
      </p:sp>
      <p:sp>
        <p:nvSpPr>
          <p:cNvPr id="5" name="Rounded Rectangle 4">
            <a:extLst>
              <a:ext uri="{FF2B5EF4-FFF2-40B4-BE49-F238E27FC236}">
                <a16:creationId xmlns:a16="http://schemas.microsoft.com/office/drawing/2014/main" id="{C37BC19A-0C42-D648-B641-B49D0FA21A79}"/>
              </a:ext>
            </a:extLst>
          </p:cNvPr>
          <p:cNvSpPr/>
          <p:nvPr/>
        </p:nvSpPr>
        <p:spPr>
          <a:xfrm>
            <a:off x="762000" y="1905000"/>
            <a:ext cx="3302000" cy="4191000"/>
          </a:xfrm>
          <a:prstGeom prst="roundRect">
            <a:avLst/>
          </a:prstGeom>
          <a:solidFill>
            <a:srgbClr val="FFFFFF"/>
          </a:solidFill>
          <a:ln w="1905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Oval 5">
            <a:extLst>
              <a:ext uri="{FF2B5EF4-FFF2-40B4-BE49-F238E27FC236}">
                <a16:creationId xmlns:a16="http://schemas.microsoft.com/office/drawing/2014/main" id="{F57E4ADC-E331-124D-AD96-E6B362003B59}"/>
              </a:ext>
            </a:extLst>
          </p:cNvPr>
          <p:cNvSpPr/>
          <p:nvPr/>
        </p:nvSpPr>
        <p:spPr>
          <a:xfrm>
            <a:off x="2032000" y="2222500"/>
            <a:ext cx="762000" cy="7620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600" b="1" dirty="0">
                <a:solidFill>
                  <a:srgbClr val="FFFFFF"/>
                </a:solidFill>
                <a:latin typeface="Segoe UI"/>
                <a:cs typeface="Segoe UI"/>
              </a:rPr>
              <a:t>1</a:t>
            </a:r>
          </a:p>
        </p:txBody>
      </p:sp>
      <p:sp>
        <p:nvSpPr>
          <p:cNvPr id="7" name="TextBox 6">
            <a:extLst>
              <a:ext uri="{FF2B5EF4-FFF2-40B4-BE49-F238E27FC236}">
                <a16:creationId xmlns:a16="http://schemas.microsoft.com/office/drawing/2014/main" id="{A1FF49F5-CBC2-1345-A79E-3BD17205E280}"/>
              </a:ext>
            </a:extLst>
          </p:cNvPr>
          <p:cNvSpPr txBox="1"/>
          <p:nvPr/>
        </p:nvSpPr>
        <p:spPr>
          <a:xfrm>
            <a:off x="1016000" y="3429000"/>
            <a:ext cx="4100286" cy="12700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Challenges you face</a:t>
            </a:r>
          </a:p>
        </p:txBody>
      </p:sp>
      <p:sp>
        <p:nvSpPr>
          <p:cNvPr id="8" name="Rounded Rectangle 7">
            <a:extLst>
              <a:ext uri="{FF2B5EF4-FFF2-40B4-BE49-F238E27FC236}">
                <a16:creationId xmlns:a16="http://schemas.microsoft.com/office/drawing/2014/main" id="{3D247415-EFAB-7D4F-A938-6AC7BC59BDB0}"/>
              </a:ext>
            </a:extLst>
          </p:cNvPr>
          <p:cNvSpPr/>
          <p:nvPr/>
        </p:nvSpPr>
        <p:spPr>
          <a:xfrm>
            <a:off x="4572000" y="1905000"/>
            <a:ext cx="3302000" cy="4191000"/>
          </a:xfrm>
          <a:prstGeom prst="roundRect">
            <a:avLst/>
          </a:prstGeom>
          <a:solidFill>
            <a:srgbClr val="FFFFFF"/>
          </a:solidFill>
          <a:ln w="1905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Oval 8">
            <a:extLst>
              <a:ext uri="{FF2B5EF4-FFF2-40B4-BE49-F238E27FC236}">
                <a16:creationId xmlns:a16="http://schemas.microsoft.com/office/drawing/2014/main" id="{ED0C7DD0-EB21-1D4A-881E-4605845B0278}"/>
              </a:ext>
            </a:extLst>
          </p:cNvPr>
          <p:cNvSpPr/>
          <p:nvPr/>
        </p:nvSpPr>
        <p:spPr>
          <a:xfrm>
            <a:off x="5842000" y="2222500"/>
            <a:ext cx="762000" cy="7620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600" b="1" dirty="0">
                <a:solidFill>
                  <a:srgbClr val="FFFFFF"/>
                </a:solidFill>
                <a:latin typeface="Segoe UI"/>
                <a:cs typeface="Segoe UI"/>
              </a:rPr>
              <a:t>2</a:t>
            </a:r>
          </a:p>
        </p:txBody>
      </p:sp>
      <p:sp>
        <p:nvSpPr>
          <p:cNvPr id="10" name="TextBox 9">
            <a:extLst>
              <a:ext uri="{FF2B5EF4-FFF2-40B4-BE49-F238E27FC236}">
                <a16:creationId xmlns:a16="http://schemas.microsoft.com/office/drawing/2014/main" id="{AEDC18E8-BA59-B540-9C4D-D5520C800A38}"/>
              </a:ext>
            </a:extLst>
          </p:cNvPr>
          <p:cNvSpPr txBox="1"/>
          <p:nvPr/>
        </p:nvSpPr>
        <p:spPr>
          <a:xfrm>
            <a:off x="4826000" y="3429000"/>
            <a:ext cx="2794000" cy="12700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How stories help</a:t>
            </a:r>
          </a:p>
        </p:txBody>
      </p:sp>
      <p:sp>
        <p:nvSpPr>
          <p:cNvPr id="11" name="Rounded Rectangle 10">
            <a:extLst>
              <a:ext uri="{FF2B5EF4-FFF2-40B4-BE49-F238E27FC236}">
                <a16:creationId xmlns:a16="http://schemas.microsoft.com/office/drawing/2014/main" id="{D34D84DC-F7F7-FD47-B72A-D6CF9A4B57E9}"/>
              </a:ext>
            </a:extLst>
          </p:cNvPr>
          <p:cNvSpPr/>
          <p:nvPr/>
        </p:nvSpPr>
        <p:spPr>
          <a:xfrm>
            <a:off x="8356600" y="1943100"/>
            <a:ext cx="3302000" cy="4191000"/>
          </a:xfrm>
          <a:prstGeom prst="roundRect">
            <a:avLst/>
          </a:prstGeom>
          <a:solidFill>
            <a:srgbClr val="FFFFFF"/>
          </a:solidFill>
          <a:ln w="1905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Oval 11">
            <a:extLst>
              <a:ext uri="{FF2B5EF4-FFF2-40B4-BE49-F238E27FC236}">
                <a16:creationId xmlns:a16="http://schemas.microsoft.com/office/drawing/2014/main" id="{E129CEC7-F077-7343-8274-7C169F58B22C}"/>
              </a:ext>
            </a:extLst>
          </p:cNvPr>
          <p:cNvSpPr/>
          <p:nvPr/>
        </p:nvSpPr>
        <p:spPr>
          <a:xfrm>
            <a:off x="9652000" y="2222500"/>
            <a:ext cx="762000" cy="762000"/>
          </a:xfrm>
          <a:prstGeom prst="ellipse">
            <a:avLst/>
          </a:prstGeom>
          <a:solidFill>
            <a:srgbClr val="2D6A4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600" b="1" dirty="0">
                <a:solidFill>
                  <a:srgbClr val="FFFFFF"/>
                </a:solidFill>
                <a:latin typeface="Segoe UI"/>
                <a:cs typeface="Segoe UI"/>
              </a:rPr>
              <a:t>3</a:t>
            </a:r>
          </a:p>
        </p:txBody>
      </p:sp>
      <p:sp>
        <p:nvSpPr>
          <p:cNvPr id="13" name="TextBox 12">
            <a:extLst>
              <a:ext uri="{FF2B5EF4-FFF2-40B4-BE49-F238E27FC236}">
                <a16:creationId xmlns:a16="http://schemas.microsoft.com/office/drawing/2014/main" id="{EBE892FD-8562-8A46-A205-34A8A4D15867}"/>
              </a:ext>
            </a:extLst>
          </p:cNvPr>
          <p:cNvSpPr txBox="1"/>
          <p:nvPr/>
        </p:nvSpPr>
        <p:spPr>
          <a:xfrm>
            <a:off x="8636000" y="3429000"/>
            <a:ext cx="3505200" cy="12700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Storytelling tips</a:t>
            </a:r>
          </a:p>
        </p:txBody>
      </p:sp>
      <p:sp>
        <p:nvSpPr>
          <p:cNvPr id="14" name="Rectangle 13">
            <a:extLst>
              <a:ext uri="{FF2B5EF4-FFF2-40B4-BE49-F238E27FC236}">
                <a16:creationId xmlns:a16="http://schemas.microsoft.com/office/drawing/2014/main" id="{20E12A6D-6D62-E345-8DB6-CDB0DD37AAE2}"/>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15" name="Graphic 15" descr="Challenge question icon"/>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84400" y="5270500"/>
            <a:ext cx="457200" cy="457200"/>
          </a:xfrm>
          <a:prstGeom prst="rect">
            <a:avLst/>
          </a:prstGeom>
        </p:spPr>
      </p:pic>
      <p:pic>
        <p:nvPicPr>
          <p:cNvPr id="16" name="Graphic 16" descr="Storytelling icon"/>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4400" y="5270500"/>
            <a:ext cx="457200" cy="457200"/>
          </a:xfrm>
          <a:prstGeom prst="rect">
            <a:avLst/>
          </a:prstGeom>
        </p:spPr>
      </p:pic>
      <p:pic>
        <p:nvPicPr>
          <p:cNvPr id="17" name="Graphic 17" descr="Tips lightbulb icon"/>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04400" y="5270500"/>
            <a:ext cx="457200" cy="457200"/>
          </a:xfrm>
          <a:prstGeom prst="rect">
            <a:avLst/>
          </a:prstGeom>
        </p:spPr>
      </p:pic>
    </p:spTree>
    <p:extLst>
      <p:ext uri="{BB962C8B-B14F-4D97-AF65-F5344CB8AC3E}">
        <p14:creationId xmlns:p14="http://schemas.microsoft.com/office/powerpoint/2010/main" val="4276428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7B36C-8F59-582A-DA46-F63515FA50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05629C-522B-4C8E-5048-D7CBF4964432}"/>
              </a:ext>
            </a:extLst>
          </p:cNvPr>
          <p:cNvSpPr/>
          <p:nvPr/>
        </p:nvSpPr>
        <p:spPr>
          <a:xfrm>
            <a:off x="0" y="0"/>
            <a:ext cx="12192000" cy="1143000"/>
          </a:xfrm>
          <a:prstGeom prst="rect">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BC665878-5E3C-D185-E5A5-CEB3D89947A7}"/>
              </a:ext>
            </a:extLst>
          </p:cNvPr>
          <p:cNvSpPr txBox="1"/>
          <p:nvPr/>
        </p:nvSpPr>
        <p:spPr>
          <a:xfrm>
            <a:off x="762000" y="279400"/>
            <a:ext cx="7620000" cy="584200"/>
          </a:xfrm>
          <a:prstGeom prst="rect">
            <a:avLst/>
          </a:prstGeom>
          <a:noFill/>
          <a:ln>
            <a:noFill/>
          </a:ln>
        </p:spPr>
        <p:txBody>
          <a:bodyPr vertOverflow="overflow" vert="horz" wrap="square" rtlCol="0" anchor="t">
            <a:noAutofit/>
          </a:bodyPr>
          <a:lstStyle/>
          <a:p>
            <a:pPr algn="l"/>
            <a:r>
              <a:rPr lang="en-US" sz="2800" b="1" dirty="0">
                <a:solidFill>
                  <a:srgbClr val="FFFFFF"/>
                </a:solidFill>
                <a:latin typeface="Georgia"/>
              </a:rPr>
              <a:t>What is the headline?</a:t>
            </a:r>
          </a:p>
        </p:txBody>
      </p:sp>
      <p:sp>
        <p:nvSpPr>
          <p:cNvPr id="15" name="Rounded Rectangle 14">
            <a:extLst>
              <a:ext uri="{FF2B5EF4-FFF2-40B4-BE49-F238E27FC236}">
                <a16:creationId xmlns:a16="http://schemas.microsoft.com/office/drawing/2014/main" id="{C1687814-AA31-98DF-CD6D-320489DC2B99}"/>
              </a:ext>
            </a:extLst>
          </p:cNvPr>
          <p:cNvSpPr/>
          <p:nvPr/>
        </p:nvSpPr>
        <p:spPr>
          <a:xfrm>
            <a:off x="10414000" y="317500"/>
            <a:ext cx="1397000" cy="482600"/>
          </a:xfrm>
          <a:prstGeom prst="roundRect">
            <a:avLst/>
          </a:prstGeom>
          <a:solidFill>
            <a:srgbClr val="FFFFF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400" b="1">
                <a:solidFill>
                  <a:srgbClr val="588B8B"/>
                </a:solidFill>
                <a:latin typeface="Segoe UI"/>
                <a:cs typeface="Segoe UI"/>
              </a:rPr>
              <a:t>EXERCISE</a:t>
            </a:r>
          </a:p>
        </p:txBody>
      </p:sp>
      <p:sp>
        <p:nvSpPr>
          <p:cNvPr id="16" name="TextBox 15">
            <a:extLst>
              <a:ext uri="{FF2B5EF4-FFF2-40B4-BE49-F238E27FC236}">
                <a16:creationId xmlns:a16="http://schemas.microsoft.com/office/drawing/2014/main" id="{288A2872-359D-337F-549D-570AFF38C615}"/>
              </a:ext>
            </a:extLst>
          </p:cNvPr>
          <p:cNvSpPr txBox="1"/>
          <p:nvPr/>
        </p:nvSpPr>
        <p:spPr>
          <a:xfrm>
            <a:off x="635000" y="1371600"/>
            <a:ext cx="6731000" cy="4953000"/>
          </a:xfrm>
          <a:prstGeom prst="rect">
            <a:avLst/>
          </a:prstGeom>
          <a:noFill/>
          <a:ln>
            <a:noFill/>
          </a:ln>
        </p:spPr>
        <p:txBody>
          <a:bodyPr vertOverflow="overflow" vert="horz" wrap="square" rtlCol="0" anchor="t">
            <a:noAutofit/>
          </a:bodyPr>
          <a:lstStyle/>
          <a:p>
            <a:pPr algn="l"/>
            <a:r>
              <a:rPr lang="en-US" sz="2000" dirty="0">
                <a:solidFill>
                  <a:srgbClr val="2D2926"/>
                </a:solidFill>
                <a:latin typeface="Segoe UI"/>
                <a:cs typeface="Segoe UI"/>
              </a:rPr>
              <a:t>You are a journalist at your high school newspaper.  Here are the key facts for your next story.</a:t>
            </a:r>
          </a:p>
          <a:p>
            <a:pPr algn="l"/>
            <a:endParaRPr lang="en-US" sz="2000" dirty="0">
              <a:solidFill>
                <a:srgbClr val="2D2926"/>
              </a:solidFill>
              <a:latin typeface="Segoe UI"/>
              <a:cs typeface="Segoe UI"/>
            </a:endParaRPr>
          </a:p>
          <a:p>
            <a:pPr algn="l"/>
            <a:endParaRPr lang="en-US" sz="2000" dirty="0">
              <a:solidFill>
                <a:srgbClr val="2D2926"/>
              </a:solidFill>
              <a:latin typeface="Segoe UI"/>
              <a:cs typeface="Segoe UI"/>
            </a:endParaRPr>
          </a:p>
          <a:p>
            <a:pPr algn="l"/>
            <a:r>
              <a:rPr lang="en-US" sz="2000" dirty="0">
                <a:solidFill>
                  <a:srgbClr val="2D2926"/>
                </a:solidFill>
                <a:latin typeface="Segoe UI"/>
                <a:cs typeface="Segoe UI"/>
              </a:rPr>
              <a:t>“The school Principal, Yen Do, announced that the entire school faculty will travel to Toronto next Thursday for a colloquium on new teaching methods in a post-COVID environment.  Among the speakers will be author, Margaret Atwood,  soccer star, Christine Sinclair, and the Godfather of Artificial Intelligence, Geoffrey Hinton, to speak about  motivation, innovation and emergent technology in education.”</a:t>
            </a:r>
          </a:p>
          <a:p>
            <a:pPr algn="l"/>
            <a:endParaRPr lang="en-US" sz="2000" dirty="0">
              <a:solidFill>
                <a:srgbClr val="2D2926"/>
              </a:solidFill>
              <a:latin typeface="Segoe UI"/>
              <a:cs typeface="Segoe UI"/>
            </a:endParaRPr>
          </a:p>
          <a:p>
            <a:pPr algn="l"/>
            <a:endParaRPr lang="en-US" sz="2000" dirty="0">
              <a:solidFill>
                <a:srgbClr val="2D2926"/>
              </a:solidFill>
              <a:latin typeface="Segoe UI"/>
              <a:cs typeface="Segoe UI"/>
            </a:endParaRPr>
          </a:p>
          <a:p>
            <a:pPr algn="l"/>
            <a:endParaRPr lang="en-US" sz="2000" dirty="0">
              <a:solidFill>
                <a:srgbClr val="2D2926"/>
              </a:solidFill>
              <a:latin typeface="Segoe UI"/>
              <a:cs typeface="Segoe UI"/>
            </a:endParaRPr>
          </a:p>
          <a:p>
            <a:pPr algn="l"/>
            <a:r>
              <a:rPr lang="en-US" sz="2000" dirty="0">
                <a:solidFill>
                  <a:srgbClr val="2D2926"/>
                </a:solidFill>
                <a:latin typeface="Segoe UI"/>
                <a:cs typeface="Segoe UI"/>
              </a:rPr>
              <a:t>What is the headline?</a:t>
            </a:r>
          </a:p>
        </p:txBody>
      </p:sp>
      <p:sp>
        <p:nvSpPr>
          <p:cNvPr id="17" name="Rounded Rectangle 16">
            <a:extLst>
              <a:ext uri="{FF2B5EF4-FFF2-40B4-BE49-F238E27FC236}">
                <a16:creationId xmlns:a16="http://schemas.microsoft.com/office/drawing/2014/main" id="{A8F39B7C-1CEF-40A5-192F-7C061C26B591}"/>
              </a:ext>
            </a:extLst>
          </p:cNvPr>
          <p:cNvSpPr/>
          <p:nvPr/>
        </p:nvSpPr>
        <p:spPr>
          <a:xfrm>
            <a:off x="7747000" y="1371600"/>
            <a:ext cx="4064000" cy="4953000"/>
          </a:xfrm>
          <a:prstGeom prst="roundRect">
            <a:avLst/>
          </a:prstGeom>
          <a:solidFill>
            <a:srgbClr val="F0E8DD"/>
          </a:solidFill>
          <a:ln w="19050" cap="flat" cmpd="sng" algn="ctr">
            <a:solidFill>
              <a:srgbClr val="D4A57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l"/>
            <a:r>
              <a:rPr lang="en-US" sz="1600" i="1" dirty="0">
                <a:solidFill>
                  <a:srgbClr val="4A3F35"/>
                </a:solidFill>
                <a:latin typeface="Segoe UI"/>
                <a:cs typeface="Segoe UI"/>
              </a:rPr>
              <a:t>Write your answer here</a:t>
            </a:r>
          </a:p>
        </p:txBody>
      </p:sp>
      <p:sp>
        <p:nvSpPr>
          <p:cNvPr id="18" name="Rectangle 17">
            <a:extLst>
              <a:ext uri="{FF2B5EF4-FFF2-40B4-BE49-F238E27FC236}">
                <a16:creationId xmlns:a16="http://schemas.microsoft.com/office/drawing/2014/main" id="{1D964B1A-8710-F495-A6F6-374EE04E578A}"/>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494929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CBF19-C8EC-774D-921B-029DDFCCF0D9}"/>
              </a:ext>
            </a:extLst>
          </p:cNvPr>
          <p:cNvSpPr/>
          <p:nvPr/>
        </p:nvSpPr>
        <p:spPr>
          <a:xfrm>
            <a:off x="0" y="0"/>
            <a:ext cx="12192000" cy="1397000"/>
          </a:xfrm>
          <a:prstGeom prst="rect">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A8A3C892-EB28-044B-AE4C-3FDF269B781B}"/>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a:solidFill>
                  <a:srgbClr val="FFFFFF"/>
                </a:solidFill>
                <a:latin typeface="Georgia"/>
              </a:rPr>
              <a:t>Use AI to Tailor Your Messages</a:t>
            </a:r>
          </a:p>
        </p:txBody>
      </p:sp>
      <p:sp>
        <p:nvSpPr>
          <p:cNvPr id="10" name="TextBox 9">
            <a:extLst>
              <a:ext uri="{FF2B5EF4-FFF2-40B4-BE49-F238E27FC236}">
                <a16:creationId xmlns:a16="http://schemas.microsoft.com/office/drawing/2014/main" id="{5C7F26A9-9926-2B46-B390-5707439861B0}"/>
              </a:ext>
            </a:extLst>
          </p:cNvPr>
          <p:cNvSpPr txBox="1"/>
          <p:nvPr/>
        </p:nvSpPr>
        <p:spPr>
          <a:xfrm>
            <a:off x="762000" y="1778000"/>
            <a:ext cx="6350000" cy="508000"/>
          </a:xfrm>
          <a:prstGeom prst="rect">
            <a:avLst/>
          </a:prstGeom>
          <a:noFill/>
          <a:ln>
            <a:noFill/>
          </a:ln>
        </p:spPr>
        <p:txBody>
          <a:bodyPr vertOverflow="overflow" vert="horz" wrap="square" rtlCol="0" anchor="t">
            <a:noAutofit/>
          </a:bodyPr>
          <a:lstStyle/>
          <a:p>
            <a:pPr algn="l"/>
            <a:r>
              <a:rPr lang="en-US" sz="2000" b="1">
                <a:solidFill>
                  <a:srgbClr val="2D2926"/>
                </a:solidFill>
                <a:latin typeface="Segoe UI"/>
                <a:cs typeface="Segoe UI"/>
              </a:rPr>
              <a:t>AI tools like Copilot can help you:</a:t>
            </a:r>
          </a:p>
        </p:txBody>
      </p:sp>
      <p:sp>
        <p:nvSpPr>
          <p:cNvPr id="11" name="Rectangle 10">
            <a:extLst>
              <a:ext uri="{FF2B5EF4-FFF2-40B4-BE49-F238E27FC236}">
                <a16:creationId xmlns:a16="http://schemas.microsoft.com/office/drawing/2014/main" id="{ED20BF01-0BBA-B842-AD43-A3368411F95E}"/>
              </a:ext>
            </a:extLst>
          </p:cNvPr>
          <p:cNvSpPr/>
          <p:nvPr/>
        </p:nvSpPr>
        <p:spPr>
          <a:xfrm>
            <a:off x="889000" y="2476500"/>
            <a:ext cx="101600" cy="6985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A2D89699-D598-0943-A099-C369DA7A989B}"/>
              </a:ext>
            </a:extLst>
          </p:cNvPr>
          <p:cNvSpPr txBox="1"/>
          <p:nvPr/>
        </p:nvSpPr>
        <p:spPr>
          <a:xfrm>
            <a:off x="1206500" y="2578100"/>
            <a:ext cx="5334000" cy="508000"/>
          </a:xfrm>
          <a:prstGeom prst="rect">
            <a:avLst/>
          </a:prstGeom>
          <a:noFill/>
          <a:ln>
            <a:noFill/>
          </a:ln>
        </p:spPr>
        <p:txBody>
          <a:bodyPr vertOverflow="overflow" vert="horz" wrap="square" rtlCol="0" anchor="t">
            <a:noAutofit/>
          </a:bodyPr>
          <a:lstStyle/>
          <a:p>
            <a:pPr algn="l"/>
            <a:r>
              <a:rPr lang="en-US" sz="1900" dirty="0">
                <a:solidFill>
                  <a:srgbClr val="2D2926"/>
                </a:solidFill>
                <a:latin typeface="Segoe UI"/>
                <a:cs typeface="Segoe UI"/>
              </a:rPr>
              <a:t>Identify audience pain points</a:t>
            </a:r>
          </a:p>
        </p:txBody>
      </p:sp>
      <p:sp>
        <p:nvSpPr>
          <p:cNvPr id="13" name="Rectangle 12">
            <a:extLst>
              <a:ext uri="{FF2B5EF4-FFF2-40B4-BE49-F238E27FC236}">
                <a16:creationId xmlns:a16="http://schemas.microsoft.com/office/drawing/2014/main" id="{C2DE7CF3-325E-954F-8753-88874E022FDE}"/>
              </a:ext>
            </a:extLst>
          </p:cNvPr>
          <p:cNvSpPr/>
          <p:nvPr/>
        </p:nvSpPr>
        <p:spPr>
          <a:xfrm>
            <a:off x="889000" y="3492500"/>
            <a:ext cx="101600" cy="698500"/>
          </a:xfrm>
          <a:prstGeom prst="rect">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B93BF393-D1C3-614D-AA02-06C97FD03573}"/>
              </a:ext>
            </a:extLst>
          </p:cNvPr>
          <p:cNvSpPr txBox="1"/>
          <p:nvPr/>
        </p:nvSpPr>
        <p:spPr>
          <a:xfrm>
            <a:off x="1206500" y="3594100"/>
            <a:ext cx="5334000" cy="508000"/>
          </a:xfrm>
          <a:prstGeom prst="rect">
            <a:avLst/>
          </a:prstGeom>
          <a:noFill/>
          <a:ln>
            <a:noFill/>
          </a:ln>
        </p:spPr>
        <p:txBody>
          <a:bodyPr vertOverflow="overflow" vert="horz" wrap="square" rtlCol="0" anchor="t">
            <a:noAutofit/>
          </a:bodyPr>
          <a:lstStyle/>
          <a:p>
            <a:pPr algn="l"/>
            <a:r>
              <a:rPr lang="en-US" sz="1900">
                <a:solidFill>
                  <a:srgbClr val="2D2926"/>
                </a:solidFill>
                <a:latin typeface="Segoe UI"/>
                <a:cs typeface="Segoe UI"/>
              </a:rPr>
              <a:t>Craft compelling narratives</a:t>
            </a:r>
          </a:p>
        </p:txBody>
      </p:sp>
      <p:sp>
        <p:nvSpPr>
          <p:cNvPr id="15" name="Rectangle 14">
            <a:extLst>
              <a:ext uri="{FF2B5EF4-FFF2-40B4-BE49-F238E27FC236}">
                <a16:creationId xmlns:a16="http://schemas.microsoft.com/office/drawing/2014/main" id="{938E4616-4701-044C-AB20-853D07157730}"/>
              </a:ext>
            </a:extLst>
          </p:cNvPr>
          <p:cNvSpPr/>
          <p:nvPr/>
        </p:nvSpPr>
        <p:spPr>
          <a:xfrm>
            <a:off x="889000" y="4508500"/>
            <a:ext cx="101600" cy="698500"/>
          </a:xfrm>
          <a:prstGeom prst="rect">
            <a:avLst/>
          </a:prstGeom>
          <a:solidFill>
            <a:srgbClr val="2D6A4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TextBox 15">
            <a:extLst>
              <a:ext uri="{FF2B5EF4-FFF2-40B4-BE49-F238E27FC236}">
                <a16:creationId xmlns:a16="http://schemas.microsoft.com/office/drawing/2014/main" id="{973289B2-58C2-B246-9453-E233ECCD060A}"/>
              </a:ext>
            </a:extLst>
          </p:cNvPr>
          <p:cNvSpPr txBox="1"/>
          <p:nvPr/>
        </p:nvSpPr>
        <p:spPr>
          <a:xfrm>
            <a:off x="1206500" y="4610100"/>
            <a:ext cx="5334000" cy="508000"/>
          </a:xfrm>
          <a:prstGeom prst="rect">
            <a:avLst/>
          </a:prstGeom>
          <a:noFill/>
          <a:ln>
            <a:noFill/>
          </a:ln>
        </p:spPr>
        <p:txBody>
          <a:bodyPr vertOverflow="overflow" vert="horz" wrap="square" rtlCol="0" anchor="t">
            <a:noAutofit/>
          </a:bodyPr>
          <a:lstStyle/>
          <a:p>
            <a:pPr algn="l"/>
            <a:r>
              <a:rPr lang="en-US" sz="1900" dirty="0">
                <a:solidFill>
                  <a:srgbClr val="2D2926"/>
                </a:solidFill>
                <a:latin typeface="Segoe UI"/>
                <a:cs typeface="Segoe UI"/>
              </a:rPr>
              <a:t>Simulate your audience’s perspective</a:t>
            </a:r>
          </a:p>
        </p:txBody>
      </p:sp>
      <p:sp>
        <p:nvSpPr>
          <p:cNvPr id="17" name="Rectangle 16">
            <a:extLst>
              <a:ext uri="{FF2B5EF4-FFF2-40B4-BE49-F238E27FC236}">
                <a16:creationId xmlns:a16="http://schemas.microsoft.com/office/drawing/2014/main" id="{A6757EBB-1E76-B642-83DF-F0657B1C13CE}"/>
              </a:ext>
            </a:extLst>
          </p:cNvPr>
          <p:cNvSpPr/>
          <p:nvPr/>
        </p:nvSpPr>
        <p:spPr>
          <a:xfrm>
            <a:off x="889000" y="5524500"/>
            <a:ext cx="101600" cy="698500"/>
          </a:xfrm>
          <a:prstGeom prst="rect">
            <a:avLst/>
          </a:prstGeom>
          <a:solidFill>
            <a:srgbClr val="D4A57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8" name="TextBox 17">
            <a:extLst>
              <a:ext uri="{FF2B5EF4-FFF2-40B4-BE49-F238E27FC236}">
                <a16:creationId xmlns:a16="http://schemas.microsoft.com/office/drawing/2014/main" id="{C10547C6-EFA9-D24D-91C5-35C7661BA5EF}"/>
              </a:ext>
            </a:extLst>
          </p:cNvPr>
          <p:cNvSpPr txBox="1"/>
          <p:nvPr/>
        </p:nvSpPr>
        <p:spPr>
          <a:xfrm>
            <a:off x="1206500" y="5626100"/>
            <a:ext cx="5334000" cy="508000"/>
          </a:xfrm>
          <a:prstGeom prst="rect">
            <a:avLst/>
          </a:prstGeom>
          <a:noFill/>
          <a:ln>
            <a:noFill/>
          </a:ln>
        </p:spPr>
        <p:txBody>
          <a:bodyPr vertOverflow="overflow" vert="horz" wrap="square" rtlCol="0" anchor="t">
            <a:noAutofit/>
          </a:bodyPr>
          <a:lstStyle/>
          <a:p>
            <a:pPr algn="l"/>
            <a:r>
              <a:rPr lang="en-US" sz="1900" dirty="0">
                <a:solidFill>
                  <a:srgbClr val="2D2926"/>
                </a:solidFill>
                <a:latin typeface="Segoe UI"/>
                <a:cs typeface="Segoe UI"/>
              </a:rPr>
              <a:t>Refine your key messages</a:t>
            </a:r>
          </a:p>
        </p:txBody>
      </p:sp>
      <p:sp>
        <p:nvSpPr>
          <p:cNvPr id="20" name="Rectangle 19">
            <a:extLst>
              <a:ext uri="{FF2B5EF4-FFF2-40B4-BE49-F238E27FC236}">
                <a16:creationId xmlns:a16="http://schemas.microsoft.com/office/drawing/2014/main" id="{34572762-61D4-1C40-8D22-697CB498FA4B}"/>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4" name="Picture 3" descr="A person's face with a metal head&#10;&#10;AI-generated content may be incorrect.">
            <a:extLst>
              <a:ext uri="{FF2B5EF4-FFF2-40B4-BE49-F238E27FC236}">
                <a16:creationId xmlns:a16="http://schemas.microsoft.com/office/drawing/2014/main" id="{25631EEA-5ACA-AAC5-5E40-6E93092DCC2B}"/>
              </a:ext>
            </a:extLst>
          </p:cNvPr>
          <p:cNvPicPr>
            <a:picLocks noChangeAspect="1"/>
          </p:cNvPicPr>
          <p:nvPr/>
        </p:nvPicPr>
        <p:blipFill>
          <a:blip r:embed="rId3"/>
          <a:stretch>
            <a:fillRect/>
          </a:stretch>
        </p:blipFill>
        <p:spPr>
          <a:xfrm>
            <a:off x="8594862" y="1409700"/>
            <a:ext cx="3597138" cy="5235121"/>
          </a:xfrm>
          <a:prstGeom prst="rect">
            <a:avLst/>
          </a:prstGeom>
        </p:spPr>
      </p:pic>
    </p:spTree>
    <p:extLst>
      <p:ext uri="{BB962C8B-B14F-4D97-AF65-F5344CB8AC3E}">
        <p14:creationId xmlns:p14="http://schemas.microsoft.com/office/powerpoint/2010/main" val="461958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971DE-8CCF-4606-FE07-0C009F7EBDA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9F7C557-F05F-BA2C-20CE-E97514AE581D}"/>
              </a:ext>
            </a:extLst>
          </p:cNvPr>
          <p:cNvSpPr txBox="1"/>
          <p:nvPr/>
        </p:nvSpPr>
        <p:spPr>
          <a:xfrm>
            <a:off x="6604000" y="1905000"/>
            <a:ext cx="3810000" cy="3810000"/>
          </a:xfrm>
          <a:prstGeom prst="rect">
            <a:avLst/>
          </a:prstGeom>
          <a:noFill/>
          <a:ln>
            <a:noFill/>
          </a:ln>
        </p:spPr>
        <p:txBody>
          <a:bodyPr vertOverflow="overflow" vert="horz" wrap="square" rtlCol="0" anchor="ctr" anchorCtr="0">
            <a:noAutofit/>
          </a:bodyPr>
          <a:lstStyle/>
          <a:p>
            <a:pPr algn="l"/>
            <a:r>
              <a:rPr lang="en-US" sz="15000">
                <a:solidFill>
                  <a:srgbClr val="F0E8DD"/>
                </a:solidFill>
                <a:latin typeface="Georgia"/>
              </a:rPr>
              <a:t>❝</a:t>
            </a:r>
          </a:p>
        </p:txBody>
      </p:sp>
      <p:sp>
        <p:nvSpPr>
          <p:cNvPr id="6" name="Rectangle 5">
            <a:extLst>
              <a:ext uri="{FF2B5EF4-FFF2-40B4-BE49-F238E27FC236}">
                <a16:creationId xmlns:a16="http://schemas.microsoft.com/office/drawing/2014/main" id="{EF206FD1-AB70-04E5-7CB8-D061867BC073}"/>
              </a:ext>
            </a:extLst>
          </p:cNvPr>
          <p:cNvSpPr/>
          <p:nvPr/>
        </p:nvSpPr>
        <p:spPr>
          <a:xfrm>
            <a:off x="0" y="0"/>
            <a:ext cx="4826000" cy="68580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10B4AC54-0B33-D95D-7107-6B4751162C53}"/>
              </a:ext>
            </a:extLst>
          </p:cNvPr>
          <p:cNvSpPr txBox="1"/>
          <p:nvPr/>
        </p:nvSpPr>
        <p:spPr>
          <a:xfrm>
            <a:off x="635000" y="622300"/>
            <a:ext cx="3556000" cy="381000"/>
          </a:xfrm>
          <a:prstGeom prst="rect">
            <a:avLst/>
          </a:prstGeom>
          <a:noFill/>
          <a:ln>
            <a:noFill/>
          </a:ln>
        </p:spPr>
        <p:txBody>
          <a:bodyPr vertOverflow="overflow" vert="horz" wrap="square" rtlCol="0" anchor="t">
            <a:noAutofit/>
          </a:bodyPr>
          <a:lstStyle/>
          <a:p>
            <a:pPr algn="l"/>
            <a:r>
              <a:rPr lang="en-US" sz="1400" dirty="0">
                <a:solidFill>
                  <a:srgbClr val="FBF7F2"/>
                </a:solidFill>
                <a:latin typeface="Segoe UI"/>
                <a:cs typeface="Segoe UI"/>
              </a:rPr>
              <a:t>SECTION</a:t>
            </a:r>
          </a:p>
        </p:txBody>
      </p:sp>
      <p:cxnSp>
        <p:nvCxnSpPr>
          <p:cNvPr id="8" name="Straight Arrow Connector 7">
            <a:extLst>
              <a:ext uri="{FF2B5EF4-FFF2-40B4-BE49-F238E27FC236}">
                <a16:creationId xmlns:a16="http://schemas.microsoft.com/office/drawing/2014/main" id="{D2A29ED2-1973-BB8E-058F-5D967CF15081}"/>
              </a:ext>
            </a:extLst>
          </p:cNvPr>
          <p:cNvCxnSpPr/>
          <p:nvPr/>
        </p:nvCxnSpPr>
        <p:spPr>
          <a:xfrm>
            <a:off x="635000" y="1079500"/>
            <a:ext cx="762000" cy="0"/>
          </a:xfrm>
          <a:prstGeom prst="straightConnector1">
            <a:avLst/>
          </a:prstGeom>
          <a:ln w="25400" cap="flat" cmpd="sng" algn="ctr">
            <a:solidFill>
              <a:srgbClr val="FBF7F2"/>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F3DB51-F935-43D0-2900-8A37CAFF5685}"/>
              </a:ext>
            </a:extLst>
          </p:cNvPr>
          <p:cNvSpPr txBox="1"/>
          <p:nvPr/>
        </p:nvSpPr>
        <p:spPr>
          <a:xfrm>
            <a:off x="635000" y="1974850"/>
            <a:ext cx="4191000" cy="1270000"/>
          </a:xfrm>
          <a:prstGeom prst="rect">
            <a:avLst/>
          </a:prstGeom>
          <a:noFill/>
          <a:ln>
            <a:noFill/>
          </a:ln>
        </p:spPr>
        <p:txBody>
          <a:bodyPr vertOverflow="overflow" vert="horz" wrap="square" rtlCol="0" anchor="t">
            <a:noAutofit/>
          </a:bodyPr>
          <a:lstStyle/>
          <a:p>
            <a:pPr algn="l"/>
            <a:r>
              <a:rPr lang="en-US" sz="4800" b="1" dirty="0">
                <a:solidFill>
                  <a:srgbClr val="FFFFFF"/>
                </a:solidFill>
                <a:latin typeface="Georgia"/>
              </a:rPr>
              <a:t>In a structured way</a:t>
            </a:r>
          </a:p>
        </p:txBody>
      </p:sp>
      <p:sp>
        <p:nvSpPr>
          <p:cNvPr id="10" name="Rectangle 9">
            <a:extLst>
              <a:ext uri="{FF2B5EF4-FFF2-40B4-BE49-F238E27FC236}">
                <a16:creationId xmlns:a16="http://schemas.microsoft.com/office/drawing/2014/main" id="{198DECFF-C24F-DBBE-5390-98F7B4B5AB5E}"/>
              </a:ext>
            </a:extLst>
          </p:cNvPr>
          <p:cNvSpPr/>
          <p:nvPr/>
        </p:nvSpPr>
        <p:spPr>
          <a:xfrm>
            <a:off x="0" y="6680200"/>
            <a:ext cx="12192000" cy="1778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221052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9439" y="558627"/>
            <a:ext cx="8353123" cy="5740747"/>
            <a:chOff x="0" y="0"/>
            <a:chExt cx="12941716" cy="8894293"/>
          </a:xfrm>
        </p:grpSpPr>
        <p:sp>
          <p:nvSpPr>
            <p:cNvPr id="3" name="Freeform 3"/>
            <p:cNvSpPr/>
            <p:nvPr/>
          </p:nvSpPr>
          <p:spPr>
            <a:xfrm>
              <a:off x="0" y="0"/>
              <a:ext cx="12941716" cy="8894293"/>
            </a:xfrm>
            <a:custGeom>
              <a:avLst/>
              <a:gdLst/>
              <a:ahLst/>
              <a:cxnLst/>
              <a:rect l="l" t="t" r="r" b="b"/>
              <a:pathLst>
                <a:path w="12941716" h="8894293">
                  <a:moveTo>
                    <a:pt x="0" y="0"/>
                  </a:moveTo>
                  <a:lnTo>
                    <a:pt x="12941716" y="0"/>
                  </a:lnTo>
                  <a:lnTo>
                    <a:pt x="12941716" y="8894293"/>
                  </a:lnTo>
                  <a:lnTo>
                    <a:pt x="0" y="8894293"/>
                  </a:lnTo>
                  <a:close/>
                </a:path>
              </a:pathLst>
            </a:custGeom>
            <a:solidFill>
              <a:srgbClr val="FFFFFF"/>
            </a:solidFill>
            <a:ln w="47625" cap="sq">
              <a:solidFill>
                <a:srgbClr val="000000"/>
              </a:solidFill>
              <a:prstDash val="solid"/>
              <a:miter/>
            </a:ln>
          </p:spPr>
          <p:txBody>
            <a:bodyPr/>
            <a:lstStyle/>
            <a:p>
              <a:endParaRPr lang="en-US" sz="1588"/>
            </a:p>
          </p:txBody>
        </p:sp>
        <p:sp>
          <p:nvSpPr>
            <p:cNvPr id="4" name="TextBox 4"/>
            <p:cNvSpPr txBox="1"/>
            <p:nvPr/>
          </p:nvSpPr>
          <p:spPr>
            <a:xfrm>
              <a:off x="0" y="-28575"/>
              <a:ext cx="12941716" cy="8922868"/>
            </a:xfrm>
            <a:prstGeom prst="rect">
              <a:avLst/>
            </a:prstGeom>
          </p:spPr>
          <p:txBody>
            <a:bodyPr lIns="11740" tIns="11740" rIns="11740" bIns="11740" rtlCol="0" anchor="ctr"/>
            <a:lstStyle/>
            <a:p>
              <a:pPr algn="ctr">
                <a:lnSpc>
                  <a:spcPts val="453"/>
                </a:lnSpc>
              </a:pPr>
              <a:endParaRPr sz="1588"/>
            </a:p>
          </p:txBody>
        </p:sp>
      </p:grpSp>
      <p:grpSp>
        <p:nvGrpSpPr>
          <p:cNvPr id="5" name="Group 5"/>
          <p:cNvGrpSpPr/>
          <p:nvPr/>
        </p:nvGrpSpPr>
        <p:grpSpPr>
          <a:xfrm>
            <a:off x="2286000" y="2366077"/>
            <a:ext cx="2557381" cy="3573041"/>
            <a:chOff x="0" y="0"/>
            <a:chExt cx="3877230" cy="5417067"/>
          </a:xfrm>
        </p:grpSpPr>
        <p:sp>
          <p:nvSpPr>
            <p:cNvPr id="6" name="Freeform 6"/>
            <p:cNvSpPr/>
            <p:nvPr/>
          </p:nvSpPr>
          <p:spPr>
            <a:xfrm>
              <a:off x="0" y="0"/>
              <a:ext cx="3877230" cy="5417067"/>
            </a:xfrm>
            <a:custGeom>
              <a:avLst/>
              <a:gdLst/>
              <a:ahLst/>
              <a:cxnLst/>
              <a:rect l="l" t="t" r="r" b="b"/>
              <a:pathLst>
                <a:path w="3877230" h="5417067">
                  <a:moveTo>
                    <a:pt x="0" y="0"/>
                  </a:moveTo>
                  <a:lnTo>
                    <a:pt x="3877230" y="0"/>
                  </a:lnTo>
                  <a:lnTo>
                    <a:pt x="3877230" y="5417067"/>
                  </a:lnTo>
                  <a:lnTo>
                    <a:pt x="0" y="5417067"/>
                  </a:lnTo>
                  <a:close/>
                </a:path>
              </a:pathLst>
            </a:custGeom>
            <a:solidFill>
              <a:srgbClr val="FFFFFF"/>
            </a:solidFill>
            <a:ln w="47625" cap="sq">
              <a:solidFill>
                <a:srgbClr val="000000"/>
              </a:solidFill>
              <a:prstDash val="solid"/>
              <a:miter/>
            </a:ln>
          </p:spPr>
          <p:txBody>
            <a:bodyPr/>
            <a:lstStyle/>
            <a:p>
              <a:endParaRPr lang="en-US" sz="1588" dirty="0"/>
            </a:p>
          </p:txBody>
        </p:sp>
        <p:sp>
          <p:nvSpPr>
            <p:cNvPr id="7" name="TextBox 7"/>
            <p:cNvSpPr txBox="1"/>
            <p:nvPr/>
          </p:nvSpPr>
          <p:spPr>
            <a:xfrm>
              <a:off x="0" y="-28575"/>
              <a:ext cx="3877230" cy="5445642"/>
            </a:xfrm>
            <a:prstGeom prst="rect">
              <a:avLst/>
            </a:prstGeom>
          </p:spPr>
          <p:txBody>
            <a:bodyPr lIns="11740" tIns="11740" rIns="11740" bIns="11740" rtlCol="0" anchor="ctr"/>
            <a:lstStyle/>
            <a:p>
              <a:pPr algn="ctr">
                <a:lnSpc>
                  <a:spcPts val="453"/>
                </a:lnSpc>
              </a:pPr>
              <a:endParaRPr sz="1588"/>
            </a:p>
          </p:txBody>
        </p:sp>
      </p:grpSp>
      <p:grpSp>
        <p:nvGrpSpPr>
          <p:cNvPr id="8" name="Group 8"/>
          <p:cNvGrpSpPr/>
          <p:nvPr/>
        </p:nvGrpSpPr>
        <p:grpSpPr>
          <a:xfrm>
            <a:off x="4817310" y="2366077"/>
            <a:ext cx="2557381" cy="3573041"/>
            <a:chOff x="0" y="0"/>
            <a:chExt cx="3877230" cy="5417067"/>
          </a:xfrm>
        </p:grpSpPr>
        <p:sp>
          <p:nvSpPr>
            <p:cNvPr id="9" name="Freeform 9"/>
            <p:cNvSpPr/>
            <p:nvPr/>
          </p:nvSpPr>
          <p:spPr>
            <a:xfrm>
              <a:off x="0" y="0"/>
              <a:ext cx="3877230" cy="5417067"/>
            </a:xfrm>
            <a:custGeom>
              <a:avLst/>
              <a:gdLst/>
              <a:ahLst/>
              <a:cxnLst/>
              <a:rect l="l" t="t" r="r" b="b"/>
              <a:pathLst>
                <a:path w="3877230" h="5417067">
                  <a:moveTo>
                    <a:pt x="0" y="0"/>
                  </a:moveTo>
                  <a:lnTo>
                    <a:pt x="3877230" y="0"/>
                  </a:lnTo>
                  <a:lnTo>
                    <a:pt x="3877230" y="5417067"/>
                  </a:lnTo>
                  <a:lnTo>
                    <a:pt x="0" y="5417067"/>
                  </a:lnTo>
                  <a:close/>
                </a:path>
              </a:pathLst>
            </a:custGeom>
            <a:solidFill>
              <a:srgbClr val="FFFFFF"/>
            </a:solidFill>
            <a:ln w="47625" cap="sq">
              <a:solidFill>
                <a:srgbClr val="000000"/>
              </a:solidFill>
              <a:prstDash val="solid"/>
              <a:miter/>
            </a:ln>
          </p:spPr>
          <p:txBody>
            <a:bodyPr/>
            <a:lstStyle/>
            <a:p>
              <a:endParaRPr lang="en-US" sz="1588"/>
            </a:p>
          </p:txBody>
        </p:sp>
        <p:sp>
          <p:nvSpPr>
            <p:cNvPr id="10" name="TextBox 10"/>
            <p:cNvSpPr txBox="1"/>
            <p:nvPr/>
          </p:nvSpPr>
          <p:spPr>
            <a:xfrm>
              <a:off x="0" y="-28575"/>
              <a:ext cx="3877230" cy="5445642"/>
            </a:xfrm>
            <a:prstGeom prst="rect">
              <a:avLst/>
            </a:prstGeom>
          </p:spPr>
          <p:txBody>
            <a:bodyPr lIns="11740" tIns="11740" rIns="11740" bIns="11740" rtlCol="0" anchor="ctr"/>
            <a:lstStyle/>
            <a:p>
              <a:pPr algn="ctr">
                <a:lnSpc>
                  <a:spcPts val="453"/>
                </a:lnSpc>
              </a:pPr>
              <a:endParaRPr sz="1588"/>
            </a:p>
          </p:txBody>
        </p:sp>
      </p:grpSp>
      <p:grpSp>
        <p:nvGrpSpPr>
          <p:cNvPr id="11" name="Group 11"/>
          <p:cNvGrpSpPr/>
          <p:nvPr/>
        </p:nvGrpSpPr>
        <p:grpSpPr>
          <a:xfrm>
            <a:off x="7348620" y="2366077"/>
            <a:ext cx="2557381" cy="3573041"/>
            <a:chOff x="0" y="0"/>
            <a:chExt cx="3877230" cy="5417067"/>
          </a:xfrm>
        </p:grpSpPr>
        <p:sp>
          <p:nvSpPr>
            <p:cNvPr id="12" name="Freeform 12"/>
            <p:cNvSpPr/>
            <p:nvPr/>
          </p:nvSpPr>
          <p:spPr>
            <a:xfrm>
              <a:off x="0" y="0"/>
              <a:ext cx="3877230" cy="5417067"/>
            </a:xfrm>
            <a:custGeom>
              <a:avLst/>
              <a:gdLst/>
              <a:ahLst/>
              <a:cxnLst/>
              <a:rect l="l" t="t" r="r" b="b"/>
              <a:pathLst>
                <a:path w="3877230" h="5417067">
                  <a:moveTo>
                    <a:pt x="0" y="0"/>
                  </a:moveTo>
                  <a:lnTo>
                    <a:pt x="3877230" y="0"/>
                  </a:lnTo>
                  <a:lnTo>
                    <a:pt x="3877230" y="5417067"/>
                  </a:lnTo>
                  <a:lnTo>
                    <a:pt x="0" y="5417067"/>
                  </a:lnTo>
                  <a:close/>
                </a:path>
              </a:pathLst>
            </a:custGeom>
            <a:solidFill>
              <a:srgbClr val="FFFFFF"/>
            </a:solidFill>
            <a:ln w="47625" cap="sq">
              <a:solidFill>
                <a:srgbClr val="000000"/>
              </a:solidFill>
              <a:prstDash val="solid"/>
              <a:miter/>
            </a:ln>
          </p:spPr>
          <p:txBody>
            <a:bodyPr/>
            <a:lstStyle/>
            <a:p>
              <a:endParaRPr lang="en-US" sz="1588"/>
            </a:p>
          </p:txBody>
        </p:sp>
        <p:sp>
          <p:nvSpPr>
            <p:cNvPr id="13" name="TextBox 13"/>
            <p:cNvSpPr txBox="1"/>
            <p:nvPr/>
          </p:nvSpPr>
          <p:spPr>
            <a:xfrm>
              <a:off x="0" y="-28575"/>
              <a:ext cx="3877230" cy="5445642"/>
            </a:xfrm>
            <a:prstGeom prst="rect">
              <a:avLst/>
            </a:prstGeom>
          </p:spPr>
          <p:txBody>
            <a:bodyPr lIns="11740" tIns="11740" rIns="11740" bIns="11740" rtlCol="0" anchor="ctr"/>
            <a:lstStyle/>
            <a:p>
              <a:pPr algn="ctr">
                <a:lnSpc>
                  <a:spcPts val="453"/>
                </a:lnSpc>
              </a:pPr>
              <a:endParaRPr sz="1588"/>
            </a:p>
          </p:txBody>
        </p:sp>
      </p:grpSp>
      <p:grpSp>
        <p:nvGrpSpPr>
          <p:cNvPr id="14" name="Group 14"/>
          <p:cNvGrpSpPr/>
          <p:nvPr/>
        </p:nvGrpSpPr>
        <p:grpSpPr>
          <a:xfrm>
            <a:off x="2286000" y="2089074"/>
            <a:ext cx="2557381" cy="449417"/>
            <a:chOff x="0" y="0"/>
            <a:chExt cx="3877230" cy="681358"/>
          </a:xfrm>
        </p:grpSpPr>
        <p:sp>
          <p:nvSpPr>
            <p:cNvPr id="15" name="Freeform 15"/>
            <p:cNvSpPr/>
            <p:nvPr/>
          </p:nvSpPr>
          <p:spPr>
            <a:xfrm>
              <a:off x="0" y="0"/>
              <a:ext cx="3877230" cy="681358"/>
            </a:xfrm>
            <a:custGeom>
              <a:avLst/>
              <a:gdLst/>
              <a:ahLst/>
              <a:cxnLst/>
              <a:rect l="l" t="t" r="r" b="b"/>
              <a:pathLst>
                <a:path w="3877230" h="681358">
                  <a:moveTo>
                    <a:pt x="0" y="0"/>
                  </a:moveTo>
                  <a:lnTo>
                    <a:pt x="3877230" y="0"/>
                  </a:lnTo>
                  <a:lnTo>
                    <a:pt x="3877230" y="681358"/>
                  </a:lnTo>
                  <a:lnTo>
                    <a:pt x="0" y="681358"/>
                  </a:lnTo>
                  <a:close/>
                </a:path>
              </a:pathLst>
            </a:custGeom>
            <a:solidFill>
              <a:srgbClr val="FFBD59"/>
            </a:solidFill>
            <a:ln w="47625" cap="sq">
              <a:solidFill>
                <a:srgbClr val="000000"/>
              </a:solidFill>
              <a:prstDash val="solid"/>
              <a:miter/>
            </a:ln>
          </p:spPr>
          <p:txBody>
            <a:bodyPr/>
            <a:lstStyle/>
            <a:p>
              <a:endParaRPr lang="en-US" sz="1588"/>
            </a:p>
          </p:txBody>
        </p:sp>
        <p:sp>
          <p:nvSpPr>
            <p:cNvPr id="16" name="TextBox 16"/>
            <p:cNvSpPr txBox="1"/>
            <p:nvPr/>
          </p:nvSpPr>
          <p:spPr>
            <a:xfrm>
              <a:off x="0" y="-28575"/>
              <a:ext cx="3877230" cy="709933"/>
            </a:xfrm>
            <a:prstGeom prst="rect">
              <a:avLst/>
            </a:prstGeom>
          </p:spPr>
          <p:txBody>
            <a:bodyPr lIns="11740" tIns="11740" rIns="11740" bIns="11740" rtlCol="0" anchor="ctr"/>
            <a:lstStyle/>
            <a:p>
              <a:pPr algn="ctr">
                <a:lnSpc>
                  <a:spcPts val="453"/>
                </a:lnSpc>
              </a:pPr>
              <a:endParaRPr sz="1588"/>
            </a:p>
          </p:txBody>
        </p:sp>
      </p:grpSp>
      <p:grpSp>
        <p:nvGrpSpPr>
          <p:cNvPr id="17" name="Group 17"/>
          <p:cNvGrpSpPr/>
          <p:nvPr/>
        </p:nvGrpSpPr>
        <p:grpSpPr>
          <a:xfrm>
            <a:off x="4817310" y="2089074"/>
            <a:ext cx="2557381" cy="449417"/>
            <a:chOff x="0" y="0"/>
            <a:chExt cx="3877230" cy="681358"/>
          </a:xfrm>
        </p:grpSpPr>
        <p:sp>
          <p:nvSpPr>
            <p:cNvPr id="18" name="Freeform 18"/>
            <p:cNvSpPr/>
            <p:nvPr/>
          </p:nvSpPr>
          <p:spPr>
            <a:xfrm>
              <a:off x="0" y="0"/>
              <a:ext cx="3877230" cy="681358"/>
            </a:xfrm>
            <a:custGeom>
              <a:avLst/>
              <a:gdLst/>
              <a:ahLst/>
              <a:cxnLst/>
              <a:rect l="l" t="t" r="r" b="b"/>
              <a:pathLst>
                <a:path w="3877230" h="681358">
                  <a:moveTo>
                    <a:pt x="0" y="0"/>
                  </a:moveTo>
                  <a:lnTo>
                    <a:pt x="3877230" y="0"/>
                  </a:lnTo>
                  <a:lnTo>
                    <a:pt x="3877230" y="681358"/>
                  </a:lnTo>
                  <a:lnTo>
                    <a:pt x="0" y="681358"/>
                  </a:lnTo>
                  <a:close/>
                </a:path>
              </a:pathLst>
            </a:custGeom>
            <a:solidFill>
              <a:srgbClr val="F98C9B"/>
            </a:solidFill>
            <a:ln w="47625" cap="sq">
              <a:solidFill>
                <a:srgbClr val="000000"/>
              </a:solidFill>
              <a:prstDash val="solid"/>
              <a:miter/>
            </a:ln>
          </p:spPr>
          <p:txBody>
            <a:bodyPr/>
            <a:lstStyle/>
            <a:p>
              <a:endParaRPr lang="en-US" sz="1588"/>
            </a:p>
          </p:txBody>
        </p:sp>
        <p:sp>
          <p:nvSpPr>
            <p:cNvPr id="19" name="TextBox 19"/>
            <p:cNvSpPr txBox="1"/>
            <p:nvPr/>
          </p:nvSpPr>
          <p:spPr>
            <a:xfrm>
              <a:off x="0" y="-28575"/>
              <a:ext cx="3877230" cy="709933"/>
            </a:xfrm>
            <a:prstGeom prst="rect">
              <a:avLst/>
            </a:prstGeom>
          </p:spPr>
          <p:txBody>
            <a:bodyPr lIns="11740" tIns="11740" rIns="11740" bIns="11740" rtlCol="0" anchor="ctr"/>
            <a:lstStyle/>
            <a:p>
              <a:pPr algn="ctr">
                <a:lnSpc>
                  <a:spcPts val="453"/>
                </a:lnSpc>
              </a:pPr>
              <a:endParaRPr sz="1588"/>
            </a:p>
          </p:txBody>
        </p:sp>
      </p:grpSp>
      <p:grpSp>
        <p:nvGrpSpPr>
          <p:cNvPr id="20" name="Group 20"/>
          <p:cNvGrpSpPr/>
          <p:nvPr/>
        </p:nvGrpSpPr>
        <p:grpSpPr>
          <a:xfrm>
            <a:off x="7348620" y="2089074"/>
            <a:ext cx="2557381" cy="449417"/>
            <a:chOff x="0" y="0"/>
            <a:chExt cx="3877230" cy="681358"/>
          </a:xfrm>
        </p:grpSpPr>
        <p:sp>
          <p:nvSpPr>
            <p:cNvPr id="21" name="Freeform 21"/>
            <p:cNvSpPr/>
            <p:nvPr/>
          </p:nvSpPr>
          <p:spPr>
            <a:xfrm>
              <a:off x="0" y="0"/>
              <a:ext cx="3877230" cy="681358"/>
            </a:xfrm>
            <a:custGeom>
              <a:avLst/>
              <a:gdLst/>
              <a:ahLst/>
              <a:cxnLst/>
              <a:rect l="l" t="t" r="r" b="b"/>
              <a:pathLst>
                <a:path w="3877230" h="681358">
                  <a:moveTo>
                    <a:pt x="0" y="0"/>
                  </a:moveTo>
                  <a:lnTo>
                    <a:pt x="3877230" y="0"/>
                  </a:lnTo>
                  <a:lnTo>
                    <a:pt x="3877230" y="681358"/>
                  </a:lnTo>
                  <a:lnTo>
                    <a:pt x="0" y="681358"/>
                  </a:lnTo>
                  <a:close/>
                </a:path>
              </a:pathLst>
            </a:custGeom>
            <a:solidFill>
              <a:srgbClr val="00C2CB"/>
            </a:solidFill>
            <a:ln w="47625" cap="sq">
              <a:solidFill>
                <a:srgbClr val="000000"/>
              </a:solidFill>
              <a:prstDash val="solid"/>
              <a:miter/>
            </a:ln>
          </p:spPr>
          <p:txBody>
            <a:bodyPr/>
            <a:lstStyle/>
            <a:p>
              <a:endParaRPr lang="en-US" sz="1588"/>
            </a:p>
          </p:txBody>
        </p:sp>
        <p:sp>
          <p:nvSpPr>
            <p:cNvPr id="22" name="TextBox 22"/>
            <p:cNvSpPr txBox="1"/>
            <p:nvPr/>
          </p:nvSpPr>
          <p:spPr>
            <a:xfrm>
              <a:off x="0" y="-28575"/>
              <a:ext cx="3877230" cy="709933"/>
            </a:xfrm>
            <a:prstGeom prst="rect">
              <a:avLst/>
            </a:prstGeom>
          </p:spPr>
          <p:txBody>
            <a:bodyPr lIns="11740" tIns="11740" rIns="11740" bIns="11740" rtlCol="0" anchor="ctr"/>
            <a:lstStyle/>
            <a:p>
              <a:pPr algn="ctr">
                <a:lnSpc>
                  <a:spcPts val="453"/>
                </a:lnSpc>
              </a:pPr>
              <a:endParaRPr sz="1588"/>
            </a:p>
          </p:txBody>
        </p:sp>
      </p:grpSp>
      <p:sp>
        <p:nvSpPr>
          <p:cNvPr id="23" name="TextBox 23"/>
          <p:cNvSpPr txBox="1"/>
          <p:nvPr/>
        </p:nvSpPr>
        <p:spPr>
          <a:xfrm>
            <a:off x="2286000" y="644494"/>
            <a:ext cx="7620000" cy="913648"/>
          </a:xfrm>
          <a:prstGeom prst="rect">
            <a:avLst/>
          </a:prstGeom>
        </p:spPr>
        <p:txBody>
          <a:bodyPr lIns="0" tIns="0" rIns="0" bIns="0" rtlCol="0" anchor="t">
            <a:spAutoFit/>
          </a:bodyPr>
          <a:lstStyle/>
          <a:p>
            <a:pPr algn="ctr">
              <a:lnSpc>
                <a:spcPts val="7553"/>
              </a:lnSpc>
            </a:pPr>
            <a:r>
              <a:rPr lang="en-US" sz="5395" dirty="0">
                <a:solidFill>
                  <a:srgbClr val="000000"/>
                </a:solidFill>
                <a:latin typeface="Lucidity Condensed"/>
                <a:ea typeface="Lucidity Condensed"/>
                <a:cs typeface="Lucidity Condensed"/>
                <a:sym typeface="Lucidity Condensed"/>
              </a:rPr>
              <a:t>Simple Storyboard</a:t>
            </a:r>
          </a:p>
        </p:txBody>
      </p:sp>
      <p:sp>
        <p:nvSpPr>
          <p:cNvPr id="27" name="TextBox 26">
            <a:extLst>
              <a:ext uri="{FF2B5EF4-FFF2-40B4-BE49-F238E27FC236}">
                <a16:creationId xmlns:a16="http://schemas.microsoft.com/office/drawing/2014/main" id="{BB6840E5-11D3-8615-897E-0B35A1AC65D8}"/>
              </a:ext>
            </a:extLst>
          </p:cNvPr>
          <p:cNvSpPr txBox="1"/>
          <p:nvPr/>
        </p:nvSpPr>
        <p:spPr>
          <a:xfrm>
            <a:off x="2352418" y="2775093"/>
            <a:ext cx="2295783" cy="369332"/>
          </a:xfrm>
          <a:prstGeom prst="rect">
            <a:avLst/>
          </a:prstGeom>
          <a:noFill/>
        </p:spPr>
        <p:txBody>
          <a:bodyPr wrap="square" rtlCol="0">
            <a:spAutoFit/>
          </a:bodyPr>
          <a:lstStyle/>
          <a:p>
            <a:r>
              <a:rPr lang="en-US" dirty="0"/>
              <a:t>Once upon a time…</a:t>
            </a:r>
          </a:p>
        </p:txBody>
      </p:sp>
      <p:sp>
        <p:nvSpPr>
          <p:cNvPr id="28" name="TextBox 27">
            <a:extLst>
              <a:ext uri="{FF2B5EF4-FFF2-40B4-BE49-F238E27FC236}">
                <a16:creationId xmlns:a16="http://schemas.microsoft.com/office/drawing/2014/main" id="{C4014FC3-7978-575C-A16B-26CA7E55B303}"/>
              </a:ext>
            </a:extLst>
          </p:cNvPr>
          <p:cNvSpPr txBox="1"/>
          <p:nvPr/>
        </p:nvSpPr>
        <p:spPr>
          <a:xfrm>
            <a:off x="4843381" y="2782082"/>
            <a:ext cx="2295783" cy="369332"/>
          </a:xfrm>
          <a:prstGeom prst="rect">
            <a:avLst/>
          </a:prstGeom>
          <a:noFill/>
        </p:spPr>
        <p:txBody>
          <a:bodyPr wrap="square" rtlCol="0">
            <a:spAutoFit/>
          </a:bodyPr>
          <a:lstStyle/>
          <a:p>
            <a:r>
              <a:rPr lang="en-US" dirty="0"/>
              <a:t>One day…</a:t>
            </a:r>
          </a:p>
        </p:txBody>
      </p:sp>
      <p:sp>
        <p:nvSpPr>
          <p:cNvPr id="29" name="TextBox 28">
            <a:extLst>
              <a:ext uri="{FF2B5EF4-FFF2-40B4-BE49-F238E27FC236}">
                <a16:creationId xmlns:a16="http://schemas.microsoft.com/office/drawing/2014/main" id="{00A71E82-37A3-42C0-E7BC-7C17FF03CEF6}"/>
              </a:ext>
            </a:extLst>
          </p:cNvPr>
          <p:cNvSpPr txBox="1"/>
          <p:nvPr/>
        </p:nvSpPr>
        <p:spPr>
          <a:xfrm>
            <a:off x="4817310" y="4175934"/>
            <a:ext cx="2295783" cy="369332"/>
          </a:xfrm>
          <a:prstGeom prst="rect">
            <a:avLst/>
          </a:prstGeom>
          <a:noFill/>
        </p:spPr>
        <p:txBody>
          <a:bodyPr wrap="square" rtlCol="0">
            <a:spAutoFit/>
          </a:bodyPr>
          <a:lstStyle/>
          <a:p>
            <a:r>
              <a:rPr lang="en-US" dirty="0"/>
              <a:t>Because of that…</a:t>
            </a:r>
          </a:p>
        </p:txBody>
      </p:sp>
      <p:sp>
        <p:nvSpPr>
          <p:cNvPr id="30" name="TextBox 29">
            <a:extLst>
              <a:ext uri="{FF2B5EF4-FFF2-40B4-BE49-F238E27FC236}">
                <a16:creationId xmlns:a16="http://schemas.microsoft.com/office/drawing/2014/main" id="{C2A47076-BFB0-716C-EB8D-950D48D9A3CD}"/>
              </a:ext>
            </a:extLst>
          </p:cNvPr>
          <p:cNvSpPr txBox="1"/>
          <p:nvPr/>
        </p:nvSpPr>
        <p:spPr>
          <a:xfrm>
            <a:off x="7440711" y="2775093"/>
            <a:ext cx="2295783" cy="369332"/>
          </a:xfrm>
          <a:prstGeom prst="rect">
            <a:avLst/>
          </a:prstGeom>
          <a:noFill/>
        </p:spPr>
        <p:txBody>
          <a:bodyPr wrap="square" rtlCol="0">
            <a:spAutoFit/>
          </a:bodyPr>
          <a:lstStyle/>
          <a:p>
            <a:r>
              <a:rPr lang="en-US" dirty="0"/>
              <a:t>Until finally…</a:t>
            </a:r>
          </a:p>
        </p:txBody>
      </p:sp>
      <p:sp>
        <p:nvSpPr>
          <p:cNvPr id="32" name="TextBox 31">
            <a:extLst>
              <a:ext uri="{FF2B5EF4-FFF2-40B4-BE49-F238E27FC236}">
                <a16:creationId xmlns:a16="http://schemas.microsoft.com/office/drawing/2014/main" id="{2900FF88-470B-DBE3-D193-1987248B5AC7}"/>
              </a:ext>
            </a:extLst>
          </p:cNvPr>
          <p:cNvSpPr txBox="1"/>
          <p:nvPr/>
        </p:nvSpPr>
        <p:spPr>
          <a:xfrm>
            <a:off x="2829292" y="2015271"/>
            <a:ext cx="1804737" cy="523220"/>
          </a:xfrm>
          <a:prstGeom prst="rect">
            <a:avLst/>
          </a:prstGeom>
          <a:noFill/>
        </p:spPr>
        <p:txBody>
          <a:bodyPr wrap="square" rtlCol="0">
            <a:spAutoFit/>
          </a:bodyPr>
          <a:lstStyle/>
          <a:p>
            <a:r>
              <a:rPr lang="en-US" sz="2800" dirty="0"/>
              <a:t>Normal</a:t>
            </a:r>
          </a:p>
        </p:txBody>
      </p:sp>
      <p:sp>
        <p:nvSpPr>
          <p:cNvPr id="33" name="TextBox 32">
            <a:extLst>
              <a:ext uri="{FF2B5EF4-FFF2-40B4-BE49-F238E27FC236}">
                <a16:creationId xmlns:a16="http://schemas.microsoft.com/office/drawing/2014/main" id="{876DDB5E-C258-AC05-FED8-EE7CF7DB4DB2}"/>
              </a:ext>
            </a:extLst>
          </p:cNvPr>
          <p:cNvSpPr txBox="1"/>
          <p:nvPr/>
        </p:nvSpPr>
        <p:spPr>
          <a:xfrm>
            <a:off x="4909401" y="2029711"/>
            <a:ext cx="2373199" cy="523220"/>
          </a:xfrm>
          <a:prstGeom prst="rect">
            <a:avLst/>
          </a:prstGeom>
          <a:noFill/>
        </p:spPr>
        <p:txBody>
          <a:bodyPr wrap="square" rtlCol="0">
            <a:spAutoFit/>
          </a:bodyPr>
          <a:lstStyle/>
          <a:p>
            <a:r>
              <a:rPr lang="en-US" sz="2800" dirty="0"/>
              <a:t>Complication</a:t>
            </a:r>
          </a:p>
        </p:txBody>
      </p:sp>
      <p:sp>
        <p:nvSpPr>
          <p:cNvPr id="34" name="TextBox 33">
            <a:extLst>
              <a:ext uri="{FF2B5EF4-FFF2-40B4-BE49-F238E27FC236}">
                <a16:creationId xmlns:a16="http://schemas.microsoft.com/office/drawing/2014/main" id="{BA0D44A7-856D-096F-89CA-17DC8617DB47}"/>
              </a:ext>
            </a:extLst>
          </p:cNvPr>
          <p:cNvSpPr txBox="1"/>
          <p:nvPr/>
        </p:nvSpPr>
        <p:spPr>
          <a:xfrm>
            <a:off x="7598049" y="2042748"/>
            <a:ext cx="2204465" cy="523220"/>
          </a:xfrm>
          <a:prstGeom prst="rect">
            <a:avLst/>
          </a:prstGeom>
          <a:noFill/>
        </p:spPr>
        <p:txBody>
          <a:bodyPr wrap="square" rtlCol="0">
            <a:spAutoFit/>
          </a:bodyPr>
          <a:lstStyle/>
          <a:p>
            <a:r>
              <a:rPr lang="en-US" sz="2800" dirty="0"/>
              <a:t>New Normal</a:t>
            </a:r>
          </a:p>
        </p:txBody>
      </p:sp>
    </p:spTree>
    <p:extLst>
      <p:ext uri="{BB962C8B-B14F-4D97-AF65-F5344CB8AC3E}">
        <p14:creationId xmlns:p14="http://schemas.microsoft.com/office/powerpoint/2010/main" val="967976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323F9-CC05-7387-D3D6-5A7C24D16977}"/>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7B3218E-C6D8-8E6B-819F-CB4824026BF9}"/>
              </a:ext>
            </a:extLst>
          </p:cNvPr>
          <p:cNvSpPr/>
          <p:nvPr/>
        </p:nvSpPr>
        <p:spPr>
          <a:xfrm>
            <a:off x="850503" y="418460"/>
            <a:ext cx="4725492" cy="590649"/>
          </a:xfrm>
          <a:prstGeom prst="rect">
            <a:avLst/>
          </a:prstGeom>
          <a:noFill/>
          <a:ln/>
        </p:spPr>
        <p:txBody>
          <a:bodyPr wrap="none" lIns="0" tIns="0" rIns="0" bIns="0" rtlCol="0" anchor="t"/>
          <a:lstStyle/>
          <a:p>
            <a:pPr>
              <a:lnSpc>
                <a:spcPts val="4625"/>
              </a:lnSpc>
            </a:pPr>
            <a:r>
              <a:rPr lang="en-US" sz="3708" b="1" kern="0" spc="-112" dirty="0">
                <a:solidFill>
                  <a:srgbClr val="000000"/>
                </a:solidFill>
                <a:latin typeface="Inter Bold" pitchFamily="34" charset="0"/>
                <a:ea typeface="Inter Bold" pitchFamily="34" charset="-122"/>
                <a:cs typeface="Inter Bold" pitchFamily="34" charset="-120"/>
              </a:rPr>
              <a:t>Example: </a:t>
            </a:r>
          </a:p>
          <a:p>
            <a:pPr>
              <a:lnSpc>
                <a:spcPts val="4625"/>
              </a:lnSpc>
            </a:pPr>
            <a:r>
              <a:rPr lang="en-US" sz="3708" b="1" kern="0" spc="-112" dirty="0">
                <a:solidFill>
                  <a:srgbClr val="000000"/>
                </a:solidFill>
                <a:latin typeface="Inter Bold" pitchFamily="34" charset="0"/>
                <a:ea typeface="Inter Bold" pitchFamily="34" charset="-122"/>
                <a:cs typeface="Inter Bold" pitchFamily="34" charset="-120"/>
              </a:rPr>
              <a:t>Talking like a Bureaucrat</a:t>
            </a:r>
            <a:endParaRPr lang="en-US" sz="3708" dirty="0"/>
          </a:p>
        </p:txBody>
      </p:sp>
      <p:sp>
        <p:nvSpPr>
          <p:cNvPr id="6" name="Text 3">
            <a:extLst>
              <a:ext uri="{FF2B5EF4-FFF2-40B4-BE49-F238E27FC236}">
                <a16:creationId xmlns:a16="http://schemas.microsoft.com/office/drawing/2014/main" id="{06C6B5A3-D532-248D-6B7F-8C8246BAEE99}"/>
              </a:ext>
            </a:extLst>
          </p:cNvPr>
          <p:cNvSpPr/>
          <p:nvPr/>
        </p:nvSpPr>
        <p:spPr>
          <a:xfrm>
            <a:off x="6528297" y="2286299"/>
            <a:ext cx="4813201" cy="302419"/>
          </a:xfrm>
          <a:prstGeom prst="rect">
            <a:avLst/>
          </a:prstGeom>
          <a:noFill/>
          <a:ln/>
        </p:spPr>
        <p:txBody>
          <a:bodyPr wrap="none" lIns="0" tIns="0" rIns="0" bIns="0" rtlCol="0" anchor="t"/>
          <a:lstStyle/>
          <a:p>
            <a:pPr>
              <a:lnSpc>
                <a:spcPts val="2375"/>
              </a:lnSpc>
            </a:pPr>
            <a:endParaRPr lang="en-US" sz="1458" dirty="0"/>
          </a:p>
        </p:txBody>
      </p:sp>
      <p:sp>
        <p:nvSpPr>
          <p:cNvPr id="7" name="Text 4">
            <a:extLst>
              <a:ext uri="{FF2B5EF4-FFF2-40B4-BE49-F238E27FC236}">
                <a16:creationId xmlns:a16="http://schemas.microsoft.com/office/drawing/2014/main" id="{DFEC8F39-7AD9-6089-6CBE-5351EBC4280D}"/>
              </a:ext>
            </a:extLst>
          </p:cNvPr>
          <p:cNvSpPr/>
          <p:nvPr/>
        </p:nvSpPr>
        <p:spPr>
          <a:xfrm>
            <a:off x="6528297" y="2758779"/>
            <a:ext cx="4813201" cy="302419"/>
          </a:xfrm>
          <a:prstGeom prst="rect">
            <a:avLst/>
          </a:prstGeom>
          <a:noFill/>
          <a:ln/>
        </p:spPr>
        <p:txBody>
          <a:bodyPr wrap="none" lIns="0" tIns="0" rIns="0" bIns="0" rtlCol="0" anchor="t"/>
          <a:lstStyle/>
          <a:p>
            <a:pPr>
              <a:lnSpc>
                <a:spcPts val="2375"/>
              </a:lnSpc>
            </a:pPr>
            <a:endParaRPr lang="en-US" sz="1458" dirty="0"/>
          </a:p>
        </p:txBody>
      </p:sp>
      <p:sp>
        <p:nvSpPr>
          <p:cNvPr id="8" name="Text 5">
            <a:extLst>
              <a:ext uri="{FF2B5EF4-FFF2-40B4-BE49-F238E27FC236}">
                <a16:creationId xmlns:a16="http://schemas.microsoft.com/office/drawing/2014/main" id="{361AA051-2089-4630-5331-8E6B3F75A7BA}"/>
              </a:ext>
            </a:extLst>
          </p:cNvPr>
          <p:cNvSpPr/>
          <p:nvPr/>
        </p:nvSpPr>
        <p:spPr>
          <a:xfrm>
            <a:off x="6528297" y="3231258"/>
            <a:ext cx="4813201" cy="302419"/>
          </a:xfrm>
          <a:prstGeom prst="rect">
            <a:avLst/>
          </a:prstGeom>
          <a:noFill/>
          <a:ln/>
        </p:spPr>
        <p:txBody>
          <a:bodyPr wrap="none" lIns="0" tIns="0" rIns="0" bIns="0" rtlCol="0" anchor="t"/>
          <a:lstStyle/>
          <a:p>
            <a:pPr>
              <a:lnSpc>
                <a:spcPts val="2375"/>
              </a:lnSpc>
            </a:pPr>
            <a:endParaRPr lang="en-US" sz="1458" dirty="0"/>
          </a:p>
        </p:txBody>
      </p:sp>
      <p:sp>
        <p:nvSpPr>
          <p:cNvPr id="9" name="Text 6">
            <a:extLst>
              <a:ext uri="{FF2B5EF4-FFF2-40B4-BE49-F238E27FC236}">
                <a16:creationId xmlns:a16="http://schemas.microsoft.com/office/drawing/2014/main" id="{5A6D2C17-0057-DB6E-7D2F-A40536D19B6F}"/>
              </a:ext>
            </a:extLst>
          </p:cNvPr>
          <p:cNvSpPr/>
          <p:nvPr/>
        </p:nvSpPr>
        <p:spPr>
          <a:xfrm>
            <a:off x="6528297" y="3703738"/>
            <a:ext cx="4813201" cy="302419"/>
          </a:xfrm>
          <a:prstGeom prst="rect">
            <a:avLst/>
          </a:prstGeom>
          <a:noFill/>
          <a:ln/>
        </p:spPr>
        <p:txBody>
          <a:bodyPr wrap="none" lIns="0" tIns="0" rIns="0" bIns="0" rtlCol="0" anchor="t"/>
          <a:lstStyle/>
          <a:p>
            <a:pPr>
              <a:lnSpc>
                <a:spcPts val="2375"/>
              </a:lnSpc>
            </a:pPr>
            <a:endParaRPr lang="en-US" sz="1458" dirty="0"/>
          </a:p>
        </p:txBody>
      </p:sp>
      <p:sp>
        <p:nvSpPr>
          <p:cNvPr id="10" name="Text 7">
            <a:extLst>
              <a:ext uri="{FF2B5EF4-FFF2-40B4-BE49-F238E27FC236}">
                <a16:creationId xmlns:a16="http://schemas.microsoft.com/office/drawing/2014/main" id="{DA6AA299-0BA6-CB96-7361-A25687361B89}"/>
              </a:ext>
            </a:extLst>
          </p:cNvPr>
          <p:cNvSpPr/>
          <p:nvPr/>
        </p:nvSpPr>
        <p:spPr>
          <a:xfrm>
            <a:off x="6528297" y="4176218"/>
            <a:ext cx="4813201" cy="302419"/>
          </a:xfrm>
          <a:prstGeom prst="rect">
            <a:avLst/>
          </a:prstGeom>
          <a:noFill/>
          <a:ln/>
        </p:spPr>
        <p:txBody>
          <a:bodyPr wrap="none" lIns="0" tIns="0" rIns="0" bIns="0" rtlCol="0" anchor="t"/>
          <a:lstStyle/>
          <a:p>
            <a:pPr>
              <a:lnSpc>
                <a:spcPts val="2375"/>
              </a:lnSpc>
            </a:pPr>
            <a:endParaRPr lang="en-US" sz="1458" dirty="0"/>
          </a:p>
        </p:txBody>
      </p:sp>
      <p:sp>
        <p:nvSpPr>
          <p:cNvPr id="11" name="Text 8">
            <a:extLst>
              <a:ext uri="{FF2B5EF4-FFF2-40B4-BE49-F238E27FC236}">
                <a16:creationId xmlns:a16="http://schemas.microsoft.com/office/drawing/2014/main" id="{19C51B7F-E9A9-BBD0-7938-D3D5082F983C}"/>
              </a:ext>
            </a:extLst>
          </p:cNvPr>
          <p:cNvSpPr/>
          <p:nvPr/>
        </p:nvSpPr>
        <p:spPr>
          <a:xfrm>
            <a:off x="6528297" y="4648697"/>
            <a:ext cx="4813201" cy="302419"/>
          </a:xfrm>
          <a:prstGeom prst="rect">
            <a:avLst/>
          </a:prstGeom>
          <a:noFill/>
          <a:ln/>
        </p:spPr>
        <p:txBody>
          <a:bodyPr wrap="none" lIns="0" tIns="0" rIns="0" bIns="0" rtlCol="0" anchor="t"/>
          <a:lstStyle/>
          <a:p>
            <a:pPr>
              <a:lnSpc>
                <a:spcPts val="2375"/>
              </a:lnSpc>
            </a:pPr>
            <a:endParaRPr lang="en-US" sz="1458" dirty="0"/>
          </a:p>
        </p:txBody>
      </p:sp>
      <p:sp>
        <p:nvSpPr>
          <p:cNvPr id="12" name="Text 9">
            <a:extLst>
              <a:ext uri="{FF2B5EF4-FFF2-40B4-BE49-F238E27FC236}">
                <a16:creationId xmlns:a16="http://schemas.microsoft.com/office/drawing/2014/main" id="{E754BDAE-213B-CC8B-8838-C6D2BD18BE92}"/>
              </a:ext>
            </a:extLst>
          </p:cNvPr>
          <p:cNvSpPr/>
          <p:nvPr/>
        </p:nvSpPr>
        <p:spPr>
          <a:xfrm>
            <a:off x="6528297" y="5121177"/>
            <a:ext cx="4813201" cy="302419"/>
          </a:xfrm>
          <a:prstGeom prst="rect">
            <a:avLst/>
          </a:prstGeom>
          <a:noFill/>
          <a:ln/>
        </p:spPr>
        <p:txBody>
          <a:bodyPr wrap="none" lIns="0" tIns="0" rIns="0" bIns="0" rtlCol="0" anchor="t"/>
          <a:lstStyle/>
          <a:p>
            <a:pPr>
              <a:lnSpc>
                <a:spcPts val="2375"/>
              </a:lnSpc>
            </a:pPr>
            <a:endParaRPr lang="en-US" sz="1458" dirty="0"/>
          </a:p>
        </p:txBody>
      </p:sp>
      <p:sp>
        <p:nvSpPr>
          <p:cNvPr id="13" name="TextBox 12">
            <a:extLst>
              <a:ext uri="{FF2B5EF4-FFF2-40B4-BE49-F238E27FC236}">
                <a16:creationId xmlns:a16="http://schemas.microsoft.com/office/drawing/2014/main" id="{3D3B29F6-7EB1-2961-7DF0-F436F00CAEE5}"/>
              </a:ext>
            </a:extLst>
          </p:cNvPr>
          <p:cNvSpPr txBox="1"/>
          <p:nvPr/>
        </p:nvSpPr>
        <p:spPr>
          <a:xfrm>
            <a:off x="418207" y="1601709"/>
            <a:ext cx="5677793" cy="4862870"/>
          </a:xfrm>
          <a:prstGeom prst="rect">
            <a:avLst/>
          </a:prstGeom>
          <a:noFill/>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r>
              <a:rPr lang="en-US" sz="2000" dirty="0"/>
              <a:t>“Boring” Fact/Point:</a:t>
            </a:r>
          </a:p>
          <a:p>
            <a:endParaRPr lang="en-US" sz="2000" dirty="0"/>
          </a:p>
          <a:p>
            <a:r>
              <a:rPr lang="en-US" sz="2000" dirty="0"/>
              <a:t>IT change management requires careful consideration of hidden costs.</a:t>
            </a:r>
          </a:p>
          <a:p>
            <a:endParaRPr lang="en-US" sz="2000" dirty="0"/>
          </a:p>
          <a:p>
            <a:r>
              <a:rPr lang="en-US" sz="2000" dirty="0"/>
              <a:t>.</a:t>
            </a:r>
          </a:p>
          <a:p>
            <a:endParaRPr lang="en-US" sz="2000" dirty="0"/>
          </a:p>
          <a:p>
            <a:endParaRPr lang="en-US" sz="2000" dirty="0"/>
          </a:p>
          <a:p>
            <a:endParaRPr lang="en-US" sz="2000" dirty="0"/>
          </a:p>
          <a:p>
            <a:endParaRPr lang="en-US" sz="1500" dirty="0"/>
          </a:p>
          <a:p>
            <a:endParaRPr lang="en-US" sz="1500" dirty="0"/>
          </a:p>
        </p:txBody>
      </p:sp>
      <p:sp>
        <p:nvSpPr>
          <p:cNvPr id="14" name="TextBox 13">
            <a:extLst>
              <a:ext uri="{FF2B5EF4-FFF2-40B4-BE49-F238E27FC236}">
                <a16:creationId xmlns:a16="http://schemas.microsoft.com/office/drawing/2014/main" id="{48372D12-3C79-64EE-6AAF-6D4673639478}"/>
              </a:ext>
            </a:extLst>
          </p:cNvPr>
          <p:cNvSpPr txBox="1"/>
          <p:nvPr/>
        </p:nvSpPr>
        <p:spPr>
          <a:xfrm>
            <a:off x="6815138" y="1601709"/>
            <a:ext cx="4757737" cy="2031325"/>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71293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telephone&#10;&#10;AI-generated content may be incorrect.">
            <a:extLst>
              <a:ext uri="{FF2B5EF4-FFF2-40B4-BE49-F238E27FC236}">
                <a16:creationId xmlns:a16="http://schemas.microsoft.com/office/drawing/2014/main" id="{D6034EB3-AE32-7021-77E4-7246C62B4313}"/>
              </a:ext>
            </a:extLst>
          </p:cNvPr>
          <p:cNvPicPr>
            <a:picLocks noChangeAspect="1"/>
          </p:cNvPicPr>
          <p:nvPr/>
        </p:nvPicPr>
        <p:blipFill>
          <a:blip r:embed="rId2"/>
          <a:stretch>
            <a:fillRect/>
          </a:stretch>
        </p:blipFill>
        <p:spPr>
          <a:xfrm>
            <a:off x="-179882" y="-258063"/>
            <a:ext cx="12371882" cy="7116063"/>
          </a:xfrm>
          <a:prstGeom prst="rect">
            <a:avLst/>
          </a:prstGeom>
        </p:spPr>
      </p:pic>
      <p:sp>
        <p:nvSpPr>
          <p:cNvPr id="3" name="Oval 2">
            <a:extLst>
              <a:ext uri="{FF2B5EF4-FFF2-40B4-BE49-F238E27FC236}">
                <a16:creationId xmlns:a16="http://schemas.microsoft.com/office/drawing/2014/main" id="{968E2931-38EB-A287-50E6-CCD5DCB88D9A}"/>
              </a:ext>
            </a:extLst>
          </p:cNvPr>
          <p:cNvSpPr/>
          <p:nvPr/>
        </p:nvSpPr>
        <p:spPr>
          <a:xfrm>
            <a:off x="-685800" y="4100946"/>
            <a:ext cx="4143893" cy="327775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2A2B060-CE09-4CB0-DAFC-151908742E18}"/>
              </a:ext>
            </a:extLst>
          </p:cNvPr>
          <p:cNvSpPr txBox="1"/>
          <p:nvPr/>
        </p:nvSpPr>
        <p:spPr>
          <a:xfrm>
            <a:off x="704387" y="5063974"/>
            <a:ext cx="2223655" cy="1200329"/>
          </a:xfrm>
          <a:prstGeom prst="rect">
            <a:avLst/>
          </a:prstGeom>
          <a:noFill/>
        </p:spPr>
        <p:txBody>
          <a:bodyPr wrap="square" rtlCol="0">
            <a:spAutoFit/>
          </a:bodyPr>
          <a:lstStyle/>
          <a:p>
            <a:r>
              <a:rPr lang="en-US" sz="2400" dirty="0">
                <a:solidFill>
                  <a:schemeClr val="bg1"/>
                </a:solidFill>
              </a:rPr>
              <a:t>Kevin’s first call on a car phone</a:t>
            </a:r>
          </a:p>
        </p:txBody>
      </p:sp>
    </p:spTree>
    <p:extLst>
      <p:ext uri="{BB962C8B-B14F-4D97-AF65-F5344CB8AC3E}">
        <p14:creationId xmlns:p14="http://schemas.microsoft.com/office/powerpoint/2010/main" val="917460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E7D4A-13EB-85D4-57AB-920F4E4E266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192F2023-A264-68B1-DA81-08118DA72C01}"/>
              </a:ext>
            </a:extLst>
          </p:cNvPr>
          <p:cNvSpPr/>
          <p:nvPr/>
        </p:nvSpPr>
        <p:spPr>
          <a:xfrm>
            <a:off x="418207" y="393421"/>
            <a:ext cx="4725492" cy="590649"/>
          </a:xfrm>
          <a:prstGeom prst="rect">
            <a:avLst/>
          </a:prstGeom>
          <a:noFill/>
          <a:ln/>
        </p:spPr>
        <p:txBody>
          <a:bodyPr wrap="none" lIns="0" tIns="0" rIns="0" bIns="0" rtlCol="0" anchor="t"/>
          <a:lstStyle/>
          <a:p>
            <a:pPr>
              <a:lnSpc>
                <a:spcPts val="4625"/>
              </a:lnSpc>
            </a:pPr>
            <a:r>
              <a:rPr lang="en-US" sz="3708" b="1" kern="0" spc="-112" dirty="0">
                <a:solidFill>
                  <a:srgbClr val="000000"/>
                </a:solidFill>
                <a:latin typeface="Inter Bold" pitchFamily="34" charset="0"/>
                <a:ea typeface="Inter Bold" pitchFamily="34" charset="-122"/>
                <a:cs typeface="Inter Bold" pitchFamily="34" charset="-120"/>
              </a:rPr>
              <a:t>Example: </a:t>
            </a:r>
          </a:p>
          <a:p>
            <a:pPr>
              <a:lnSpc>
                <a:spcPts val="4625"/>
              </a:lnSpc>
            </a:pPr>
            <a:r>
              <a:rPr lang="en-US" sz="3708" b="1" kern="0" spc="-112" dirty="0">
                <a:solidFill>
                  <a:srgbClr val="000000"/>
                </a:solidFill>
                <a:latin typeface="Inter Bold" pitchFamily="34" charset="0"/>
                <a:ea typeface="Inter Bold" pitchFamily="34" charset="-122"/>
                <a:cs typeface="Inter Bold" pitchFamily="34" charset="-120"/>
              </a:rPr>
              <a:t>Talking to your smart </a:t>
            </a:r>
            <a:r>
              <a:rPr lang="en-US" sz="3708" b="1" kern="0" spc="-112" dirty="0" err="1">
                <a:solidFill>
                  <a:srgbClr val="000000"/>
                </a:solidFill>
                <a:latin typeface="Inter Bold" pitchFamily="34" charset="0"/>
                <a:ea typeface="Inter Bold" pitchFamily="34" charset="-122"/>
                <a:cs typeface="Inter Bold" pitchFamily="34" charset="-120"/>
              </a:rPr>
              <a:t>neighbour</a:t>
            </a:r>
            <a:endParaRPr lang="en-US" sz="3708" dirty="0"/>
          </a:p>
        </p:txBody>
      </p:sp>
      <p:sp>
        <p:nvSpPr>
          <p:cNvPr id="6" name="Text 3">
            <a:extLst>
              <a:ext uri="{FF2B5EF4-FFF2-40B4-BE49-F238E27FC236}">
                <a16:creationId xmlns:a16="http://schemas.microsoft.com/office/drawing/2014/main" id="{AA90E875-AAC0-D0BF-4A47-BE0331AE857E}"/>
              </a:ext>
            </a:extLst>
          </p:cNvPr>
          <p:cNvSpPr/>
          <p:nvPr/>
        </p:nvSpPr>
        <p:spPr>
          <a:xfrm>
            <a:off x="6528297" y="2286299"/>
            <a:ext cx="4813201" cy="302419"/>
          </a:xfrm>
          <a:prstGeom prst="rect">
            <a:avLst/>
          </a:prstGeom>
          <a:noFill/>
          <a:ln/>
        </p:spPr>
        <p:txBody>
          <a:bodyPr wrap="none" lIns="0" tIns="0" rIns="0" bIns="0" rtlCol="0" anchor="t"/>
          <a:lstStyle/>
          <a:p>
            <a:pPr>
              <a:lnSpc>
                <a:spcPts val="2375"/>
              </a:lnSpc>
            </a:pPr>
            <a:endParaRPr lang="en-US" sz="1458" dirty="0"/>
          </a:p>
        </p:txBody>
      </p:sp>
      <p:sp>
        <p:nvSpPr>
          <p:cNvPr id="7" name="Text 4">
            <a:extLst>
              <a:ext uri="{FF2B5EF4-FFF2-40B4-BE49-F238E27FC236}">
                <a16:creationId xmlns:a16="http://schemas.microsoft.com/office/drawing/2014/main" id="{0ED5A66C-C6A3-733C-8490-A52031DDAC59}"/>
              </a:ext>
            </a:extLst>
          </p:cNvPr>
          <p:cNvSpPr/>
          <p:nvPr/>
        </p:nvSpPr>
        <p:spPr>
          <a:xfrm>
            <a:off x="6528297" y="2758779"/>
            <a:ext cx="4813201" cy="302419"/>
          </a:xfrm>
          <a:prstGeom prst="rect">
            <a:avLst/>
          </a:prstGeom>
          <a:noFill/>
          <a:ln/>
        </p:spPr>
        <p:txBody>
          <a:bodyPr wrap="none" lIns="0" tIns="0" rIns="0" bIns="0" rtlCol="0" anchor="t"/>
          <a:lstStyle/>
          <a:p>
            <a:pPr>
              <a:lnSpc>
                <a:spcPts val="2375"/>
              </a:lnSpc>
            </a:pPr>
            <a:endParaRPr lang="en-US" sz="1458" dirty="0"/>
          </a:p>
        </p:txBody>
      </p:sp>
      <p:sp>
        <p:nvSpPr>
          <p:cNvPr id="8" name="Text 5">
            <a:extLst>
              <a:ext uri="{FF2B5EF4-FFF2-40B4-BE49-F238E27FC236}">
                <a16:creationId xmlns:a16="http://schemas.microsoft.com/office/drawing/2014/main" id="{54780FA6-0BDD-3338-78D0-C5E25A6370BD}"/>
              </a:ext>
            </a:extLst>
          </p:cNvPr>
          <p:cNvSpPr/>
          <p:nvPr/>
        </p:nvSpPr>
        <p:spPr>
          <a:xfrm>
            <a:off x="6528297" y="3231258"/>
            <a:ext cx="4813201" cy="302419"/>
          </a:xfrm>
          <a:prstGeom prst="rect">
            <a:avLst/>
          </a:prstGeom>
          <a:noFill/>
          <a:ln/>
        </p:spPr>
        <p:txBody>
          <a:bodyPr wrap="none" lIns="0" tIns="0" rIns="0" bIns="0" rtlCol="0" anchor="t"/>
          <a:lstStyle/>
          <a:p>
            <a:pPr>
              <a:lnSpc>
                <a:spcPts val="2375"/>
              </a:lnSpc>
            </a:pPr>
            <a:endParaRPr lang="en-US" sz="1458" dirty="0"/>
          </a:p>
        </p:txBody>
      </p:sp>
      <p:sp>
        <p:nvSpPr>
          <p:cNvPr id="9" name="Text 6">
            <a:extLst>
              <a:ext uri="{FF2B5EF4-FFF2-40B4-BE49-F238E27FC236}">
                <a16:creationId xmlns:a16="http://schemas.microsoft.com/office/drawing/2014/main" id="{41E0747D-EB5D-638F-C241-E920AD4DAF15}"/>
              </a:ext>
            </a:extLst>
          </p:cNvPr>
          <p:cNvSpPr/>
          <p:nvPr/>
        </p:nvSpPr>
        <p:spPr>
          <a:xfrm>
            <a:off x="6528297" y="3703738"/>
            <a:ext cx="4813201" cy="302419"/>
          </a:xfrm>
          <a:prstGeom prst="rect">
            <a:avLst/>
          </a:prstGeom>
          <a:noFill/>
          <a:ln/>
        </p:spPr>
        <p:txBody>
          <a:bodyPr wrap="none" lIns="0" tIns="0" rIns="0" bIns="0" rtlCol="0" anchor="t"/>
          <a:lstStyle/>
          <a:p>
            <a:pPr>
              <a:lnSpc>
                <a:spcPts val="2375"/>
              </a:lnSpc>
            </a:pPr>
            <a:endParaRPr lang="en-US" sz="1458" dirty="0"/>
          </a:p>
        </p:txBody>
      </p:sp>
      <p:sp>
        <p:nvSpPr>
          <p:cNvPr id="10" name="Text 7">
            <a:extLst>
              <a:ext uri="{FF2B5EF4-FFF2-40B4-BE49-F238E27FC236}">
                <a16:creationId xmlns:a16="http://schemas.microsoft.com/office/drawing/2014/main" id="{FB345480-C2C6-42EA-D05C-3ED122B7846A}"/>
              </a:ext>
            </a:extLst>
          </p:cNvPr>
          <p:cNvSpPr/>
          <p:nvPr/>
        </p:nvSpPr>
        <p:spPr>
          <a:xfrm>
            <a:off x="6528297" y="4176218"/>
            <a:ext cx="4813201" cy="302419"/>
          </a:xfrm>
          <a:prstGeom prst="rect">
            <a:avLst/>
          </a:prstGeom>
          <a:noFill/>
          <a:ln/>
        </p:spPr>
        <p:txBody>
          <a:bodyPr wrap="none" lIns="0" tIns="0" rIns="0" bIns="0" rtlCol="0" anchor="t"/>
          <a:lstStyle/>
          <a:p>
            <a:pPr>
              <a:lnSpc>
                <a:spcPts val="2375"/>
              </a:lnSpc>
            </a:pPr>
            <a:endParaRPr lang="en-US" sz="1458" dirty="0"/>
          </a:p>
        </p:txBody>
      </p:sp>
      <p:sp>
        <p:nvSpPr>
          <p:cNvPr id="11" name="Text 8">
            <a:extLst>
              <a:ext uri="{FF2B5EF4-FFF2-40B4-BE49-F238E27FC236}">
                <a16:creationId xmlns:a16="http://schemas.microsoft.com/office/drawing/2014/main" id="{53229BB8-BFA7-A30C-91CD-D6E67E1912C8}"/>
              </a:ext>
            </a:extLst>
          </p:cNvPr>
          <p:cNvSpPr/>
          <p:nvPr/>
        </p:nvSpPr>
        <p:spPr>
          <a:xfrm>
            <a:off x="6528297" y="4648697"/>
            <a:ext cx="4813201" cy="302419"/>
          </a:xfrm>
          <a:prstGeom prst="rect">
            <a:avLst/>
          </a:prstGeom>
          <a:noFill/>
          <a:ln/>
        </p:spPr>
        <p:txBody>
          <a:bodyPr wrap="none" lIns="0" tIns="0" rIns="0" bIns="0" rtlCol="0" anchor="t"/>
          <a:lstStyle/>
          <a:p>
            <a:pPr>
              <a:lnSpc>
                <a:spcPts val="2375"/>
              </a:lnSpc>
            </a:pPr>
            <a:endParaRPr lang="en-US" sz="1458" dirty="0"/>
          </a:p>
        </p:txBody>
      </p:sp>
      <p:sp>
        <p:nvSpPr>
          <p:cNvPr id="12" name="Text 9">
            <a:extLst>
              <a:ext uri="{FF2B5EF4-FFF2-40B4-BE49-F238E27FC236}">
                <a16:creationId xmlns:a16="http://schemas.microsoft.com/office/drawing/2014/main" id="{F41FECC3-6BE6-FE47-0651-4AEB0FBC6561}"/>
              </a:ext>
            </a:extLst>
          </p:cNvPr>
          <p:cNvSpPr/>
          <p:nvPr/>
        </p:nvSpPr>
        <p:spPr>
          <a:xfrm>
            <a:off x="6528297" y="5121177"/>
            <a:ext cx="4813201" cy="302419"/>
          </a:xfrm>
          <a:prstGeom prst="rect">
            <a:avLst/>
          </a:prstGeom>
          <a:noFill/>
          <a:ln/>
        </p:spPr>
        <p:txBody>
          <a:bodyPr wrap="none" lIns="0" tIns="0" rIns="0" bIns="0" rtlCol="0" anchor="t"/>
          <a:lstStyle/>
          <a:p>
            <a:pPr>
              <a:lnSpc>
                <a:spcPts val="2375"/>
              </a:lnSpc>
            </a:pPr>
            <a:endParaRPr lang="en-US" sz="1458" dirty="0"/>
          </a:p>
        </p:txBody>
      </p:sp>
      <p:sp>
        <p:nvSpPr>
          <p:cNvPr id="13" name="TextBox 12">
            <a:extLst>
              <a:ext uri="{FF2B5EF4-FFF2-40B4-BE49-F238E27FC236}">
                <a16:creationId xmlns:a16="http://schemas.microsoft.com/office/drawing/2014/main" id="{9C14D209-0A1A-1E50-6C22-8F3C74F1E1EB}"/>
              </a:ext>
            </a:extLst>
          </p:cNvPr>
          <p:cNvSpPr txBox="1"/>
          <p:nvPr/>
        </p:nvSpPr>
        <p:spPr>
          <a:xfrm>
            <a:off x="418207" y="1601709"/>
            <a:ext cx="5677793" cy="4862870"/>
          </a:xfrm>
          <a:prstGeom prst="rect">
            <a:avLst/>
          </a:prstGeom>
          <a:noFill/>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r>
              <a:rPr lang="en-US" sz="2000" dirty="0"/>
              <a:t>“Boring” Fact:</a:t>
            </a:r>
          </a:p>
          <a:p>
            <a:endParaRPr lang="en-US" sz="2000" dirty="0"/>
          </a:p>
          <a:p>
            <a:r>
              <a:rPr lang="en-US" sz="2000" dirty="0"/>
              <a:t>IT change management requires careful consideration of hidden costs.</a:t>
            </a:r>
          </a:p>
          <a:p>
            <a:endParaRPr lang="en-US" sz="2000" dirty="0"/>
          </a:p>
          <a:p>
            <a:r>
              <a:rPr lang="en-US" sz="2000" dirty="0"/>
              <a:t>.</a:t>
            </a:r>
          </a:p>
          <a:p>
            <a:endParaRPr lang="en-US" sz="2000" dirty="0"/>
          </a:p>
          <a:p>
            <a:endParaRPr lang="en-US" sz="2000" dirty="0"/>
          </a:p>
          <a:p>
            <a:endParaRPr lang="en-US" sz="2000" dirty="0"/>
          </a:p>
          <a:p>
            <a:endParaRPr lang="en-US" sz="1500" dirty="0"/>
          </a:p>
          <a:p>
            <a:endParaRPr lang="en-US" sz="1500" dirty="0"/>
          </a:p>
        </p:txBody>
      </p:sp>
      <p:sp>
        <p:nvSpPr>
          <p:cNvPr id="14" name="TextBox 13">
            <a:extLst>
              <a:ext uri="{FF2B5EF4-FFF2-40B4-BE49-F238E27FC236}">
                <a16:creationId xmlns:a16="http://schemas.microsoft.com/office/drawing/2014/main" id="{034868AE-5A18-5534-3DB3-E58C4506315E}"/>
              </a:ext>
            </a:extLst>
          </p:cNvPr>
          <p:cNvSpPr txBox="1"/>
          <p:nvPr/>
        </p:nvSpPr>
        <p:spPr>
          <a:xfrm>
            <a:off x="6583761" y="2166522"/>
            <a:ext cx="4757737" cy="5909310"/>
          </a:xfrm>
          <a:prstGeom prst="rect">
            <a:avLst/>
          </a:prstGeom>
          <a:noFill/>
        </p:spPr>
        <p:txBody>
          <a:bodyPr wrap="square" rtlCol="0">
            <a:spAutoFit/>
          </a:bodyPr>
          <a:lstStyle/>
          <a:p>
            <a:r>
              <a:rPr lang="en-US" dirty="0"/>
              <a:t>Kevin the CTO’s first call on a car phone</a:t>
            </a:r>
          </a:p>
          <a:p>
            <a:endParaRPr lang="en-US" dirty="0"/>
          </a:p>
          <a:p>
            <a:r>
              <a:rPr lang="en-US" dirty="0"/>
              <a:t>1) What was the “normal” situation?</a:t>
            </a:r>
          </a:p>
          <a:p>
            <a:pPr marL="342900" indent="-342900">
              <a:buFontTx/>
              <a:buChar char="-"/>
            </a:pPr>
            <a:r>
              <a:rPr lang="en-US" dirty="0"/>
              <a:t>”once upon a time…”</a:t>
            </a:r>
          </a:p>
          <a:p>
            <a:pPr marL="342900" indent="-342900">
              <a:buFontTx/>
              <a:buChar char="-"/>
            </a:pPr>
            <a:r>
              <a:rPr lang="en-US" dirty="0"/>
              <a:t>Typical teenager in 1980s</a:t>
            </a:r>
          </a:p>
          <a:p>
            <a:endParaRPr lang="en-US" dirty="0"/>
          </a:p>
          <a:p>
            <a:r>
              <a:rPr lang="en-US" dirty="0"/>
              <a:t>2) What is the “complication”</a:t>
            </a:r>
          </a:p>
          <a:p>
            <a:pPr marL="342900" indent="-342900">
              <a:buFontTx/>
              <a:buChar char="-"/>
            </a:pPr>
            <a:r>
              <a:rPr lang="en-US" dirty="0"/>
              <a:t>”then one day…”</a:t>
            </a:r>
          </a:p>
          <a:p>
            <a:pPr marL="342900" indent="-342900">
              <a:buFontTx/>
              <a:buChar char="-"/>
            </a:pPr>
            <a:r>
              <a:rPr lang="en-US" dirty="0"/>
              <a:t>Dad gets car phone.  Calls friend “in secret” when Dad in store.</a:t>
            </a:r>
          </a:p>
          <a:p>
            <a:endParaRPr lang="en-US" dirty="0"/>
          </a:p>
          <a:p>
            <a:r>
              <a:rPr lang="en-US" dirty="0"/>
              <a:t>3) What is the “new normal”</a:t>
            </a:r>
          </a:p>
          <a:p>
            <a:pPr marL="342900" indent="-342900">
              <a:buFontTx/>
              <a:buChar char="-"/>
            </a:pPr>
            <a:r>
              <a:rPr lang="en-US" dirty="0"/>
              <a:t>”the moral of the story is…”</a:t>
            </a:r>
          </a:p>
          <a:p>
            <a:pPr marL="342900" indent="-342900">
              <a:buFontTx/>
              <a:buChar char="-"/>
            </a:pPr>
            <a:r>
              <a:rPr lang="en-US" dirty="0"/>
              <a:t>Be aware of the “hidden” costs.</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55960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12182377-6592-4008-07AF-0E46366F38C3}"/>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C42F9755-54D2-B944-8714-EF453E050C67}"/>
              </a:ext>
            </a:extLst>
          </p:cNvPr>
          <p:cNvSpPr/>
          <p:nvPr/>
        </p:nvSpPr>
        <p:spPr>
          <a:xfrm>
            <a:off x="1270000" y="1460500"/>
            <a:ext cx="9652000"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3200" b="1" dirty="0">
                <a:solidFill>
                  <a:srgbClr val="2D2926"/>
                </a:solidFill>
                <a:latin typeface="Georgia"/>
              </a:rPr>
              <a:t>How can you use stories to deliver your </a:t>
            </a:r>
          </a:p>
          <a:p>
            <a:pPr algn="ctr">
              <a:lnSpc>
                <a:spcPts val="5000"/>
              </a:lnSpc>
              <a:buNone/>
            </a:pPr>
            <a:r>
              <a:rPr lang="en-US" sz="3200" b="1" dirty="0">
                <a:solidFill>
                  <a:srgbClr val="2D2926"/>
                </a:solidFill>
                <a:latin typeface="Georgia"/>
              </a:rPr>
              <a:t>main message quickly &amp; effectively? </a:t>
            </a:r>
          </a:p>
        </p:txBody>
      </p:sp>
      <p:sp>
        <p:nvSpPr>
          <p:cNvPr id="6" name="Triangle 5">
            <a:extLst>
              <a:ext uri="{FF2B5EF4-FFF2-40B4-BE49-F238E27FC236}">
                <a16:creationId xmlns:a16="http://schemas.microsoft.com/office/drawing/2014/main" id="{4F5FE035-0783-A74B-847F-63FBA9FB5F3E}"/>
              </a:ext>
            </a:extLst>
          </p:cNvPr>
          <p:cNvSpPr/>
          <p:nvPr/>
        </p:nvSpPr>
        <p:spPr>
          <a:xfrm rot="10800000">
            <a:off x="1968500" y="4445000"/>
            <a:ext cx="444500" cy="317500"/>
          </a:xfrm>
          <a:prstGeom prst="triangle">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Oval 6">
            <a:extLst>
              <a:ext uri="{FF2B5EF4-FFF2-40B4-BE49-F238E27FC236}">
                <a16:creationId xmlns:a16="http://schemas.microsoft.com/office/drawing/2014/main" id="{7F4072EA-EB68-FD44-89C9-DF6EE97A5825}"/>
              </a:ext>
            </a:extLst>
          </p:cNvPr>
          <p:cNvSpPr/>
          <p:nvPr/>
        </p:nvSpPr>
        <p:spPr>
          <a:xfrm>
            <a:off x="1587500" y="1778000"/>
            <a:ext cx="203200" cy="2032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ectangle 7">
            <a:extLst>
              <a:ext uri="{FF2B5EF4-FFF2-40B4-BE49-F238E27FC236}">
                <a16:creationId xmlns:a16="http://schemas.microsoft.com/office/drawing/2014/main" id="{DB4860E8-1874-DD4A-AC4B-3B504BFAE1CE}"/>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85021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77526F7F-A7E5-5BE1-8043-3E571A776A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0DE9FF-CCFE-AA48-8E3F-F3638EE91CF7}"/>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D17B2CA4-B338-B44C-88B5-9DEDAE58BDC0}"/>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Option 1: A one-minute story about someone (e.g., Green Grocer)</a:t>
            </a:r>
          </a:p>
        </p:txBody>
      </p:sp>
      <p:sp>
        <p:nvSpPr>
          <p:cNvPr id="15" name="TextBox 14">
            <a:extLst>
              <a:ext uri="{FF2B5EF4-FFF2-40B4-BE49-F238E27FC236}">
                <a16:creationId xmlns:a16="http://schemas.microsoft.com/office/drawing/2014/main" id="{3E23ABC7-8891-5248-B478-4B4F670AF3B7}"/>
              </a:ext>
            </a:extLst>
          </p:cNvPr>
          <p:cNvSpPr txBox="1"/>
          <p:nvPr/>
        </p:nvSpPr>
        <p:spPr>
          <a:xfrm>
            <a:off x="1016000" y="1778000"/>
            <a:ext cx="10160000" cy="4318000"/>
          </a:xfrm>
          <a:prstGeom prst="rect">
            <a:avLst/>
          </a:prstGeom>
          <a:noFill/>
          <a:ln>
            <a:noFill/>
          </a:ln>
        </p:spPr>
        <p:txBody>
          <a:bodyPr vertOverflow="overflow" vert="horz" wrap="square" lIns="91440" tIns="45720" rIns="91440" bIns="45720" rtlCol="0" anchor="t">
            <a:noAutofit/>
          </a:bodyPr>
          <a:lstStyle/>
          <a:p>
            <a:r>
              <a:rPr lang="en-US" sz="2000" dirty="0">
                <a:solidFill>
                  <a:srgbClr val="2D2926"/>
                </a:solidFill>
                <a:latin typeface="Segoe UI"/>
                <a:cs typeface="Segoe UI"/>
              </a:rPr>
              <a:t>Two options for a story:
</a:t>
            </a:r>
            <a:r>
              <a:rPr lang="en-US" sz="2000">
                <a:solidFill>
                  <a:srgbClr val="2D2926"/>
                </a:solidFill>
                <a:latin typeface="Segoe UI"/>
                <a:cs typeface="Segoe UI"/>
              </a:rPr>
              <a:t>1. Speaking Points</a:t>
            </a:r>
            <a:r>
              <a:rPr lang="en-US" sz="2000" dirty="0">
                <a:solidFill>
                  <a:srgbClr val="2D2926"/>
                </a:solidFill>
                <a:latin typeface="Segoe UI"/>
                <a:cs typeface="Segoe UI"/>
              </a:rPr>
              <a:t>
    • Set the context for what follows
2. Content for a single slide
    • Way to emphasize a specific point</a:t>
            </a:r>
          </a:p>
        </p:txBody>
      </p:sp>
      <p:sp>
        <p:nvSpPr>
          <p:cNvPr id="16" name="Rectangle 15">
            <a:extLst>
              <a:ext uri="{FF2B5EF4-FFF2-40B4-BE49-F238E27FC236}">
                <a16:creationId xmlns:a16="http://schemas.microsoft.com/office/drawing/2014/main" id="{81312752-8785-3C4B-AA12-EE4CEAA29DAA}"/>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4042842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003C4-55B3-919A-0B2E-E1CA52C191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08F0D2F-3E3A-F44C-980E-FB18B9228487}"/>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Rounded Rectangle 4">
            <a:extLst>
              <a:ext uri="{FF2B5EF4-FFF2-40B4-BE49-F238E27FC236}">
                <a16:creationId xmlns:a16="http://schemas.microsoft.com/office/drawing/2014/main" id="{E3B52527-5D96-114E-48FF-E6C61E566402}"/>
              </a:ext>
            </a:extLst>
          </p:cNvPr>
          <p:cNvSpPr/>
          <p:nvPr/>
        </p:nvSpPr>
        <p:spPr>
          <a:xfrm>
            <a:off x="1157705" y="2234223"/>
            <a:ext cx="4336716"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3600" b="1" dirty="0">
                <a:solidFill>
                  <a:srgbClr val="2D2926"/>
                </a:solidFill>
                <a:latin typeface="Georgia"/>
              </a:rPr>
              <a:t>10 minutes of thoughtful analysis</a:t>
            </a:r>
          </a:p>
        </p:txBody>
      </p:sp>
      <p:sp>
        <p:nvSpPr>
          <p:cNvPr id="8" name="Rectangle 7">
            <a:extLst>
              <a:ext uri="{FF2B5EF4-FFF2-40B4-BE49-F238E27FC236}">
                <a16:creationId xmlns:a16="http://schemas.microsoft.com/office/drawing/2014/main" id="{ED156568-E16F-B179-1B63-064D9509CBB9}"/>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Rounded Rectangle 1">
            <a:extLst>
              <a:ext uri="{FF2B5EF4-FFF2-40B4-BE49-F238E27FC236}">
                <a16:creationId xmlns:a16="http://schemas.microsoft.com/office/drawing/2014/main" id="{12E59FC5-AA7E-0973-1025-6518690DF5BF}"/>
              </a:ext>
            </a:extLst>
          </p:cNvPr>
          <p:cNvSpPr/>
          <p:nvPr/>
        </p:nvSpPr>
        <p:spPr>
          <a:xfrm>
            <a:off x="7329905" y="2234223"/>
            <a:ext cx="4336716"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3600" b="1" dirty="0">
                <a:solidFill>
                  <a:srgbClr val="2D2926"/>
                </a:solidFill>
                <a:latin typeface="Georgia"/>
              </a:rPr>
              <a:t>1 minute story + 9 minutes of thoughtful analysis</a:t>
            </a:r>
          </a:p>
        </p:txBody>
      </p:sp>
      <p:sp>
        <p:nvSpPr>
          <p:cNvPr id="4" name="TextBox 3">
            <a:extLst>
              <a:ext uri="{FF2B5EF4-FFF2-40B4-BE49-F238E27FC236}">
                <a16:creationId xmlns:a16="http://schemas.microsoft.com/office/drawing/2014/main" id="{74E4F70C-6BA9-EF6F-5E9C-CDD24EC90660}"/>
              </a:ext>
            </a:extLst>
          </p:cNvPr>
          <p:cNvSpPr txBox="1"/>
          <p:nvPr/>
        </p:nvSpPr>
        <p:spPr>
          <a:xfrm>
            <a:off x="6096000" y="3573557"/>
            <a:ext cx="6172200" cy="369332"/>
          </a:xfrm>
          <a:prstGeom prst="rect">
            <a:avLst/>
          </a:prstGeom>
          <a:noFill/>
        </p:spPr>
        <p:txBody>
          <a:bodyPr wrap="square">
            <a:spAutoFit/>
          </a:bodyPr>
          <a:lstStyle/>
          <a:p>
            <a:r>
              <a:rPr lang="en-US" sz="1800" b="1" dirty="0">
                <a:solidFill>
                  <a:srgbClr val="2D2926"/>
                </a:solidFill>
                <a:latin typeface="Georgia"/>
              </a:rPr>
              <a:t>VS </a:t>
            </a:r>
            <a:endParaRPr lang="en-US" dirty="0"/>
          </a:p>
        </p:txBody>
      </p:sp>
      <p:sp>
        <p:nvSpPr>
          <p:cNvPr id="7" name="TextBox 6">
            <a:extLst>
              <a:ext uri="{FF2B5EF4-FFF2-40B4-BE49-F238E27FC236}">
                <a16:creationId xmlns:a16="http://schemas.microsoft.com/office/drawing/2014/main" id="{4C5D8F7A-E408-9245-B385-B9DE5C30D742}"/>
              </a:ext>
            </a:extLst>
          </p:cNvPr>
          <p:cNvSpPr txBox="1"/>
          <p:nvPr/>
        </p:nvSpPr>
        <p:spPr>
          <a:xfrm>
            <a:off x="762000" y="355600"/>
            <a:ext cx="10668000" cy="698500"/>
          </a:xfrm>
          <a:prstGeom prst="rect">
            <a:avLst/>
          </a:prstGeom>
          <a:noFill/>
        </p:spPr>
        <p:txBody>
          <a:bodyPr vertOverflow="overflow" vert="horz" wrap="square" rtlCol="0" anchor="t">
            <a:noAutofit/>
          </a:bodyPr>
          <a:lstStyle/>
          <a:p>
            <a:pPr algn="l"/>
            <a:r>
              <a:rPr lang="en-US" sz="2400" b="1" dirty="0">
                <a:solidFill>
                  <a:srgbClr val="FBF7F2"/>
                </a:solidFill>
                <a:latin typeface="Georgia"/>
              </a:rPr>
              <a:t>Option 1: A one-minute story about someone (e.</a:t>
            </a:r>
            <a:r>
              <a:rPr lang="en-US" sz="2400" b="1">
                <a:solidFill>
                  <a:srgbClr val="FBF7F2"/>
                </a:solidFill>
                <a:latin typeface="Georgia"/>
              </a:rPr>
              <a:t>g., </a:t>
            </a:r>
            <a:r>
              <a:rPr lang="en-US" sz="2400" b="1" dirty="0">
                <a:solidFill>
                  <a:srgbClr val="FBF7F2"/>
                </a:solidFill>
                <a:latin typeface="Georgia"/>
              </a:rPr>
              <a:t>Green Grocer)</a:t>
            </a:r>
          </a:p>
        </p:txBody>
      </p:sp>
    </p:spTree>
    <p:extLst>
      <p:ext uri="{BB962C8B-B14F-4D97-AF65-F5344CB8AC3E}">
        <p14:creationId xmlns:p14="http://schemas.microsoft.com/office/powerpoint/2010/main" val="1661320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53EA59-7F07-4946-81E1-6238B85DB088}"/>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E09069A6-D20F-B341-ABDB-0E70241A1DD9}"/>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800" b="1">
                <a:solidFill>
                  <a:srgbClr val="FBF7F2"/>
                </a:solidFill>
                <a:latin typeface="Georgia"/>
              </a:rPr>
              <a:t>Today’s Journey</a:t>
            </a:r>
          </a:p>
        </p:txBody>
      </p:sp>
      <p:sp>
        <p:nvSpPr>
          <p:cNvPr id="13" name="Oval 12">
            <a:extLst>
              <a:ext uri="{FF2B5EF4-FFF2-40B4-BE49-F238E27FC236}">
                <a16:creationId xmlns:a16="http://schemas.microsoft.com/office/drawing/2014/main" id="{0018009E-0123-4F48-9B29-31E80D3472C6}"/>
              </a:ext>
            </a:extLst>
          </p:cNvPr>
          <p:cNvSpPr/>
          <p:nvPr/>
        </p:nvSpPr>
        <p:spPr>
          <a:xfrm>
            <a:off x="1905000" y="2984500"/>
            <a:ext cx="1524000" cy="14605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4400" b="1" dirty="0">
                <a:solidFill>
                  <a:srgbClr val="FFFFFF"/>
                </a:solidFill>
                <a:latin typeface="Georgia"/>
              </a:rPr>
              <a:t>?</a:t>
            </a:r>
          </a:p>
        </p:txBody>
      </p:sp>
      <p:sp>
        <p:nvSpPr>
          <p:cNvPr id="14" name="TextBox 13">
            <a:extLst>
              <a:ext uri="{FF2B5EF4-FFF2-40B4-BE49-F238E27FC236}">
                <a16:creationId xmlns:a16="http://schemas.microsoft.com/office/drawing/2014/main" id="{A66E5417-99D3-B64E-915D-7A03BDC7EAE2}"/>
              </a:ext>
            </a:extLst>
          </p:cNvPr>
          <p:cNvSpPr txBox="1"/>
          <p:nvPr/>
        </p:nvSpPr>
        <p:spPr>
          <a:xfrm>
            <a:off x="1905000" y="4635500"/>
            <a:ext cx="1524000" cy="457200"/>
          </a:xfrm>
          <a:prstGeom prst="rect">
            <a:avLst/>
          </a:prstGeom>
          <a:noFill/>
          <a:ln>
            <a:noFill/>
          </a:ln>
        </p:spPr>
        <p:txBody>
          <a:bodyPr vertOverflow="overflow" vert="horz" wrap="square" rtlCol="0" anchor="t">
            <a:noAutofit/>
          </a:bodyPr>
          <a:lstStyle/>
          <a:p>
            <a:pPr algn="l"/>
            <a:r>
              <a:rPr lang="en-US" sz="2000" b="1">
                <a:solidFill>
                  <a:srgbClr val="C8553D"/>
                </a:solidFill>
                <a:latin typeface="Segoe UI"/>
                <a:cs typeface="Segoe UI"/>
              </a:rPr>
              <a:t>Nervous</a:t>
            </a:r>
          </a:p>
        </p:txBody>
      </p:sp>
      <p:sp>
        <p:nvSpPr>
          <p:cNvPr id="15" name="Oval 14">
            <a:extLst>
              <a:ext uri="{FF2B5EF4-FFF2-40B4-BE49-F238E27FC236}">
                <a16:creationId xmlns:a16="http://schemas.microsoft.com/office/drawing/2014/main" id="{6D86D84A-B143-A84C-8495-75B2FEAEC855}"/>
              </a:ext>
            </a:extLst>
          </p:cNvPr>
          <p:cNvSpPr/>
          <p:nvPr/>
        </p:nvSpPr>
        <p:spPr>
          <a:xfrm>
            <a:off x="8763000" y="2921000"/>
            <a:ext cx="1524000" cy="1524000"/>
          </a:xfrm>
          <a:prstGeom prst="ellipse">
            <a:avLst/>
          </a:prstGeom>
          <a:solidFill>
            <a:srgbClr val="2D6A4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4400" b="1" dirty="0">
                <a:solidFill>
                  <a:srgbClr val="FFFFFF"/>
                </a:solidFill>
                <a:latin typeface="Segoe UI"/>
                <a:cs typeface="Segoe UI"/>
              </a:rPr>
              <a:t>✓</a:t>
            </a:r>
          </a:p>
        </p:txBody>
      </p:sp>
      <p:sp>
        <p:nvSpPr>
          <p:cNvPr id="16" name="TextBox 15">
            <a:extLst>
              <a:ext uri="{FF2B5EF4-FFF2-40B4-BE49-F238E27FC236}">
                <a16:creationId xmlns:a16="http://schemas.microsoft.com/office/drawing/2014/main" id="{29B45C85-0B86-5747-957B-96B6C888C582}"/>
              </a:ext>
            </a:extLst>
          </p:cNvPr>
          <p:cNvSpPr txBox="1"/>
          <p:nvPr/>
        </p:nvSpPr>
        <p:spPr>
          <a:xfrm>
            <a:off x="8636000" y="4635500"/>
            <a:ext cx="1778000" cy="457200"/>
          </a:xfrm>
          <a:prstGeom prst="rect">
            <a:avLst/>
          </a:prstGeom>
          <a:noFill/>
          <a:ln>
            <a:noFill/>
          </a:ln>
        </p:spPr>
        <p:txBody>
          <a:bodyPr vertOverflow="overflow" vert="horz" wrap="square" rtlCol="0" anchor="t">
            <a:noAutofit/>
          </a:bodyPr>
          <a:lstStyle/>
          <a:p>
            <a:pPr algn="l"/>
            <a:r>
              <a:rPr lang="en-US" sz="2000" b="1">
                <a:solidFill>
                  <a:srgbClr val="2D6A4F"/>
                </a:solidFill>
                <a:latin typeface="Segoe UI"/>
                <a:cs typeface="Segoe UI"/>
              </a:rPr>
              <a:t>Confident</a:t>
            </a:r>
          </a:p>
        </p:txBody>
      </p:sp>
      <p:sp>
        <p:nvSpPr>
          <p:cNvPr id="17" name="Rectangle 16">
            <a:extLst>
              <a:ext uri="{FF2B5EF4-FFF2-40B4-BE49-F238E27FC236}">
                <a16:creationId xmlns:a16="http://schemas.microsoft.com/office/drawing/2014/main" id="{28B0DC68-D573-0F4B-9658-1CDCD7D9E018}"/>
              </a:ext>
            </a:extLst>
          </p:cNvPr>
          <p:cNvSpPr/>
          <p:nvPr/>
        </p:nvSpPr>
        <p:spPr>
          <a:xfrm>
            <a:off x="3683000" y="3644900"/>
            <a:ext cx="4826000" cy="76200"/>
          </a:xfrm>
          <a:prstGeom prst="rect">
            <a:avLst/>
          </a:prstGeom>
          <a:solidFill>
            <a:srgbClr val="D4A57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9" name="Rectangle 18">
            <a:extLst>
              <a:ext uri="{FF2B5EF4-FFF2-40B4-BE49-F238E27FC236}">
                <a16:creationId xmlns:a16="http://schemas.microsoft.com/office/drawing/2014/main" id="{D83C85E1-63CB-DF42-80B8-9F0E260DE681}"/>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622205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1829C6EF-7F87-98BE-A464-437EB80D69D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1B62B0-56DB-FB75-59D6-46B61C38FB3C}"/>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B2FF72AD-BC76-29D1-62D8-6D3A76B954B6}"/>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Option 2: Story Framework to set up your Main Message</a:t>
            </a:r>
          </a:p>
        </p:txBody>
      </p:sp>
      <p:sp>
        <p:nvSpPr>
          <p:cNvPr id="16" name="Rectangle 15">
            <a:extLst>
              <a:ext uri="{FF2B5EF4-FFF2-40B4-BE49-F238E27FC236}">
                <a16:creationId xmlns:a16="http://schemas.microsoft.com/office/drawing/2014/main" id="{5072F1DB-97CE-8DAC-59DB-4351515A987D}"/>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3" name="Picture 2">
            <a:extLst>
              <a:ext uri="{FF2B5EF4-FFF2-40B4-BE49-F238E27FC236}">
                <a16:creationId xmlns:a16="http://schemas.microsoft.com/office/drawing/2014/main" id="{B89FA04E-3C0F-D9DF-EDBC-1CC37FF12E00}"/>
              </a:ext>
            </a:extLst>
          </p:cNvPr>
          <p:cNvPicPr>
            <a:picLocks noChangeAspect="1"/>
          </p:cNvPicPr>
          <p:nvPr/>
        </p:nvPicPr>
        <p:blipFill>
          <a:blip r:embed="rId3"/>
          <a:stretch>
            <a:fillRect/>
          </a:stretch>
        </p:blipFill>
        <p:spPr>
          <a:xfrm>
            <a:off x="1195387" y="1433360"/>
            <a:ext cx="9405998" cy="4985299"/>
          </a:xfrm>
          <a:prstGeom prst="rect">
            <a:avLst/>
          </a:prstGeom>
        </p:spPr>
      </p:pic>
      <p:sp>
        <p:nvSpPr>
          <p:cNvPr id="4" name="5-Point Star 3">
            <a:extLst>
              <a:ext uri="{FF2B5EF4-FFF2-40B4-BE49-F238E27FC236}">
                <a16:creationId xmlns:a16="http://schemas.microsoft.com/office/drawing/2014/main" id="{1BECD250-244C-E9DE-B398-448093D5D407}"/>
              </a:ext>
            </a:extLst>
          </p:cNvPr>
          <p:cNvSpPr/>
          <p:nvPr/>
        </p:nvSpPr>
        <p:spPr>
          <a:xfrm>
            <a:off x="7481454" y="2929237"/>
            <a:ext cx="568036" cy="50303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73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2681F29B-A31F-105E-9D71-3FA38ABF07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DBE88B-8FEE-765C-B258-19A3FF3DC648}"/>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03DBC1E5-2FF5-8245-7CD4-A300C07AE89F}"/>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Option 2: Story Framework to set up your Main Message</a:t>
            </a:r>
          </a:p>
        </p:txBody>
      </p:sp>
      <p:sp>
        <p:nvSpPr>
          <p:cNvPr id="16" name="Rectangle 15">
            <a:extLst>
              <a:ext uri="{FF2B5EF4-FFF2-40B4-BE49-F238E27FC236}">
                <a16:creationId xmlns:a16="http://schemas.microsoft.com/office/drawing/2014/main" id="{303C6F18-1CA7-FE8F-199E-1707AF729BEF}"/>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4" name="Picture 3">
            <a:extLst>
              <a:ext uri="{FF2B5EF4-FFF2-40B4-BE49-F238E27FC236}">
                <a16:creationId xmlns:a16="http://schemas.microsoft.com/office/drawing/2014/main" id="{295B3AB2-EA0B-296E-0795-A904715347B6}"/>
              </a:ext>
            </a:extLst>
          </p:cNvPr>
          <p:cNvPicPr>
            <a:picLocks noChangeAspect="1"/>
          </p:cNvPicPr>
          <p:nvPr/>
        </p:nvPicPr>
        <p:blipFill>
          <a:blip r:embed="rId3"/>
          <a:stretch>
            <a:fillRect/>
          </a:stretch>
        </p:blipFill>
        <p:spPr>
          <a:xfrm>
            <a:off x="1263650" y="1627455"/>
            <a:ext cx="9251950" cy="4689821"/>
          </a:xfrm>
          <a:prstGeom prst="rect">
            <a:avLst/>
          </a:prstGeom>
        </p:spPr>
      </p:pic>
      <p:sp>
        <p:nvSpPr>
          <p:cNvPr id="5" name="5-Point Star 4">
            <a:extLst>
              <a:ext uri="{FF2B5EF4-FFF2-40B4-BE49-F238E27FC236}">
                <a16:creationId xmlns:a16="http://schemas.microsoft.com/office/drawing/2014/main" id="{991CBE45-7262-4CA6-0046-62E4DAAADD2E}"/>
              </a:ext>
            </a:extLst>
          </p:cNvPr>
          <p:cNvSpPr/>
          <p:nvPr/>
        </p:nvSpPr>
        <p:spPr>
          <a:xfrm>
            <a:off x="7481454" y="2929237"/>
            <a:ext cx="568036" cy="50303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208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701FB0CC-E7EE-043A-414A-82A2710EB9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1D5B47-F3D1-9DE6-8D3D-97D237CB472F}"/>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FFCE03F8-FE98-82F9-13A6-2DA2F5552850}"/>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Option 2: Story Framework to set up your Main Message</a:t>
            </a:r>
          </a:p>
        </p:txBody>
      </p:sp>
      <p:sp>
        <p:nvSpPr>
          <p:cNvPr id="16" name="Rectangle 15">
            <a:extLst>
              <a:ext uri="{FF2B5EF4-FFF2-40B4-BE49-F238E27FC236}">
                <a16:creationId xmlns:a16="http://schemas.microsoft.com/office/drawing/2014/main" id="{5D2576CC-0C41-F95C-9ADF-3204E08F0B9C}"/>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3" name="Picture 2">
            <a:extLst>
              <a:ext uri="{FF2B5EF4-FFF2-40B4-BE49-F238E27FC236}">
                <a16:creationId xmlns:a16="http://schemas.microsoft.com/office/drawing/2014/main" id="{2D9B6899-48E8-4BC4-854A-40A6CE3FE6CD}"/>
              </a:ext>
            </a:extLst>
          </p:cNvPr>
          <p:cNvPicPr>
            <a:picLocks noChangeAspect="1"/>
          </p:cNvPicPr>
          <p:nvPr/>
        </p:nvPicPr>
        <p:blipFill>
          <a:blip r:embed="rId3"/>
          <a:stretch>
            <a:fillRect/>
          </a:stretch>
        </p:blipFill>
        <p:spPr>
          <a:xfrm>
            <a:off x="1195387" y="1433360"/>
            <a:ext cx="9405998" cy="4985299"/>
          </a:xfrm>
          <a:prstGeom prst="rect">
            <a:avLst/>
          </a:prstGeom>
        </p:spPr>
      </p:pic>
      <p:sp>
        <p:nvSpPr>
          <p:cNvPr id="4" name="5-Point Star 3">
            <a:extLst>
              <a:ext uri="{FF2B5EF4-FFF2-40B4-BE49-F238E27FC236}">
                <a16:creationId xmlns:a16="http://schemas.microsoft.com/office/drawing/2014/main" id="{3A9EC6CC-8B44-2528-F37E-1E6D78BAE4E8}"/>
              </a:ext>
            </a:extLst>
          </p:cNvPr>
          <p:cNvSpPr/>
          <p:nvPr/>
        </p:nvSpPr>
        <p:spPr>
          <a:xfrm>
            <a:off x="7481454" y="2929237"/>
            <a:ext cx="568036" cy="50303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558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169F0BB6-1753-96A3-6811-95109910E1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1099C5-3C71-898F-8DA7-0CE2E2684376}"/>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ED668458-4213-167E-9B78-5FF31DF2D250}"/>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Option 2: Story Framework to set up your Main Message</a:t>
            </a:r>
          </a:p>
        </p:txBody>
      </p:sp>
      <p:sp>
        <p:nvSpPr>
          <p:cNvPr id="16" name="Rectangle 15">
            <a:extLst>
              <a:ext uri="{FF2B5EF4-FFF2-40B4-BE49-F238E27FC236}">
                <a16:creationId xmlns:a16="http://schemas.microsoft.com/office/drawing/2014/main" id="{D4001341-2F12-0513-F41E-C1B37938EFAF}"/>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5" name="Picture 4" descr="A diagram of a diagram&#10;&#10;AI-generated content may be incorrect.">
            <a:extLst>
              <a:ext uri="{FF2B5EF4-FFF2-40B4-BE49-F238E27FC236}">
                <a16:creationId xmlns:a16="http://schemas.microsoft.com/office/drawing/2014/main" id="{8960351E-FD1C-3509-2628-D5C32B7B3E27}"/>
              </a:ext>
            </a:extLst>
          </p:cNvPr>
          <p:cNvPicPr>
            <a:picLocks noChangeAspect="1"/>
          </p:cNvPicPr>
          <p:nvPr/>
        </p:nvPicPr>
        <p:blipFill>
          <a:blip r:embed="rId3"/>
          <a:stretch>
            <a:fillRect/>
          </a:stretch>
        </p:blipFill>
        <p:spPr>
          <a:xfrm>
            <a:off x="1161142" y="1470259"/>
            <a:ext cx="10615715" cy="5071368"/>
          </a:xfrm>
          <a:prstGeom prst="rect">
            <a:avLst/>
          </a:prstGeom>
        </p:spPr>
      </p:pic>
    </p:spTree>
    <p:extLst>
      <p:ext uri="{BB962C8B-B14F-4D97-AF65-F5344CB8AC3E}">
        <p14:creationId xmlns:p14="http://schemas.microsoft.com/office/powerpoint/2010/main" val="3937261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CA502F67-735F-F57D-4CA1-0090A37652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8BC54D-F25C-3BA9-79A4-2DB7B8FC7588}"/>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8B75879E-7816-9B12-BD53-F3D74E997B6C}"/>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Option 2: Story Framework to set up your Main Message</a:t>
            </a:r>
          </a:p>
        </p:txBody>
      </p:sp>
      <p:sp>
        <p:nvSpPr>
          <p:cNvPr id="16" name="Rectangle 15">
            <a:extLst>
              <a:ext uri="{FF2B5EF4-FFF2-40B4-BE49-F238E27FC236}">
                <a16:creationId xmlns:a16="http://schemas.microsoft.com/office/drawing/2014/main" id="{A32C1A89-AA09-00A9-9D16-0B04244DACB0}"/>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3" name="Picture 2">
            <a:extLst>
              <a:ext uri="{FF2B5EF4-FFF2-40B4-BE49-F238E27FC236}">
                <a16:creationId xmlns:a16="http://schemas.microsoft.com/office/drawing/2014/main" id="{67C18877-FA96-ACE7-DF2F-2D4470E44A2E}"/>
              </a:ext>
            </a:extLst>
          </p:cNvPr>
          <p:cNvPicPr>
            <a:picLocks noChangeAspect="1"/>
          </p:cNvPicPr>
          <p:nvPr/>
        </p:nvPicPr>
        <p:blipFill>
          <a:blip r:embed="rId3"/>
          <a:stretch>
            <a:fillRect/>
          </a:stretch>
        </p:blipFill>
        <p:spPr>
          <a:xfrm>
            <a:off x="1144101" y="1615677"/>
            <a:ext cx="9903798" cy="4845845"/>
          </a:xfrm>
          <a:prstGeom prst="rect">
            <a:avLst/>
          </a:prstGeom>
        </p:spPr>
      </p:pic>
    </p:spTree>
    <p:extLst>
      <p:ext uri="{BB962C8B-B14F-4D97-AF65-F5344CB8AC3E}">
        <p14:creationId xmlns:p14="http://schemas.microsoft.com/office/powerpoint/2010/main" val="3833389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E97479-FF15-9D4F-9167-3722646CF6FF}"/>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89C711C7-6129-6E47-87E9-ED7131A79A2D}"/>
              </a:ext>
            </a:extLst>
          </p:cNvPr>
          <p:cNvSpPr txBox="1"/>
          <p:nvPr/>
        </p:nvSpPr>
        <p:spPr>
          <a:xfrm>
            <a:off x="762000" y="304800"/>
            <a:ext cx="10668000" cy="762000"/>
          </a:xfrm>
          <a:prstGeom prst="rect">
            <a:avLst/>
          </a:prstGeom>
          <a:noFill/>
          <a:ln>
            <a:noFill/>
          </a:ln>
        </p:spPr>
        <p:txBody>
          <a:bodyPr vertOverflow="overflow" vert="horz" wrap="square" rtlCol="0" anchor="t">
            <a:noAutofit/>
          </a:bodyPr>
          <a:lstStyle/>
          <a:p>
            <a:pPr algn="l"/>
            <a:r>
              <a:rPr lang="en-US" sz="2400" b="1">
                <a:solidFill>
                  <a:srgbClr val="FBF7F2"/>
                </a:solidFill>
                <a:latin typeface="Georgia"/>
              </a:rPr>
              <a:t>In summary, if you want to persuade someone:</a:t>
            </a:r>
          </a:p>
        </p:txBody>
      </p:sp>
      <p:sp>
        <p:nvSpPr>
          <p:cNvPr id="5" name="Rectangle 4">
            <a:extLst>
              <a:ext uri="{FF2B5EF4-FFF2-40B4-BE49-F238E27FC236}">
                <a16:creationId xmlns:a16="http://schemas.microsoft.com/office/drawing/2014/main" id="{6B68EB4A-AA8B-5745-8799-C1D3760B0317}"/>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Oval 5">
            <a:extLst>
              <a:ext uri="{FF2B5EF4-FFF2-40B4-BE49-F238E27FC236}">
                <a16:creationId xmlns:a16="http://schemas.microsoft.com/office/drawing/2014/main" id="{D45CE92E-6F1A-764C-85C1-3684B92EFB8B}"/>
              </a:ext>
            </a:extLst>
          </p:cNvPr>
          <p:cNvSpPr/>
          <p:nvPr/>
        </p:nvSpPr>
        <p:spPr>
          <a:xfrm>
            <a:off x="1016000" y="1714500"/>
            <a:ext cx="558800" cy="5588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b="1">
                <a:solidFill>
                  <a:srgbClr val="FFFFFF"/>
                </a:solidFill>
                <a:latin typeface="Segoe UI"/>
                <a:cs typeface="Segoe UI"/>
              </a:rPr>
              <a:t>1</a:t>
            </a:r>
          </a:p>
        </p:txBody>
      </p:sp>
      <p:sp>
        <p:nvSpPr>
          <p:cNvPr id="7" name="TextBox 6">
            <a:extLst>
              <a:ext uri="{FF2B5EF4-FFF2-40B4-BE49-F238E27FC236}">
                <a16:creationId xmlns:a16="http://schemas.microsoft.com/office/drawing/2014/main" id="{24C231EF-E894-284F-BC46-8C988904F977}"/>
              </a:ext>
            </a:extLst>
          </p:cNvPr>
          <p:cNvSpPr txBox="1"/>
          <p:nvPr/>
        </p:nvSpPr>
        <p:spPr>
          <a:xfrm>
            <a:off x="1841500" y="1651000"/>
            <a:ext cx="9525000" cy="660400"/>
          </a:xfrm>
          <a:prstGeom prst="rect">
            <a:avLst/>
          </a:prstGeom>
          <a:noFill/>
          <a:ln>
            <a:noFill/>
          </a:ln>
        </p:spPr>
        <p:txBody>
          <a:bodyPr vertOverflow="overflow" vert="horz" wrap="square" rtlCol="0" anchor="ctr" anchorCtr="0">
            <a:noAutofit/>
          </a:bodyPr>
          <a:lstStyle/>
          <a:p>
            <a:pPr algn="l"/>
            <a:r>
              <a:rPr lang="en-US">
                <a:solidFill>
                  <a:srgbClr val="2D2926"/>
                </a:solidFill>
                <a:latin typeface="Segoe UI"/>
                <a:cs typeface="Segoe UI"/>
              </a:rPr>
              <a:t>Tell them a story</a:t>
            </a:r>
          </a:p>
        </p:txBody>
      </p:sp>
      <p:sp>
        <p:nvSpPr>
          <p:cNvPr id="8" name="Oval 7">
            <a:extLst>
              <a:ext uri="{FF2B5EF4-FFF2-40B4-BE49-F238E27FC236}">
                <a16:creationId xmlns:a16="http://schemas.microsoft.com/office/drawing/2014/main" id="{777CFA39-B6C4-7647-8C59-2615932029EE}"/>
              </a:ext>
            </a:extLst>
          </p:cNvPr>
          <p:cNvSpPr/>
          <p:nvPr/>
        </p:nvSpPr>
        <p:spPr>
          <a:xfrm>
            <a:off x="1016000" y="2667000"/>
            <a:ext cx="558800" cy="5588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b="1">
                <a:solidFill>
                  <a:srgbClr val="FFFFFF"/>
                </a:solidFill>
                <a:latin typeface="Segoe UI"/>
                <a:cs typeface="Segoe UI"/>
              </a:rPr>
              <a:t>2</a:t>
            </a:r>
          </a:p>
        </p:txBody>
      </p:sp>
      <p:sp>
        <p:nvSpPr>
          <p:cNvPr id="9" name="TextBox 8">
            <a:extLst>
              <a:ext uri="{FF2B5EF4-FFF2-40B4-BE49-F238E27FC236}">
                <a16:creationId xmlns:a16="http://schemas.microsoft.com/office/drawing/2014/main" id="{FA2EA79B-FD62-C049-B317-1A72940B1F35}"/>
              </a:ext>
            </a:extLst>
          </p:cNvPr>
          <p:cNvSpPr txBox="1"/>
          <p:nvPr/>
        </p:nvSpPr>
        <p:spPr>
          <a:xfrm>
            <a:off x="1841500" y="2603500"/>
            <a:ext cx="9525000" cy="660400"/>
          </a:xfrm>
          <a:prstGeom prst="rect">
            <a:avLst/>
          </a:prstGeom>
          <a:noFill/>
          <a:ln>
            <a:noFill/>
          </a:ln>
        </p:spPr>
        <p:txBody>
          <a:bodyPr vertOverflow="overflow" vert="horz" wrap="square" rtlCol="0" anchor="ctr" anchorCtr="0">
            <a:noAutofit/>
          </a:bodyPr>
          <a:lstStyle/>
          <a:p>
            <a:pPr algn="l"/>
            <a:r>
              <a:rPr lang="en-US" dirty="0">
                <a:solidFill>
                  <a:srgbClr val="2D2926"/>
                </a:solidFill>
                <a:latin typeface="Segoe UI"/>
                <a:cs typeface="Segoe UI"/>
              </a:rPr>
              <a:t>…that overlaps with their interest</a:t>
            </a:r>
          </a:p>
        </p:txBody>
      </p:sp>
      <p:sp>
        <p:nvSpPr>
          <p:cNvPr id="10" name="Oval 9">
            <a:extLst>
              <a:ext uri="{FF2B5EF4-FFF2-40B4-BE49-F238E27FC236}">
                <a16:creationId xmlns:a16="http://schemas.microsoft.com/office/drawing/2014/main" id="{6F858097-BC14-2C45-8A77-977B30EA9526}"/>
              </a:ext>
            </a:extLst>
          </p:cNvPr>
          <p:cNvSpPr/>
          <p:nvPr/>
        </p:nvSpPr>
        <p:spPr>
          <a:xfrm>
            <a:off x="1016000" y="3619500"/>
            <a:ext cx="558800" cy="558800"/>
          </a:xfrm>
          <a:prstGeom prst="ellipse">
            <a:avLst/>
          </a:prstGeom>
          <a:solidFill>
            <a:srgbClr val="2D6A4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b="1">
                <a:solidFill>
                  <a:srgbClr val="FFFFFF"/>
                </a:solidFill>
                <a:latin typeface="Segoe UI"/>
                <a:cs typeface="Segoe UI"/>
              </a:rPr>
              <a:t>3</a:t>
            </a:r>
          </a:p>
        </p:txBody>
      </p:sp>
      <p:sp>
        <p:nvSpPr>
          <p:cNvPr id="11" name="TextBox 10">
            <a:extLst>
              <a:ext uri="{FF2B5EF4-FFF2-40B4-BE49-F238E27FC236}">
                <a16:creationId xmlns:a16="http://schemas.microsoft.com/office/drawing/2014/main" id="{CCC89368-2C7D-8E4F-B749-18EBA20A85CE}"/>
              </a:ext>
            </a:extLst>
          </p:cNvPr>
          <p:cNvSpPr txBox="1"/>
          <p:nvPr/>
        </p:nvSpPr>
        <p:spPr>
          <a:xfrm>
            <a:off x="1841500" y="3556000"/>
            <a:ext cx="9525000" cy="660400"/>
          </a:xfrm>
          <a:prstGeom prst="rect">
            <a:avLst/>
          </a:prstGeom>
          <a:noFill/>
          <a:ln>
            <a:noFill/>
          </a:ln>
        </p:spPr>
        <p:txBody>
          <a:bodyPr vertOverflow="overflow" vert="horz" wrap="square" rtlCol="0" anchor="ctr" anchorCtr="0">
            <a:noAutofit/>
          </a:bodyPr>
          <a:lstStyle/>
          <a:p>
            <a:pPr algn="l"/>
            <a:r>
              <a:rPr lang="en-US">
                <a:solidFill>
                  <a:srgbClr val="2D2926"/>
                </a:solidFill>
                <a:latin typeface="Segoe UI"/>
                <a:cs typeface="Segoe UI"/>
              </a:rPr>
              <a:t>…in a structured way: normal, complication, new normal</a:t>
            </a:r>
          </a:p>
        </p:txBody>
      </p:sp>
      <p:sp>
        <p:nvSpPr>
          <p:cNvPr id="16" name="TextBox 15">
            <a:extLst>
              <a:ext uri="{FF2B5EF4-FFF2-40B4-BE49-F238E27FC236}">
                <a16:creationId xmlns:a16="http://schemas.microsoft.com/office/drawing/2014/main" id="{AA1E83B9-E7DC-7440-A913-FA74BCAEE31F}"/>
              </a:ext>
            </a:extLst>
          </p:cNvPr>
          <p:cNvSpPr txBox="1"/>
          <p:nvPr/>
        </p:nvSpPr>
        <p:spPr>
          <a:xfrm>
            <a:off x="1841500" y="5194300"/>
            <a:ext cx="10160000" cy="355600"/>
          </a:xfrm>
          <a:prstGeom prst="rect">
            <a:avLst/>
          </a:prstGeom>
          <a:noFill/>
          <a:ln>
            <a:noFill/>
          </a:ln>
        </p:spPr>
        <p:txBody>
          <a:bodyPr vertOverflow="overflow" vert="horz" wrap="square" rtlCol="0" anchor="t">
            <a:noAutofit/>
          </a:bodyPr>
          <a:lstStyle/>
          <a:p>
            <a:pPr algn="l"/>
            <a:r>
              <a:rPr lang="en-US" sz="1400" i="1" dirty="0">
                <a:solidFill>
                  <a:srgbClr val="588B8B"/>
                </a:solidFill>
                <a:latin typeface="Segoe UI"/>
                <a:cs typeface="Segoe UI"/>
              </a:rPr>
              <a:t>AI can help identify audience pain points and serve as your storytelling coach.</a:t>
            </a:r>
          </a:p>
        </p:txBody>
      </p:sp>
    </p:spTree>
    <p:extLst>
      <p:ext uri="{BB962C8B-B14F-4D97-AF65-F5344CB8AC3E}">
        <p14:creationId xmlns:p14="http://schemas.microsoft.com/office/powerpoint/2010/main" val="4280508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73B97-238D-D6D1-B9FF-ABFF559241B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3537E03-7834-9239-73DB-02CB4469DA11}"/>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FA17F469-A651-2428-D4F0-49FB73869030}"/>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800" b="1">
                <a:solidFill>
                  <a:srgbClr val="FBF7F2"/>
                </a:solidFill>
                <a:latin typeface="Georgia"/>
              </a:rPr>
              <a:t>Presentation Myths</a:t>
            </a:r>
          </a:p>
        </p:txBody>
      </p:sp>
      <p:sp>
        <p:nvSpPr>
          <p:cNvPr id="10" name="Rounded Rectangle 9">
            <a:extLst>
              <a:ext uri="{FF2B5EF4-FFF2-40B4-BE49-F238E27FC236}">
                <a16:creationId xmlns:a16="http://schemas.microsoft.com/office/drawing/2014/main" id="{21B4860C-91E6-F3BF-6288-1C56EDDB8BED}"/>
              </a:ext>
            </a:extLst>
          </p:cNvPr>
          <p:cNvSpPr/>
          <p:nvPr/>
        </p:nvSpPr>
        <p:spPr>
          <a:xfrm>
            <a:off x="730250" y="1841500"/>
            <a:ext cx="3429000" cy="4660900"/>
          </a:xfrm>
          <a:prstGeom prst="roundRect">
            <a:avLst/>
          </a:prstGeom>
          <a:solidFill>
            <a:srgbClr val="FFFFFF"/>
          </a:solidFill>
          <a:ln w="25400" cap="flat" cmpd="sng" algn="ctr">
            <a:solidFill>
              <a:srgbClr val="C8553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cxnSp>
        <p:nvCxnSpPr>
          <p:cNvPr id="13" name="Straight Arrow Connector 12">
            <a:extLst>
              <a:ext uri="{FF2B5EF4-FFF2-40B4-BE49-F238E27FC236}">
                <a16:creationId xmlns:a16="http://schemas.microsoft.com/office/drawing/2014/main" id="{BDB08D1C-847D-4E24-D073-E1969F7CD8FC}"/>
              </a:ext>
            </a:extLst>
          </p:cNvPr>
          <p:cNvCxnSpPr/>
          <p:nvPr/>
        </p:nvCxnSpPr>
        <p:spPr>
          <a:xfrm>
            <a:off x="1238250" y="4628243"/>
            <a:ext cx="2413000" cy="0"/>
          </a:xfrm>
          <a:prstGeom prst="straightConnector1">
            <a:avLst/>
          </a:prstGeom>
          <a:ln w="12700" cap="flat" cmpd="sng" algn="ctr">
            <a:solidFill>
              <a:srgbClr val="E0D6CA"/>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C7D6D97-3436-BA50-90CB-A906E7EB0619}"/>
              </a:ext>
            </a:extLst>
          </p:cNvPr>
          <p:cNvSpPr txBox="1"/>
          <p:nvPr/>
        </p:nvSpPr>
        <p:spPr>
          <a:xfrm>
            <a:off x="920750" y="2233386"/>
            <a:ext cx="3429000" cy="889000"/>
          </a:xfrm>
          <a:prstGeom prst="rect">
            <a:avLst/>
          </a:prstGeom>
          <a:noFill/>
          <a:ln>
            <a:noFill/>
          </a:ln>
        </p:spPr>
        <p:txBody>
          <a:bodyPr vertOverflow="overflow" vert="horz" wrap="square" rtlCol="0" anchor="t">
            <a:noAutofit/>
          </a:bodyPr>
          <a:lstStyle/>
          <a:p>
            <a:pPr algn="l"/>
            <a:r>
              <a:rPr lang="en-US" sz="2800" b="1" dirty="0">
                <a:solidFill>
                  <a:srgbClr val="C8553D"/>
                </a:solidFill>
                <a:latin typeface="Georgia"/>
              </a:rPr>
              <a:t>You have a data problem</a:t>
            </a:r>
          </a:p>
        </p:txBody>
      </p:sp>
      <p:sp>
        <p:nvSpPr>
          <p:cNvPr id="16" name="Rounded Rectangle 15">
            <a:extLst>
              <a:ext uri="{FF2B5EF4-FFF2-40B4-BE49-F238E27FC236}">
                <a16:creationId xmlns:a16="http://schemas.microsoft.com/office/drawing/2014/main" id="{81F72484-8E64-760C-8083-787BB6ECADB7}"/>
              </a:ext>
            </a:extLst>
          </p:cNvPr>
          <p:cNvSpPr/>
          <p:nvPr/>
        </p:nvSpPr>
        <p:spPr>
          <a:xfrm>
            <a:off x="4381500" y="1714500"/>
            <a:ext cx="3429000" cy="4787900"/>
          </a:xfrm>
          <a:prstGeom prst="roundRect">
            <a:avLst/>
          </a:prstGeom>
          <a:solidFill>
            <a:srgbClr val="FFFFFF"/>
          </a:solidFill>
          <a:ln w="25400" cap="flat" cmpd="sng" algn="ctr">
            <a:solidFill>
              <a:srgbClr val="588B8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cxnSp>
        <p:nvCxnSpPr>
          <p:cNvPr id="19" name="Straight Arrow Connector 18">
            <a:extLst>
              <a:ext uri="{FF2B5EF4-FFF2-40B4-BE49-F238E27FC236}">
                <a16:creationId xmlns:a16="http://schemas.microsoft.com/office/drawing/2014/main" id="{DCEAD28C-D47F-8E49-1DC7-52EE657BE341}"/>
              </a:ext>
            </a:extLst>
          </p:cNvPr>
          <p:cNvCxnSpPr/>
          <p:nvPr/>
        </p:nvCxnSpPr>
        <p:spPr>
          <a:xfrm>
            <a:off x="4889500" y="4575629"/>
            <a:ext cx="2413000" cy="0"/>
          </a:xfrm>
          <a:prstGeom prst="straightConnector1">
            <a:avLst/>
          </a:prstGeom>
          <a:ln w="12700" cap="flat" cmpd="sng" algn="ctr">
            <a:solidFill>
              <a:srgbClr val="E0D6CA"/>
            </a:solidFill>
            <a:prstDash val="solid"/>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3DA98D10-68C7-1F2F-FD9B-383AB9EB9D7F}"/>
              </a:ext>
            </a:extLst>
          </p:cNvPr>
          <p:cNvSpPr/>
          <p:nvPr/>
        </p:nvSpPr>
        <p:spPr>
          <a:xfrm>
            <a:off x="8191500" y="1714500"/>
            <a:ext cx="3429000" cy="4787900"/>
          </a:xfrm>
          <a:prstGeom prst="roundRect">
            <a:avLst/>
          </a:prstGeom>
          <a:solidFill>
            <a:srgbClr val="FFFFFF"/>
          </a:solidFill>
          <a:ln w="25400" cap="flat" cmpd="sng" algn="ctr">
            <a:solidFill>
              <a:srgbClr val="2D6A4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cxnSp>
        <p:nvCxnSpPr>
          <p:cNvPr id="25" name="Straight Arrow Connector 24">
            <a:extLst>
              <a:ext uri="{FF2B5EF4-FFF2-40B4-BE49-F238E27FC236}">
                <a16:creationId xmlns:a16="http://schemas.microsoft.com/office/drawing/2014/main" id="{585B9C9E-1A21-A8F8-AF3A-AD60C24AEE38}"/>
              </a:ext>
            </a:extLst>
          </p:cNvPr>
          <p:cNvCxnSpPr/>
          <p:nvPr/>
        </p:nvCxnSpPr>
        <p:spPr>
          <a:xfrm>
            <a:off x="8481786" y="4566558"/>
            <a:ext cx="2413000" cy="0"/>
          </a:xfrm>
          <a:prstGeom prst="straightConnector1">
            <a:avLst/>
          </a:prstGeom>
          <a:ln w="12700" cap="flat" cmpd="sng" algn="ctr">
            <a:solidFill>
              <a:srgbClr val="E0D6CA"/>
            </a:solidFill>
            <a:prstDash val="soli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E255328-654D-8D32-5C47-91E4EB4C5496}"/>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9" name="TextBox 28">
            <a:extLst>
              <a:ext uri="{FF2B5EF4-FFF2-40B4-BE49-F238E27FC236}">
                <a16:creationId xmlns:a16="http://schemas.microsoft.com/office/drawing/2014/main" id="{2D443B5C-AE9E-5302-EE26-711DE2FBE197}"/>
              </a:ext>
            </a:extLst>
          </p:cNvPr>
          <p:cNvSpPr txBox="1"/>
          <p:nvPr/>
        </p:nvSpPr>
        <p:spPr>
          <a:xfrm>
            <a:off x="4508500" y="2134508"/>
            <a:ext cx="3429000" cy="889000"/>
          </a:xfrm>
          <a:prstGeom prst="rect">
            <a:avLst/>
          </a:prstGeom>
          <a:noFill/>
          <a:ln>
            <a:noFill/>
          </a:ln>
        </p:spPr>
        <p:txBody>
          <a:bodyPr vertOverflow="overflow" vert="horz" wrap="square" rtlCol="0" anchor="t">
            <a:noAutofit/>
          </a:bodyPr>
          <a:lstStyle/>
          <a:p>
            <a:pPr algn="l"/>
            <a:r>
              <a:rPr lang="en-US" sz="2800" b="1" dirty="0">
                <a:solidFill>
                  <a:srgbClr val="C8553D"/>
                </a:solidFill>
                <a:latin typeface="Georgia"/>
              </a:rPr>
              <a:t>Stories “dumb down” issues</a:t>
            </a:r>
          </a:p>
        </p:txBody>
      </p:sp>
      <p:sp>
        <p:nvSpPr>
          <p:cNvPr id="30" name="TextBox 29">
            <a:extLst>
              <a:ext uri="{FF2B5EF4-FFF2-40B4-BE49-F238E27FC236}">
                <a16:creationId xmlns:a16="http://schemas.microsoft.com/office/drawing/2014/main" id="{641EC3DA-2174-C38F-6626-B3A8A880D10F}"/>
              </a:ext>
            </a:extLst>
          </p:cNvPr>
          <p:cNvSpPr txBox="1"/>
          <p:nvPr/>
        </p:nvSpPr>
        <p:spPr>
          <a:xfrm>
            <a:off x="8318500" y="2013858"/>
            <a:ext cx="3429000" cy="889000"/>
          </a:xfrm>
          <a:prstGeom prst="rect">
            <a:avLst/>
          </a:prstGeom>
          <a:noFill/>
          <a:ln>
            <a:noFill/>
          </a:ln>
        </p:spPr>
        <p:txBody>
          <a:bodyPr vertOverflow="overflow" vert="horz" wrap="square" rtlCol="0" anchor="t">
            <a:noAutofit/>
          </a:bodyPr>
          <a:lstStyle/>
          <a:p>
            <a:pPr algn="l"/>
            <a:r>
              <a:rPr lang="en-US" sz="2800" b="1" dirty="0">
                <a:solidFill>
                  <a:srgbClr val="C8553D"/>
                </a:solidFill>
                <a:latin typeface="Georgia"/>
              </a:rPr>
              <a:t>Storytelling is not for professionals</a:t>
            </a:r>
          </a:p>
        </p:txBody>
      </p:sp>
      <p:sp>
        <p:nvSpPr>
          <p:cNvPr id="2" name="TextBox 1">
            <a:extLst>
              <a:ext uri="{FF2B5EF4-FFF2-40B4-BE49-F238E27FC236}">
                <a16:creationId xmlns:a16="http://schemas.microsoft.com/office/drawing/2014/main" id="{2A3584BE-704E-0211-B089-1EF625ACD252}"/>
              </a:ext>
            </a:extLst>
          </p:cNvPr>
          <p:cNvSpPr txBox="1"/>
          <p:nvPr/>
        </p:nvSpPr>
        <p:spPr>
          <a:xfrm>
            <a:off x="762000" y="4954814"/>
            <a:ext cx="3861254" cy="889000"/>
          </a:xfrm>
          <a:prstGeom prst="rect">
            <a:avLst/>
          </a:prstGeom>
          <a:noFill/>
          <a:ln>
            <a:noFill/>
          </a:ln>
        </p:spPr>
        <p:txBody>
          <a:bodyPr vertOverflow="overflow" vert="horz" wrap="square" rtlCol="0" anchor="t">
            <a:noAutofit/>
          </a:bodyPr>
          <a:lstStyle/>
          <a:p>
            <a:pPr algn="l"/>
            <a:r>
              <a:rPr lang="en-US" sz="2800" b="1" dirty="0">
                <a:solidFill>
                  <a:srgbClr val="C8553D"/>
                </a:solidFill>
                <a:latin typeface="Georgia"/>
              </a:rPr>
              <a:t>You have a </a:t>
            </a:r>
          </a:p>
          <a:p>
            <a:pPr algn="l"/>
            <a:r>
              <a:rPr lang="en-US" sz="2800" b="1" dirty="0">
                <a:solidFill>
                  <a:srgbClr val="C8553D"/>
                </a:solidFill>
                <a:latin typeface="Georgia"/>
              </a:rPr>
              <a:t>people  problem</a:t>
            </a:r>
          </a:p>
        </p:txBody>
      </p:sp>
      <p:sp>
        <p:nvSpPr>
          <p:cNvPr id="3" name="TextBox 2">
            <a:extLst>
              <a:ext uri="{FF2B5EF4-FFF2-40B4-BE49-F238E27FC236}">
                <a16:creationId xmlns:a16="http://schemas.microsoft.com/office/drawing/2014/main" id="{84AAFA8C-0060-084D-2C9D-0C6F017B3AFB}"/>
              </a:ext>
            </a:extLst>
          </p:cNvPr>
          <p:cNvSpPr txBox="1"/>
          <p:nvPr/>
        </p:nvSpPr>
        <p:spPr>
          <a:xfrm>
            <a:off x="4445000" y="5020130"/>
            <a:ext cx="3429000" cy="889000"/>
          </a:xfrm>
          <a:prstGeom prst="rect">
            <a:avLst/>
          </a:prstGeom>
          <a:noFill/>
          <a:ln>
            <a:noFill/>
          </a:ln>
        </p:spPr>
        <p:txBody>
          <a:bodyPr vertOverflow="overflow" vert="horz" wrap="square" rtlCol="0" anchor="t">
            <a:noAutofit/>
          </a:bodyPr>
          <a:lstStyle/>
          <a:p>
            <a:pPr algn="l"/>
            <a:r>
              <a:rPr lang="en-US" sz="2800" b="1" dirty="0">
                <a:solidFill>
                  <a:srgbClr val="C8553D"/>
                </a:solidFill>
                <a:latin typeface="Georgia"/>
              </a:rPr>
              <a:t>Stories respect people’s time</a:t>
            </a:r>
          </a:p>
        </p:txBody>
      </p:sp>
      <p:sp>
        <p:nvSpPr>
          <p:cNvPr id="4" name="TextBox 3">
            <a:extLst>
              <a:ext uri="{FF2B5EF4-FFF2-40B4-BE49-F238E27FC236}">
                <a16:creationId xmlns:a16="http://schemas.microsoft.com/office/drawing/2014/main" id="{17E05FF4-2A7E-5C46-A8B5-F4210978C166}"/>
              </a:ext>
            </a:extLst>
          </p:cNvPr>
          <p:cNvSpPr txBox="1"/>
          <p:nvPr/>
        </p:nvSpPr>
        <p:spPr>
          <a:xfrm>
            <a:off x="8445500" y="5059136"/>
            <a:ext cx="3429000" cy="889000"/>
          </a:xfrm>
          <a:prstGeom prst="rect">
            <a:avLst/>
          </a:prstGeom>
          <a:noFill/>
          <a:ln>
            <a:noFill/>
          </a:ln>
        </p:spPr>
        <p:txBody>
          <a:bodyPr vertOverflow="overflow" vert="horz" wrap="square" rtlCol="0" anchor="t">
            <a:noAutofit/>
          </a:bodyPr>
          <a:lstStyle/>
          <a:p>
            <a:pPr algn="l"/>
            <a:r>
              <a:rPr lang="en-US" sz="2800" b="1" dirty="0">
                <a:solidFill>
                  <a:srgbClr val="C8553D"/>
                </a:solidFill>
                <a:latin typeface="Georgia"/>
              </a:rPr>
              <a:t>It is how the PM communicates</a:t>
            </a:r>
          </a:p>
        </p:txBody>
      </p:sp>
    </p:spTree>
    <p:extLst>
      <p:ext uri="{BB962C8B-B14F-4D97-AF65-F5344CB8AC3E}">
        <p14:creationId xmlns:p14="http://schemas.microsoft.com/office/powerpoint/2010/main" val="1673612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E7A2-ED68-C098-429A-A7C6C7709B45}"/>
            </a:ext>
          </a:extLst>
        </p:cNvPr>
        <p:cNvGrpSpPr/>
        <p:nvPr/>
      </p:nvGrpSpPr>
      <p:grpSpPr>
        <a:xfrm>
          <a:off x="0" y="0"/>
          <a:ext cx="0" cy="0"/>
          <a:chOff x="0" y="0"/>
          <a:chExt cx="0" cy="0"/>
        </a:xfrm>
      </p:grpSpPr>
      <p:pic>
        <p:nvPicPr>
          <p:cNvPr id="3" name="Picture 2" descr="A penguin standing at a table with people in the background&#10;&#10;AI-generated content may be incorrect.">
            <a:extLst>
              <a:ext uri="{FF2B5EF4-FFF2-40B4-BE49-F238E27FC236}">
                <a16:creationId xmlns:a16="http://schemas.microsoft.com/office/drawing/2014/main" id="{C480C475-885E-2D5B-21ED-654702C2E9BB}"/>
              </a:ext>
            </a:extLst>
          </p:cNvPr>
          <p:cNvPicPr>
            <a:picLocks noChangeAspect="1"/>
          </p:cNvPicPr>
          <p:nvPr/>
        </p:nvPicPr>
        <p:blipFill>
          <a:blip r:embed="rId2"/>
          <a:stretch>
            <a:fillRect/>
          </a:stretch>
        </p:blipFill>
        <p:spPr>
          <a:xfrm>
            <a:off x="3809" y="0"/>
            <a:ext cx="12184381" cy="6858000"/>
          </a:xfrm>
          <a:prstGeom prst="rect">
            <a:avLst/>
          </a:prstGeom>
        </p:spPr>
      </p:pic>
    </p:spTree>
    <p:extLst>
      <p:ext uri="{BB962C8B-B14F-4D97-AF65-F5344CB8AC3E}">
        <p14:creationId xmlns:p14="http://schemas.microsoft.com/office/powerpoint/2010/main" val="1708672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round a table&#10;&#10;AI-generated content may be incorrect.">
            <a:extLst>
              <a:ext uri="{FF2B5EF4-FFF2-40B4-BE49-F238E27FC236}">
                <a16:creationId xmlns:a16="http://schemas.microsoft.com/office/drawing/2014/main" id="{73F51C45-8BA3-A430-D5D2-128353B4A6EC}"/>
              </a:ext>
            </a:extLst>
          </p:cNvPr>
          <p:cNvPicPr>
            <a:picLocks noChangeAspect="1"/>
          </p:cNvPicPr>
          <p:nvPr/>
        </p:nvPicPr>
        <p:blipFill>
          <a:blip r:embed="rId2"/>
          <a:stretch>
            <a:fillRect/>
          </a:stretch>
        </p:blipFill>
        <p:spPr>
          <a:xfrm>
            <a:off x="43699" y="0"/>
            <a:ext cx="12104601" cy="6858000"/>
          </a:xfrm>
          <a:prstGeom prst="rect">
            <a:avLst/>
          </a:prstGeom>
        </p:spPr>
      </p:pic>
    </p:spTree>
    <p:extLst>
      <p:ext uri="{BB962C8B-B14F-4D97-AF65-F5344CB8AC3E}">
        <p14:creationId xmlns:p14="http://schemas.microsoft.com/office/powerpoint/2010/main" val="1354831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AI-generated content may be incorrect.">
            <a:extLst>
              <a:ext uri="{FF2B5EF4-FFF2-40B4-BE49-F238E27FC236}">
                <a16:creationId xmlns:a16="http://schemas.microsoft.com/office/drawing/2014/main" id="{3CB51E43-09FA-D9C4-E8B9-645A45F0C4DA}"/>
              </a:ext>
            </a:extLst>
          </p:cNvPr>
          <p:cNvPicPr>
            <a:picLocks noChangeAspect="1"/>
          </p:cNvPicPr>
          <p:nvPr/>
        </p:nvPicPr>
        <p:blipFill>
          <a:blip r:embed="rId2"/>
          <a:stretch>
            <a:fillRect/>
          </a:stretch>
        </p:blipFill>
        <p:spPr>
          <a:xfrm>
            <a:off x="-1" y="110923"/>
            <a:ext cx="12108433" cy="6590665"/>
          </a:xfrm>
          <a:prstGeom prst="rect">
            <a:avLst/>
          </a:prstGeom>
        </p:spPr>
      </p:pic>
    </p:spTree>
    <p:extLst>
      <p:ext uri="{BB962C8B-B14F-4D97-AF65-F5344CB8AC3E}">
        <p14:creationId xmlns:p14="http://schemas.microsoft.com/office/powerpoint/2010/main" val="90414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8FBFC2-677E-3B4C-B227-F758B0C9D7B9}"/>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87EEA82C-5330-BF41-9490-58B05F800D46}"/>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800" b="1">
                <a:solidFill>
                  <a:srgbClr val="FBF7F2"/>
                </a:solidFill>
                <a:latin typeface="Georgia"/>
              </a:rPr>
              <a:t>Presentation Myths</a:t>
            </a:r>
          </a:p>
        </p:txBody>
      </p:sp>
      <p:sp>
        <p:nvSpPr>
          <p:cNvPr id="10" name="Rounded Rectangle 9">
            <a:extLst>
              <a:ext uri="{FF2B5EF4-FFF2-40B4-BE49-F238E27FC236}">
                <a16:creationId xmlns:a16="http://schemas.microsoft.com/office/drawing/2014/main" id="{72939275-23FE-4A4E-B5DD-B1E9910D7408}"/>
              </a:ext>
            </a:extLst>
          </p:cNvPr>
          <p:cNvSpPr/>
          <p:nvPr/>
        </p:nvSpPr>
        <p:spPr>
          <a:xfrm>
            <a:off x="730250" y="1748971"/>
            <a:ext cx="3429000" cy="3302000"/>
          </a:xfrm>
          <a:prstGeom prst="roundRect">
            <a:avLst/>
          </a:prstGeom>
          <a:solidFill>
            <a:srgbClr val="FFFFFF"/>
          </a:solidFill>
          <a:ln w="25400" cap="flat" cmpd="sng" algn="ctr">
            <a:solidFill>
              <a:srgbClr val="C8553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cxnSp>
        <p:nvCxnSpPr>
          <p:cNvPr id="13" name="Straight Arrow Connector 12">
            <a:extLst>
              <a:ext uri="{FF2B5EF4-FFF2-40B4-BE49-F238E27FC236}">
                <a16:creationId xmlns:a16="http://schemas.microsoft.com/office/drawing/2014/main" id="{37E39842-962A-4D43-B1C0-9FE1485A5431}"/>
              </a:ext>
            </a:extLst>
          </p:cNvPr>
          <p:cNvCxnSpPr/>
          <p:nvPr/>
        </p:nvCxnSpPr>
        <p:spPr>
          <a:xfrm>
            <a:off x="1238250" y="4628243"/>
            <a:ext cx="2413000" cy="0"/>
          </a:xfrm>
          <a:prstGeom prst="straightConnector1">
            <a:avLst/>
          </a:prstGeom>
          <a:ln w="12700" cap="flat" cmpd="sng" algn="ctr">
            <a:solidFill>
              <a:srgbClr val="E0D6CA"/>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51F1DC-DDDE-C54E-A474-C23928856DF9}"/>
              </a:ext>
            </a:extLst>
          </p:cNvPr>
          <p:cNvSpPr txBox="1"/>
          <p:nvPr/>
        </p:nvSpPr>
        <p:spPr>
          <a:xfrm>
            <a:off x="952500" y="2705100"/>
            <a:ext cx="3429000" cy="889000"/>
          </a:xfrm>
          <a:prstGeom prst="rect">
            <a:avLst/>
          </a:prstGeom>
          <a:noFill/>
          <a:ln>
            <a:noFill/>
          </a:ln>
        </p:spPr>
        <p:txBody>
          <a:bodyPr vertOverflow="overflow" vert="horz" wrap="square" rtlCol="0" anchor="t">
            <a:noAutofit/>
          </a:bodyPr>
          <a:lstStyle/>
          <a:p>
            <a:pPr algn="l"/>
            <a:r>
              <a:rPr lang="en-US" sz="3200" b="1" dirty="0">
                <a:solidFill>
                  <a:srgbClr val="C8553D"/>
                </a:solidFill>
                <a:latin typeface="Georgia"/>
              </a:rPr>
              <a:t>You have a data problem</a:t>
            </a:r>
          </a:p>
        </p:txBody>
      </p:sp>
      <p:sp>
        <p:nvSpPr>
          <p:cNvPr id="16" name="Rounded Rectangle 15">
            <a:extLst>
              <a:ext uri="{FF2B5EF4-FFF2-40B4-BE49-F238E27FC236}">
                <a16:creationId xmlns:a16="http://schemas.microsoft.com/office/drawing/2014/main" id="{A1B0998B-CE0E-E947-8828-8D315767A5C9}"/>
              </a:ext>
            </a:extLst>
          </p:cNvPr>
          <p:cNvSpPr/>
          <p:nvPr/>
        </p:nvSpPr>
        <p:spPr>
          <a:xfrm>
            <a:off x="4381500" y="1714500"/>
            <a:ext cx="3429000" cy="3302000"/>
          </a:xfrm>
          <a:prstGeom prst="roundRect">
            <a:avLst/>
          </a:prstGeom>
          <a:solidFill>
            <a:srgbClr val="FFFFFF"/>
          </a:solidFill>
          <a:ln w="25400" cap="flat" cmpd="sng" algn="ctr">
            <a:solidFill>
              <a:srgbClr val="588B8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cxnSp>
        <p:nvCxnSpPr>
          <p:cNvPr id="19" name="Straight Arrow Connector 18">
            <a:extLst>
              <a:ext uri="{FF2B5EF4-FFF2-40B4-BE49-F238E27FC236}">
                <a16:creationId xmlns:a16="http://schemas.microsoft.com/office/drawing/2014/main" id="{230A2F99-1CBB-0044-A202-B653EAB9AD79}"/>
              </a:ext>
            </a:extLst>
          </p:cNvPr>
          <p:cNvCxnSpPr/>
          <p:nvPr/>
        </p:nvCxnSpPr>
        <p:spPr>
          <a:xfrm>
            <a:off x="4889500" y="4575629"/>
            <a:ext cx="2413000" cy="0"/>
          </a:xfrm>
          <a:prstGeom prst="straightConnector1">
            <a:avLst/>
          </a:prstGeom>
          <a:ln w="12700" cap="flat" cmpd="sng" algn="ctr">
            <a:solidFill>
              <a:srgbClr val="E0D6CA"/>
            </a:solidFill>
            <a:prstDash val="solid"/>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076DD63E-F41B-4B45-AC11-5F27136DAA4B}"/>
              </a:ext>
            </a:extLst>
          </p:cNvPr>
          <p:cNvSpPr/>
          <p:nvPr/>
        </p:nvSpPr>
        <p:spPr>
          <a:xfrm>
            <a:off x="8191500" y="1714500"/>
            <a:ext cx="3429000" cy="3302000"/>
          </a:xfrm>
          <a:prstGeom prst="roundRect">
            <a:avLst/>
          </a:prstGeom>
          <a:solidFill>
            <a:srgbClr val="FFFFFF"/>
          </a:solidFill>
          <a:ln w="25400" cap="flat" cmpd="sng" algn="ctr">
            <a:solidFill>
              <a:srgbClr val="2D6A4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cxnSp>
        <p:nvCxnSpPr>
          <p:cNvPr id="25" name="Straight Arrow Connector 24">
            <a:extLst>
              <a:ext uri="{FF2B5EF4-FFF2-40B4-BE49-F238E27FC236}">
                <a16:creationId xmlns:a16="http://schemas.microsoft.com/office/drawing/2014/main" id="{C7358DC3-2110-644A-A4FA-43859243BD61}"/>
              </a:ext>
            </a:extLst>
          </p:cNvPr>
          <p:cNvCxnSpPr/>
          <p:nvPr/>
        </p:nvCxnSpPr>
        <p:spPr>
          <a:xfrm>
            <a:off x="8481786" y="4566558"/>
            <a:ext cx="2413000" cy="0"/>
          </a:xfrm>
          <a:prstGeom prst="straightConnector1">
            <a:avLst/>
          </a:prstGeom>
          <a:ln w="12700" cap="flat" cmpd="sng" algn="ctr">
            <a:solidFill>
              <a:srgbClr val="E0D6CA"/>
            </a:solidFill>
            <a:prstDash val="soli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7C30B8E-EB59-574F-A3D5-0E389B8B8B1F}"/>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9" name="TextBox 28">
            <a:extLst>
              <a:ext uri="{FF2B5EF4-FFF2-40B4-BE49-F238E27FC236}">
                <a16:creationId xmlns:a16="http://schemas.microsoft.com/office/drawing/2014/main" id="{299B61FC-379D-F269-9113-83B195FBA04F}"/>
              </a:ext>
            </a:extLst>
          </p:cNvPr>
          <p:cNvSpPr txBox="1"/>
          <p:nvPr/>
        </p:nvSpPr>
        <p:spPr>
          <a:xfrm>
            <a:off x="4603750" y="2616200"/>
            <a:ext cx="3429000" cy="889000"/>
          </a:xfrm>
          <a:prstGeom prst="rect">
            <a:avLst/>
          </a:prstGeom>
          <a:noFill/>
          <a:ln>
            <a:noFill/>
          </a:ln>
        </p:spPr>
        <p:txBody>
          <a:bodyPr vertOverflow="overflow" vert="horz" wrap="square" rtlCol="0" anchor="t">
            <a:noAutofit/>
          </a:bodyPr>
          <a:lstStyle/>
          <a:p>
            <a:pPr algn="l"/>
            <a:r>
              <a:rPr lang="en-US" sz="3200" b="1" dirty="0">
                <a:solidFill>
                  <a:srgbClr val="C8553D"/>
                </a:solidFill>
                <a:latin typeface="Georgia"/>
              </a:rPr>
              <a:t>Stories “dumb down” briefings</a:t>
            </a:r>
          </a:p>
        </p:txBody>
      </p:sp>
      <p:sp>
        <p:nvSpPr>
          <p:cNvPr id="30" name="TextBox 29">
            <a:extLst>
              <a:ext uri="{FF2B5EF4-FFF2-40B4-BE49-F238E27FC236}">
                <a16:creationId xmlns:a16="http://schemas.microsoft.com/office/drawing/2014/main" id="{533B0752-D82D-2EE7-A875-FDBD54377B6F}"/>
              </a:ext>
            </a:extLst>
          </p:cNvPr>
          <p:cNvSpPr txBox="1"/>
          <p:nvPr/>
        </p:nvSpPr>
        <p:spPr>
          <a:xfrm>
            <a:off x="8350250" y="2579008"/>
            <a:ext cx="3429000" cy="889000"/>
          </a:xfrm>
          <a:prstGeom prst="rect">
            <a:avLst/>
          </a:prstGeom>
          <a:noFill/>
          <a:ln>
            <a:noFill/>
          </a:ln>
        </p:spPr>
        <p:txBody>
          <a:bodyPr vertOverflow="overflow" vert="horz" wrap="square" rtlCol="0" anchor="t">
            <a:noAutofit/>
          </a:bodyPr>
          <a:lstStyle/>
          <a:p>
            <a:pPr algn="l"/>
            <a:r>
              <a:rPr lang="en-US" sz="3200" b="1" dirty="0">
                <a:solidFill>
                  <a:srgbClr val="C8553D"/>
                </a:solidFill>
                <a:latin typeface="Georgia"/>
              </a:rPr>
              <a:t>Storytelling is not for serious people</a:t>
            </a:r>
          </a:p>
        </p:txBody>
      </p:sp>
    </p:spTree>
    <p:extLst>
      <p:ext uri="{BB962C8B-B14F-4D97-AF65-F5344CB8AC3E}">
        <p14:creationId xmlns:p14="http://schemas.microsoft.com/office/powerpoint/2010/main" val="2460301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7676-D571-5D04-D462-C5CF6F0290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D89F37-8B63-3159-8A0F-9E90C1E0CF68}"/>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CAF22673-034B-8829-DF73-8060DF1304E6}"/>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Workshops: Pre-Qualified supplier in Pro-Services and TSPS</a:t>
            </a:r>
          </a:p>
          <a:p>
            <a:pPr algn="l"/>
            <a:endParaRPr lang="en-US" sz="2400" b="1" dirty="0">
              <a:solidFill>
                <a:srgbClr val="FBF7F2"/>
              </a:solidFill>
              <a:latin typeface="Georgia"/>
            </a:endParaRPr>
          </a:p>
          <a:p>
            <a:pPr algn="l"/>
            <a:endParaRPr lang="en-US" sz="2400" b="1" dirty="0">
              <a:solidFill>
                <a:srgbClr val="FBF7F2"/>
              </a:solidFill>
              <a:latin typeface="Georgia"/>
            </a:endParaRPr>
          </a:p>
        </p:txBody>
      </p:sp>
      <p:sp>
        <p:nvSpPr>
          <p:cNvPr id="15" name="TextBox 14">
            <a:extLst>
              <a:ext uri="{FF2B5EF4-FFF2-40B4-BE49-F238E27FC236}">
                <a16:creationId xmlns:a16="http://schemas.microsoft.com/office/drawing/2014/main" id="{27468735-50CE-365A-41ED-67F6BAA116FF}"/>
              </a:ext>
            </a:extLst>
          </p:cNvPr>
          <p:cNvSpPr txBox="1"/>
          <p:nvPr/>
        </p:nvSpPr>
        <p:spPr>
          <a:xfrm>
            <a:off x="3926306" y="1879600"/>
            <a:ext cx="10160000" cy="4318000"/>
          </a:xfrm>
          <a:prstGeom prst="rect">
            <a:avLst/>
          </a:prstGeom>
          <a:noFill/>
          <a:ln>
            <a:noFill/>
          </a:ln>
        </p:spPr>
        <p:txBody>
          <a:bodyPr vertOverflow="overflow" vert="horz" wrap="square" rtlCol="0" anchor="t">
            <a:noAutofit/>
          </a:bodyPr>
          <a:lstStyle/>
          <a:p>
            <a:pPr marL="457200" indent="-457200" algn="l">
              <a:buFont typeface="Arial" panose="020B0604020202020204" pitchFamily="34" charset="0"/>
              <a:buChar char="•"/>
            </a:pPr>
            <a:r>
              <a:rPr lang="en-US" sz="2800" dirty="0">
                <a:solidFill>
                  <a:srgbClr val="2D2926"/>
                </a:solidFill>
                <a:latin typeface="Segoe UI"/>
                <a:cs typeface="Segoe UI"/>
              </a:rPr>
              <a:t>Storytelling Workshop </a:t>
            </a:r>
          </a:p>
          <a:p>
            <a:pPr marL="914400" lvl="1" indent="-457200">
              <a:buFont typeface="Arial" panose="020B0604020202020204" pitchFamily="34" charset="0"/>
              <a:buChar char="•"/>
            </a:pPr>
            <a:r>
              <a:rPr lang="en-US" sz="2400" dirty="0">
                <a:solidFill>
                  <a:srgbClr val="2D2926"/>
                </a:solidFill>
                <a:latin typeface="Segoe UI"/>
                <a:cs typeface="Segoe UI"/>
              </a:rPr>
              <a:t>In-Person or Virtual</a:t>
            </a:r>
          </a:p>
          <a:p>
            <a:pPr marL="914400" lvl="1" indent="-457200">
              <a:buFont typeface="Arial" panose="020B0604020202020204" pitchFamily="34" charset="0"/>
              <a:buChar char="•"/>
            </a:pPr>
            <a:r>
              <a:rPr lang="en-US" sz="2400" dirty="0">
                <a:solidFill>
                  <a:srgbClr val="2D2926"/>
                </a:solidFill>
                <a:latin typeface="Segoe UI"/>
                <a:cs typeface="Segoe UI"/>
              </a:rPr>
              <a:t>Half-day or Full Day</a:t>
            </a:r>
          </a:p>
          <a:p>
            <a:pPr marL="457200" indent="-457200" algn="l">
              <a:buFont typeface="Arial" panose="020B0604020202020204" pitchFamily="34" charset="0"/>
              <a:buChar char="•"/>
            </a:pPr>
            <a:endParaRPr lang="en-US" sz="2800" dirty="0">
              <a:solidFill>
                <a:srgbClr val="2D2926"/>
              </a:solidFill>
              <a:latin typeface="Segoe UI"/>
              <a:cs typeface="Segoe UI"/>
            </a:endParaRPr>
          </a:p>
          <a:p>
            <a:pPr marL="457200" indent="-457200">
              <a:buFont typeface="Arial" panose="020B0604020202020204" pitchFamily="34" charset="0"/>
              <a:buChar char="•"/>
            </a:pPr>
            <a:r>
              <a:rPr lang="en-US" sz="2800" dirty="0">
                <a:solidFill>
                  <a:srgbClr val="2D2926"/>
                </a:solidFill>
                <a:cs typeface="Segoe UI"/>
              </a:rPr>
              <a:t>AI Workshop Options</a:t>
            </a:r>
          </a:p>
          <a:p>
            <a:pPr marL="800100" lvl="1" indent="-342900">
              <a:buFont typeface="Arial" panose="020B0604020202020204" pitchFamily="34" charset="0"/>
              <a:buChar char="•"/>
            </a:pPr>
            <a:r>
              <a:rPr lang="en-US" sz="2400" dirty="0">
                <a:solidFill>
                  <a:srgbClr val="2D2926"/>
                </a:solidFill>
                <a:cs typeface="Segoe UI"/>
              </a:rPr>
              <a:t>In-Person or Virtual</a:t>
            </a:r>
          </a:p>
          <a:p>
            <a:pPr marL="800100" lvl="1" indent="-342900">
              <a:buFont typeface="Arial" panose="020B0604020202020204" pitchFamily="34" charset="0"/>
              <a:buChar char="•"/>
            </a:pPr>
            <a:r>
              <a:rPr lang="en-US" sz="2400" dirty="0">
                <a:solidFill>
                  <a:srgbClr val="2D2926"/>
                </a:solidFill>
                <a:cs typeface="Segoe UI"/>
              </a:rPr>
              <a:t>Half-day or Full Day</a:t>
            </a:r>
          </a:p>
          <a:p>
            <a:pPr marL="342900" indent="-342900">
              <a:buFont typeface="Arial" panose="020B0604020202020204" pitchFamily="34" charset="0"/>
              <a:buChar char="•"/>
            </a:pPr>
            <a:endParaRPr lang="en-US" sz="2800" dirty="0">
              <a:solidFill>
                <a:srgbClr val="2D2926"/>
              </a:solidFill>
              <a:cs typeface="Segoe UI"/>
            </a:endParaRPr>
          </a:p>
          <a:p>
            <a:pPr marL="342900" indent="-342900">
              <a:buFont typeface="Arial" panose="020B0604020202020204" pitchFamily="34" charset="0"/>
              <a:buChar char="•"/>
            </a:pPr>
            <a:r>
              <a:rPr lang="en-US" sz="2800" dirty="0">
                <a:solidFill>
                  <a:srgbClr val="2D2926"/>
                </a:solidFill>
                <a:cs typeface="Segoe UI"/>
              </a:rPr>
              <a:t>Benefits</a:t>
            </a:r>
          </a:p>
          <a:p>
            <a:pPr marL="800100" lvl="1" indent="-342900">
              <a:buFont typeface="Arial" panose="020B0604020202020204" pitchFamily="34" charset="0"/>
              <a:buChar char="•"/>
            </a:pPr>
            <a:r>
              <a:rPr lang="en-US" sz="2400" dirty="0">
                <a:solidFill>
                  <a:srgbClr val="2D2926"/>
                </a:solidFill>
                <a:cs typeface="Segoe UI"/>
              </a:rPr>
              <a:t>Skills development</a:t>
            </a:r>
          </a:p>
          <a:p>
            <a:pPr marL="800100" lvl="1" indent="-342900">
              <a:buFont typeface="Arial" panose="020B0604020202020204" pitchFamily="34" charset="0"/>
              <a:buChar char="•"/>
            </a:pPr>
            <a:r>
              <a:rPr lang="en-US" sz="2400" dirty="0">
                <a:solidFill>
                  <a:srgbClr val="2D2926"/>
                </a:solidFill>
                <a:cs typeface="Segoe UI"/>
              </a:rPr>
              <a:t>Team building</a:t>
            </a:r>
          </a:p>
          <a:p>
            <a:pPr algn="l"/>
            <a:endParaRPr lang="en-US" sz="2800" dirty="0">
              <a:solidFill>
                <a:srgbClr val="2D2926"/>
              </a:solidFill>
              <a:latin typeface="Segoe UI"/>
              <a:cs typeface="Segoe UI"/>
            </a:endParaRPr>
          </a:p>
          <a:p>
            <a:endParaRPr lang="en-US" sz="2000" dirty="0">
              <a:solidFill>
                <a:srgbClr val="2D2926"/>
              </a:solidFill>
              <a:cs typeface="Segoe UI"/>
            </a:endParaRPr>
          </a:p>
          <a:p>
            <a:pPr algn="l"/>
            <a:endParaRPr lang="en-US" sz="2000" dirty="0">
              <a:solidFill>
                <a:srgbClr val="2D2926"/>
              </a:solidFill>
              <a:latin typeface="Segoe UI"/>
              <a:cs typeface="Segoe UI"/>
            </a:endParaRPr>
          </a:p>
          <a:p>
            <a:pPr algn="l"/>
            <a:endParaRPr lang="en-US" sz="2000" dirty="0">
              <a:solidFill>
                <a:srgbClr val="2D2926"/>
              </a:solidFill>
              <a:latin typeface="Segoe UI"/>
              <a:cs typeface="Segoe UI"/>
            </a:endParaRPr>
          </a:p>
          <a:p>
            <a:pPr algn="l"/>
            <a:endParaRPr lang="en-US" sz="2000" dirty="0">
              <a:solidFill>
                <a:srgbClr val="2D2926"/>
              </a:solidFill>
              <a:latin typeface="Segoe UI"/>
              <a:cs typeface="Segoe UI"/>
            </a:endParaRPr>
          </a:p>
          <a:p>
            <a:pPr algn="l"/>
            <a:endParaRPr lang="en-US" sz="2000" dirty="0">
              <a:solidFill>
                <a:srgbClr val="2D2926"/>
              </a:solidFill>
              <a:latin typeface="Segoe UI"/>
              <a:cs typeface="Segoe UI"/>
            </a:endParaRPr>
          </a:p>
        </p:txBody>
      </p:sp>
      <p:sp>
        <p:nvSpPr>
          <p:cNvPr id="16" name="Rectangle 15">
            <a:extLst>
              <a:ext uri="{FF2B5EF4-FFF2-40B4-BE49-F238E27FC236}">
                <a16:creationId xmlns:a16="http://schemas.microsoft.com/office/drawing/2014/main" id="{3CF5D5F3-A8EE-BD2D-77FF-429A82DBD057}"/>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436713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itle 1"/>
          <p:cNvSpPr txBox="1">
            <a:spLocks noGrp="1"/>
          </p:cNvSpPr>
          <p:nvPr>
            <p:ph type="title"/>
          </p:nvPr>
        </p:nvSpPr>
        <p:spPr>
          <a:prstGeom prst="rect">
            <a:avLst/>
          </a:prstGeom>
        </p:spPr>
        <p:txBody>
          <a:bodyPr>
            <a:normAutofit/>
          </a:bodyPr>
          <a:lstStyle/>
          <a:p>
            <a:r>
              <a:rPr lang="en-CA" dirty="0">
                <a:latin typeface="Inter Tight Black" pitchFamily="2" charset="0"/>
                <a:ea typeface="Inter Tight Black" pitchFamily="2" charset="0"/>
                <a:cs typeface="Inter Tight Black" pitchFamily="2" charset="0"/>
              </a:rPr>
              <a:t>Thank you</a:t>
            </a:r>
            <a:r>
              <a:rPr dirty="0">
                <a:latin typeface="Inter Tight Black" pitchFamily="2" charset="0"/>
                <a:ea typeface="Inter Tight Black" pitchFamily="2" charset="0"/>
                <a:cs typeface="Inter Tight Black" pitchFamily="2" charset="0"/>
              </a:rPr>
              <a:t>!</a:t>
            </a:r>
            <a:br>
              <a:rPr lang="en-CA" dirty="0">
                <a:latin typeface="Inter Tight Black" pitchFamily="2" charset="0"/>
                <a:ea typeface="Inter Tight Black" pitchFamily="2" charset="0"/>
                <a:cs typeface="Inter Tight Black" pitchFamily="2" charset="0"/>
              </a:rPr>
            </a:br>
            <a:br>
              <a:rPr lang="en-CA" dirty="0">
                <a:latin typeface="Inter Tight Black" pitchFamily="2" charset="0"/>
                <a:ea typeface="Inter Tight Black" pitchFamily="2" charset="0"/>
                <a:cs typeface="Inter Tight Black" pitchFamily="2" charset="0"/>
              </a:rPr>
            </a:br>
            <a:endParaRPr dirty="0">
              <a:latin typeface="Inter Tight Black" pitchFamily="2" charset="0"/>
              <a:ea typeface="Inter Tight Black" pitchFamily="2" charset="0"/>
              <a:cs typeface="Inter Tight Black" pitchFamily="2" charset="0"/>
            </a:endParaRPr>
          </a:p>
        </p:txBody>
      </p:sp>
      <p:sp>
        <p:nvSpPr>
          <p:cNvPr id="2" name="Text Placeholder 1">
            <a:extLst>
              <a:ext uri="{FF2B5EF4-FFF2-40B4-BE49-F238E27FC236}">
                <a16:creationId xmlns:a16="http://schemas.microsoft.com/office/drawing/2014/main" id="{2DFC8D39-4772-BD69-1679-CC7AA1D64038}"/>
              </a:ext>
            </a:extLst>
          </p:cNvPr>
          <p:cNvSpPr>
            <a:spLocks noGrp="1"/>
          </p:cNvSpPr>
          <p:nvPr>
            <p:ph type="body" sz="quarter" idx="1"/>
          </p:nvPr>
        </p:nvSpPr>
        <p:spPr/>
        <p:txBody>
          <a:bodyPr/>
          <a:lstStyle/>
          <a:p>
            <a:r>
              <a:rPr lang="en-US" dirty="0">
                <a:hlinkClick r:id="rId2"/>
              </a:rPr>
              <a:t>John@AIGuides.co</a:t>
            </a:r>
            <a:endParaRPr lang="en-US" dirty="0"/>
          </a:p>
          <a:p>
            <a:r>
              <a:rPr lang="en-US" dirty="0" err="1"/>
              <a:t>Jstroud@IOG.ca</a:t>
            </a:r>
            <a:endParaRPr lang="en-US" dirty="0"/>
          </a:p>
        </p:txBody>
      </p:sp>
      <p:sp>
        <p:nvSpPr>
          <p:cNvPr id="8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51</a:t>
            </a:fld>
            <a:endParaRPr/>
          </a:p>
        </p:txBody>
      </p:sp>
      <p:sp>
        <p:nvSpPr>
          <p:cNvPr id="4" name="TextBox 3">
            <a:extLst>
              <a:ext uri="{FF2B5EF4-FFF2-40B4-BE49-F238E27FC236}">
                <a16:creationId xmlns:a16="http://schemas.microsoft.com/office/drawing/2014/main" id="{9A74DF60-940E-5B97-CB59-9F85FB62BCB0}"/>
              </a:ext>
            </a:extLst>
          </p:cNvPr>
          <p:cNvSpPr txBox="1"/>
          <p:nvPr/>
        </p:nvSpPr>
        <p:spPr>
          <a:xfrm>
            <a:off x="854204" y="5990795"/>
            <a:ext cx="6462157" cy="682174"/>
          </a:xfrm>
          <a:prstGeom prst="rect">
            <a:avLst/>
          </a:prstGeom>
          <a:noFill/>
        </p:spPr>
        <p:txBody>
          <a:bodyPr wrap="square" rtlCol="0">
            <a:spAutoFit/>
          </a:bodyPr>
          <a:lstStyle/>
          <a:p>
            <a:r>
              <a:rPr lang="en-US" sz="2333" dirty="0">
                <a:latin typeface="Inter Tight Black" pitchFamily="2" charset="0"/>
                <a:ea typeface="Inter Tight Black" pitchFamily="2" charset="0"/>
                <a:cs typeface="Inter Tight Black" pitchFamily="2" charset="0"/>
              </a:rPr>
              <a:t>Book a follow-up conversation</a:t>
            </a:r>
            <a:endParaRPr lang="en-US" sz="1500" dirty="0">
              <a:latin typeface="Inter Tight Black" pitchFamily="2" charset="0"/>
              <a:ea typeface="Inter Tight Black" pitchFamily="2" charset="0"/>
              <a:cs typeface="Inter Tight Black" pitchFamily="2" charset="0"/>
            </a:endParaRPr>
          </a:p>
          <a:p>
            <a:endParaRPr lang="fr-FR" sz="1500" dirty="0"/>
          </a:p>
        </p:txBody>
      </p:sp>
      <p:sp>
        <p:nvSpPr>
          <p:cNvPr id="5" name="TextBox 4">
            <a:extLst>
              <a:ext uri="{FF2B5EF4-FFF2-40B4-BE49-F238E27FC236}">
                <a16:creationId xmlns:a16="http://schemas.microsoft.com/office/drawing/2014/main" id="{B64035CD-0376-7724-33AE-EADB81552D3E}"/>
              </a:ext>
            </a:extLst>
          </p:cNvPr>
          <p:cNvSpPr txBox="1"/>
          <p:nvPr/>
        </p:nvSpPr>
        <p:spPr>
          <a:xfrm>
            <a:off x="854204" y="6395974"/>
            <a:ext cx="5866213" cy="400110"/>
          </a:xfrm>
          <a:prstGeom prst="rect">
            <a:avLst/>
          </a:prstGeom>
          <a:noFill/>
        </p:spPr>
        <p:txBody>
          <a:bodyPr wrap="square" rtlCol="0">
            <a:spAutoFit/>
          </a:bodyPr>
          <a:lstStyle/>
          <a:p>
            <a:r>
              <a:rPr lang="en-US" sz="2000" dirty="0"/>
              <a:t>https://</a:t>
            </a:r>
            <a:r>
              <a:rPr lang="en-US" sz="2000" dirty="0" err="1"/>
              <a:t>aiguides.co</a:t>
            </a:r>
            <a:r>
              <a:rPr lang="en-US" sz="2000" dirty="0"/>
              <a:t>/schedule/</a:t>
            </a:r>
          </a:p>
        </p:txBody>
      </p:sp>
      <p:pic>
        <p:nvPicPr>
          <p:cNvPr id="7" name="Image 0" descr="preencoded.png">
            <a:extLst>
              <a:ext uri="{FF2B5EF4-FFF2-40B4-BE49-F238E27FC236}">
                <a16:creationId xmlns:a16="http://schemas.microsoft.com/office/drawing/2014/main" id="{5369FBC2-9931-A4FF-7AAB-AE419A825A95}"/>
              </a:ext>
            </a:extLst>
          </p:cNvPr>
          <p:cNvPicPr>
            <a:picLocks noChangeAspect="1"/>
          </p:cNvPicPr>
          <p:nvPr/>
        </p:nvPicPr>
        <p:blipFill>
          <a:blip r:embed="rId3"/>
          <a:stretch>
            <a:fillRect/>
          </a:stretch>
        </p:blipFill>
        <p:spPr>
          <a:xfrm>
            <a:off x="9412932" y="6179125"/>
            <a:ext cx="2079955" cy="288013"/>
          </a:xfrm>
          <a:prstGeom prst="rect">
            <a:avLst/>
          </a:prstGeom>
        </p:spPr>
      </p:pic>
    </p:spTree>
    <p:extLst>
      <p:ext uri="{BB962C8B-B14F-4D97-AF65-F5344CB8AC3E}">
        <p14:creationId xmlns:p14="http://schemas.microsoft.com/office/powerpoint/2010/main" val="298284582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9B7EE689-772E-4BDB-4D67-730A45B37BA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5968C7A-8D54-5641-95F4-3BBD07E13994}"/>
              </a:ext>
            </a:extLst>
          </p:cNvPr>
          <p:cNvSpPr txBox="1"/>
          <p:nvPr/>
        </p:nvSpPr>
        <p:spPr>
          <a:xfrm>
            <a:off x="6604000" y="1905000"/>
            <a:ext cx="3810000" cy="3810000"/>
          </a:xfrm>
          <a:prstGeom prst="rect">
            <a:avLst/>
          </a:prstGeom>
          <a:noFill/>
          <a:ln>
            <a:noFill/>
          </a:ln>
        </p:spPr>
        <p:txBody>
          <a:bodyPr vertOverflow="overflow" vert="horz" wrap="square" rtlCol="0" anchor="t">
            <a:noAutofit/>
          </a:bodyPr>
          <a:lstStyle/>
          <a:p>
            <a:pPr algn="l"/>
            <a:r>
              <a:rPr lang="en-US" sz="15000">
                <a:solidFill>
                  <a:srgbClr val="F0E8DD"/>
                </a:solidFill>
                <a:latin typeface="Georgia"/>
              </a:rPr>
              <a:t>❝</a:t>
            </a:r>
          </a:p>
        </p:txBody>
      </p:sp>
      <p:sp>
        <p:nvSpPr>
          <p:cNvPr id="6" name="Rectangle 5">
            <a:extLst>
              <a:ext uri="{FF2B5EF4-FFF2-40B4-BE49-F238E27FC236}">
                <a16:creationId xmlns:a16="http://schemas.microsoft.com/office/drawing/2014/main" id="{460C27F0-EC52-3A46-97F8-55CC345E19CF}"/>
              </a:ext>
            </a:extLst>
          </p:cNvPr>
          <p:cNvSpPr/>
          <p:nvPr/>
        </p:nvSpPr>
        <p:spPr>
          <a:xfrm>
            <a:off x="0" y="0"/>
            <a:ext cx="4826000" cy="6858000"/>
          </a:xfrm>
          <a:prstGeom prst="rect">
            <a:avLst/>
          </a:prstGeom>
          <a:solidFill>
            <a:srgbClr val="D4A57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486589D9-86D5-A141-8FCC-80029551C592}"/>
              </a:ext>
            </a:extLst>
          </p:cNvPr>
          <p:cNvSpPr txBox="1"/>
          <p:nvPr/>
        </p:nvSpPr>
        <p:spPr>
          <a:xfrm>
            <a:off x="635000" y="2286000"/>
            <a:ext cx="3556000" cy="381000"/>
          </a:xfrm>
          <a:prstGeom prst="rect">
            <a:avLst/>
          </a:prstGeom>
          <a:noFill/>
          <a:ln>
            <a:noFill/>
          </a:ln>
        </p:spPr>
        <p:txBody>
          <a:bodyPr vertOverflow="overflow" vert="horz" wrap="square" rtlCol="0" anchor="t">
            <a:noAutofit/>
          </a:bodyPr>
          <a:lstStyle/>
          <a:p>
            <a:pPr algn="l"/>
            <a:r>
              <a:rPr lang="en-US" sz="1400">
                <a:solidFill>
                  <a:srgbClr val="FFFFFF"/>
                </a:solidFill>
                <a:latin typeface="Segoe UI"/>
                <a:cs typeface="Segoe UI"/>
              </a:rPr>
              <a:t>SECTION</a:t>
            </a:r>
          </a:p>
        </p:txBody>
      </p:sp>
      <p:cxnSp>
        <p:nvCxnSpPr>
          <p:cNvPr id="8" name="Straight Arrow Connector 7">
            <a:extLst>
              <a:ext uri="{FF2B5EF4-FFF2-40B4-BE49-F238E27FC236}">
                <a16:creationId xmlns:a16="http://schemas.microsoft.com/office/drawing/2014/main" id="{CDAAD0F7-F419-4B43-A649-3ACFADA47C64}"/>
              </a:ext>
            </a:extLst>
          </p:cNvPr>
          <p:cNvCxnSpPr>
            <a:cxnSpLocks/>
          </p:cNvCxnSpPr>
          <p:nvPr/>
        </p:nvCxnSpPr>
        <p:spPr>
          <a:xfrm>
            <a:off x="635000" y="2768600"/>
            <a:ext cx="784726" cy="0"/>
          </a:xfrm>
          <a:prstGeom prst="straightConnector1">
            <a:avLst/>
          </a:prstGeom>
          <a:ln w="25400" cap="flat" cmpd="sng" algn="ctr">
            <a:solidFill>
              <a:srgbClr val="FFFFFF"/>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62D851-FCC5-C243-9915-730E83895D21}"/>
              </a:ext>
            </a:extLst>
          </p:cNvPr>
          <p:cNvSpPr txBox="1"/>
          <p:nvPr/>
        </p:nvSpPr>
        <p:spPr>
          <a:xfrm>
            <a:off x="635000" y="2984500"/>
            <a:ext cx="3876842" cy="1270000"/>
          </a:xfrm>
          <a:prstGeom prst="rect">
            <a:avLst/>
          </a:prstGeom>
          <a:noFill/>
          <a:ln>
            <a:noFill/>
          </a:ln>
        </p:spPr>
        <p:txBody>
          <a:bodyPr vertOverflow="overflow" vert="horz" wrap="square" rtlCol="0" anchor="t">
            <a:noAutofit/>
          </a:bodyPr>
          <a:lstStyle/>
          <a:p>
            <a:pPr algn="l"/>
            <a:r>
              <a:rPr lang="en-US" sz="4800" b="1" dirty="0">
                <a:solidFill>
                  <a:srgbClr val="2D2926"/>
                </a:solidFill>
                <a:latin typeface="Georgia"/>
              </a:rPr>
              <a:t>Annex:</a:t>
            </a:r>
          </a:p>
          <a:p>
            <a:pPr algn="l"/>
            <a:r>
              <a:rPr lang="en-US" sz="4800" b="1" dirty="0">
                <a:solidFill>
                  <a:srgbClr val="2D2926"/>
                </a:solidFill>
                <a:latin typeface="Georgia"/>
              </a:rPr>
              <a:t>Presenter Tips</a:t>
            </a:r>
          </a:p>
        </p:txBody>
      </p:sp>
      <p:sp>
        <p:nvSpPr>
          <p:cNvPr id="11" name="Rectangle 10">
            <a:extLst>
              <a:ext uri="{FF2B5EF4-FFF2-40B4-BE49-F238E27FC236}">
                <a16:creationId xmlns:a16="http://schemas.microsoft.com/office/drawing/2014/main" id="{6A8CF44B-0695-3E46-AEE1-277F58A896B6}"/>
              </a:ext>
            </a:extLst>
          </p:cNvPr>
          <p:cNvSpPr/>
          <p:nvPr/>
        </p:nvSpPr>
        <p:spPr>
          <a:xfrm>
            <a:off x="0" y="6680200"/>
            <a:ext cx="12192000" cy="1778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727608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F2C63ABA-602D-E406-236E-552BC4776D8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5B1C7E-BCAD-B06C-1390-7432D171FEC3}"/>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7BF44995-D0EF-A526-231C-3C21E611CE1A}"/>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dirty="0">
                <a:solidFill>
                  <a:srgbClr val="FBF7F2"/>
                </a:solidFill>
                <a:latin typeface="Georgia"/>
              </a:rPr>
              <a:t>Q: How do I avoid looking “cheesy”</a:t>
            </a:r>
          </a:p>
        </p:txBody>
      </p:sp>
      <p:sp>
        <p:nvSpPr>
          <p:cNvPr id="6" name="Oval 5">
            <a:extLst>
              <a:ext uri="{FF2B5EF4-FFF2-40B4-BE49-F238E27FC236}">
                <a16:creationId xmlns:a16="http://schemas.microsoft.com/office/drawing/2014/main" id="{0B74705D-E5CE-3570-4AB0-A44B4306FFCC}"/>
              </a:ext>
            </a:extLst>
          </p:cNvPr>
          <p:cNvSpPr/>
          <p:nvPr/>
        </p:nvSpPr>
        <p:spPr>
          <a:xfrm>
            <a:off x="1016000" y="1778000"/>
            <a:ext cx="609600" cy="6096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7" name="TextBox 6">
            <a:extLst>
              <a:ext uri="{FF2B5EF4-FFF2-40B4-BE49-F238E27FC236}">
                <a16:creationId xmlns:a16="http://schemas.microsoft.com/office/drawing/2014/main" id="{445DFB5C-7836-9565-9704-F1B11613A9ED}"/>
              </a:ext>
            </a:extLst>
          </p:cNvPr>
          <p:cNvSpPr txBox="1"/>
          <p:nvPr/>
        </p:nvSpPr>
        <p:spPr>
          <a:xfrm>
            <a:off x="1905000" y="1892300"/>
            <a:ext cx="9144000" cy="6604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Never say you have a story to tell.  Refer to scenarios, case studies, “something that happened last week” etc.</a:t>
            </a:r>
          </a:p>
        </p:txBody>
      </p:sp>
      <p:sp>
        <p:nvSpPr>
          <p:cNvPr id="9" name="Oval 8">
            <a:extLst>
              <a:ext uri="{FF2B5EF4-FFF2-40B4-BE49-F238E27FC236}">
                <a16:creationId xmlns:a16="http://schemas.microsoft.com/office/drawing/2014/main" id="{51FBE310-F0CA-DBB7-4F06-17AF318594F0}"/>
              </a:ext>
            </a:extLst>
          </p:cNvPr>
          <p:cNvSpPr/>
          <p:nvPr/>
        </p:nvSpPr>
        <p:spPr>
          <a:xfrm>
            <a:off x="1016000" y="2921000"/>
            <a:ext cx="609600" cy="6096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10" name="TextBox 9">
            <a:extLst>
              <a:ext uri="{FF2B5EF4-FFF2-40B4-BE49-F238E27FC236}">
                <a16:creationId xmlns:a16="http://schemas.microsoft.com/office/drawing/2014/main" id="{A35BAD11-5DA7-D745-B868-3D1A2E821CF7}"/>
              </a:ext>
            </a:extLst>
          </p:cNvPr>
          <p:cNvSpPr txBox="1"/>
          <p:nvPr/>
        </p:nvSpPr>
        <p:spPr>
          <a:xfrm>
            <a:off x="1905000" y="2895600"/>
            <a:ext cx="9144000" cy="6604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Use the story framework (situation, complication, audience question, main message)</a:t>
            </a:r>
          </a:p>
        </p:txBody>
      </p:sp>
      <p:sp>
        <p:nvSpPr>
          <p:cNvPr id="12" name="Rectangle 11">
            <a:extLst>
              <a:ext uri="{FF2B5EF4-FFF2-40B4-BE49-F238E27FC236}">
                <a16:creationId xmlns:a16="http://schemas.microsoft.com/office/drawing/2014/main" id="{331C4304-F28D-6E0B-7D45-E5A86A83A6EB}"/>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4293918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34F1DE-43E9-9443-AA8C-A09C69F46F7C}"/>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660F8168-3845-5A46-A3C5-B912768D936A}"/>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dirty="0">
                <a:solidFill>
                  <a:srgbClr val="FBF7F2"/>
                </a:solidFill>
                <a:latin typeface="Georgia"/>
              </a:rPr>
              <a:t>Q: How long should a story be?</a:t>
            </a:r>
          </a:p>
        </p:txBody>
      </p:sp>
      <p:sp>
        <p:nvSpPr>
          <p:cNvPr id="6" name="Oval 5">
            <a:extLst>
              <a:ext uri="{FF2B5EF4-FFF2-40B4-BE49-F238E27FC236}">
                <a16:creationId xmlns:a16="http://schemas.microsoft.com/office/drawing/2014/main" id="{11BBAA1A-168A-2148-8842-63A87D90AD03}"/>
              </a:ext>
            </a:extLst>
          </p:cNvPr>
          <p:cNvSpPr/>
          <p:nvPr/>
        </p:nvSpPr>
        <p:spPr>
          <a:xfrm>
            <a:off x="1016000" y="1778000"/>
            <a:ext cx="609600" cy="6096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7" name="TextBox 6">
            <a:extLst>
              <a:ext uri="{FF2B5EF4-FFF2-40B4-BE49-F238E27FC236}">
                <a16:creationId xmlns:a16="http://schemas.microsoft.com/office/drawing/2014/main" id="{1193D123-7F5F-524E-B990-B548A13FC81D}"/>
              </a:ext>
            </a:extLst>
          </p:cNvPr>
          <p:cNvSpPr txBox="1"/>
          <p:nvPr/>
        </p:nvSpPr>
        <p:spPr>
          <a:xfrm>
            <a:off x="1905000" y="1752600"/>
            <a:ext cx="9144000" cy="6604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Keep it short, especially in the beginning</a:t>
            </a:r>
          </a:p>
        </p:txBody>
      </p:sp>
      <p:sp>
        <p:nvSpPr>
          <p:cNvPr id="9" name="Oval 8">
            <a:extLst>
              <a:ext uri="{FF2B5EF4-FFF2-40B4-BE49-F238E27FC236}">
                <a16:creationId xmlns:a16="http://schemas.microsoft.com/office/drawing/2014/main" id="{7C1963E9-4624-2546-8958-D7DDBBA75648}"/>
              </a:ext>
            </a:extLst>
          </p:cNvPr>
          <p:cNvSpPr/>
          <p:nvPr/>
        </p:nvSpPr>
        <p:spPr>
          <a:xfrm>
            <a:off x="1016000" y="2921000"/>
            <a:ext cx="609600" cy="6096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10" name="TextBox 9">
            <a:extLst>
              <a:ext uri="{FF2B5EF4-FFF2-40B4-BE49-F238E27FC236}">
                <a16:creationId xmlns:a16="http://schemas.microsoft.com/office/drawing/2014/main" id="{DA018E54-5AD3-2B4F-9D85-544E8BD3410E}"/>
              </a:ext>
            </a:extLst>
          </p:cNvPr>
          <p:cNvSpPr txBox="1"/>
          <p:nvPr/>
        </p:nvSpPr>
        <p:spPr>
          <a:xfrm>
            <a:off x="1905000" y="2895600"/>
            <a:ext cx="9144000" cy="6604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Aim for 1 minute or less. </a:t>
            </a:r>
          </a:p>
        </p:txBody>
      </p:sp>
      <p:sp>
        <p:nvSpPr>
          <p:cNvPr id="12" name="Rectangle 11">
            <a:extLst>
              <a:ext uri="{FF2B5EF4-FFF2-40B4-BE49-F238E27FC236}">
                <a16:creationId xmlns:a16="http://schemas.microsoft.com/office/drawing/2014/main" id="{11CFE7F2-4843-014B-8BF8-C28D74D18D0C}"/>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146250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EA7DE673-79EC-D6C1-D39D-95A374D77B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1ECA44E-1775-42BF-0C38-478D59B19987}"/>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2F108633-1657-DC68-C92C-D8524B9E1F00}"/>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dirty="0">
                <a:solidFill>
                  <a:srgbClr val="FBF7F2"/>
                </a:solidFill>
                <a:latin typeface="Georgia"/>
              </a:rPr>
              <a:t>Q: Does the story need to be true?</a:t>
            </a:r>
          </a:p>
        </p:txBody>
      </p:sp>
      <p:sp>
        <p:nvSpPr>
          <p:cNvPr id="6" name="Oval 5">
            <a:extLst>
              <a:ext uri="{FF2B5EF4-FFF2-40B4-BE49-F238E27FC236}">
                <a16:creationId xmlns:a16="http://schemas.microsoft.com/office/drawing/2014/main" id="{3B08B380-5864-E708-EB23-78825DA2AB85}"/>
              </a:ext>
            </a:extLst>
          </p:cNvPr>
          <p:cNvSpPr/>
          <p:nvPr/>
        </p:nvSpPr>
        <p:spPr>
          <a:xfrm>
            <a:off x="1016000" y="1778000"/>
            <a:ext cx="609600" cy="6096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7" name="TextBox 6">
            <a:extLst>
              <a:ext uri="{FF2B5EF4-FFF2-40B4-BE49-F238E27FC236}">
                <a16:creationId xmlns:a16="http://schemas.microsoft.com/office/drawing/2014/main" id="{D9167E30-203C-5096-2C6F-386575DA0C00}"/>
              </a:ext>
            </a:extLst>
          </p:cNvPr>
          <p:cNvSpPr txBox="1"/>
          <p:nvPr/>
        </p:nvSpPr>
        <p:spPr>
          <a:xfrm>
            <a:off x="1905000" y="1752600"/>
            <a:ext cx="9144000" cy="660400"/>
          </a:xfrm>
          <a:prstGeom prst="rect">
            <a:avLst/>
          </a:prstGeom>
          <a:noFill/>
          <a:ln>
            <a:noFill/>
          </a:ln>
        </p:spPr>
        <p:txBody>
          <a:bodyPr vertOverflow="overflow" vert="horz" wrap="square" rtlCol="0" anchor="ctr" anchorCtr="0">
            <a:noAutofit/>
          </a:bodyPr>
          <a:lstStyle/>
          <a:p>
            <a:pPr algn="l"/>
            <a:r>
              <a:rPr lang="en-US" sz="2200" b="1">
                <a:solidFill>
                  <a:srgbClr val="2D2926"/>
                </a:solidFill>
                <a:latin typeface="Segoe UI"/>
                <a:cs typeface="Segoe UI"/>
              </a:rPr>
              <a:t>Short answer: yes.</a:t>
            </a:r>
          </a:p>
        </p:txBody>
      </p:sp>
      <p:sp>
        <p:nvSpPr>
          <p:cNvPr id="9" name="Oval 8">
            <a:extLst>
              <a:ext uri="{FF2B5EF4-FFF2-40B4-BE49-F238E27FC236}">
                <a16:creationId xmlns:a16="http://schemas.microsoft.com/office/drawing/2014/main" id="{58ABD179-AFB9-1772-2465-B2B814A8F494}"/>
              </a:ext>
            </a:extLst>
          </p:cNvPr>
          <p:cNvSpPr/>
          <p:nvPr/>
        </p:nvSpPr>
        <p:spPr>
          <a:xfrm>
            <a:off x="1016000" y="2921000"/>
            <a:ext cx="609600" cy="6096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10" name="TextBox 9">
            <a:extLst>
              <a:ext uri="{FF2B5EF4-FFF2-40B4-BE49-F238E27FC236}">
                <a16:creationId xmlns:a16="http://schemas.microsoft.com/office/drawing/2014/main" id="{5FCCF65F-08D6-BB1E-CB09-598D8DFB1C18}"/>
              </a:ext>
            </a:extLst>
          </p:cNvPr>
          <p:cNvSpPr txBox="1"/>
          <p:nvPr/>
        </p:nvSpPr>
        <p:spPr>
          <a:xfrm>
            <a:off x="1905000" y="2895600"/>
            <a:ext cx="9144000" cy="6604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Long answer: omit non-material details, or you’ll get bogged down.</a:t>
            </a:r>
          </a:p>
        </p:txBody>
      </p:sp>
      <p:sp>
        <p:nvSpPr>
          <p:cNvPr id="12" name="Rectangle 11">
            <a:extLst>
              <a:ext uri="{FF2B5EF4-FFF2-40B4-BE49-F238E27FC236}">
                <a16:creationId xmlns:a16="http://schemas.microsoft.com/office/drawing/2014/main" id="{0099CB35-CD56-61FF-62BE-4DC10E96CBE3}"/>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090006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26384B85-E750-14FE-9360-080FCA971C8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10F346-E9D7-92FE-02B8-D99EDD79DDAC}"/>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5E96CC77-8A83-D806-8D10-4DD2916B868B}"/>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dirty="0">
                <a:solidFill>
                  <a:srgbClr val="FBF7F2"/>
                </a:solidFill>
                <a:latin typeface="Georgia"/>
              </a:rPr>
              <a:t>Q: How do I fit a story into my departments template?</a:t>
            </a:r>
          </a:p>
        </p:txBody>
      </p:sp>
      <p:sp>
        <p:nvSpPr>
          <p:cNvPr id="6" name="Oval 5">
            <a:extLst>
              <a:ext uri="{FF2B5EF4-FFF2-40B4-BE49-F238E27FC236}">
                <a16:creationId xmlns:a16="http://schemas.microsoft.com/office/drawing/2014/main" id="{F7B72D92-1AF6-5ABC-3BCB-3ADB3F47BDBA}"/>
              </a:ext>
            </a:extLst>
          </p:cNvPr>
          <p:cNvSpPr/>
          <p:nvPr/>
        </p:nvSpPr>
        <p:spPr>
          <a:xfrm>
            <a:off x="1016000" y="1778000"/>
            <a:ext cx="609600" cy="6096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7" name="TextBox 6">
            <a:extLst>
              <a:ext uri="{FF2B5EF4-FFF2-40B4-BE49-F238E27FC236}">
                <a16:creationId xmlns:a16="http://schemas.microsoft.com/office/drawing/2014/main" id="{60BB3F2E-9CC1-2972-CC6E-3F7EE7762563}"/>
              </a:ext>
            </a:extLst>
          </p:cNvPr>
          <p:cNvSpPr txBox="1"/>
          <p:nvPr/>
        </p:nvSpPr>
        <p:spPr>
          <a:xfrm>
            <a:off x="1905000" y="1752600"/>
            <a:ext cx="9144000" cy="6604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Ask AI for help on how to “fit a square peg into a round hole”.</a:t>
            </a:r>
          </a:p>
        </p:txBody>
      </p:sp>
      <p:sp>
        <p:nvSpPr>
          <p:cNvPr id="9" name="Oval 8">
            <a:extLst>
              <a:ext uri="{FF2B5EF4-FFF2-40B4-BE49-F238E27FC236}">
                <a16:creationId xmlns:a16="http://schemas.microsoft.com/office/drawing/2014/main" id="{B90B131D-85EC-57BE-9AE3-D6C8A02DE53E}"/>
              </a:ext>
            </a:extLst>
          </p:cNvPr>
          <p:cNvSpPr/>
          <p:nvPr/>
        </p:nvSpPr>
        <p:spPr>
          <a:xfrm>
            <a:off x="1016000" y="2921000"/>
            <a:ext cx="609600" cy="6096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10" name="TextBox 9">
            <a:extLst>
              <a:ext uri="{FF2B5EF4-FFF2-40B4-BE49-F238E27FC236}">
                <a16:creationId xmlns:a16="http://schemas.microsoft.com/office/drawing/2014/main" id="{0131AB20-DB19-B5C6-06E9-C29F49EAC272}"/>
              </a:ext>
            </a:extLst>
          </p:cNvPr>
          <p:cNvSpPr txBox="1"/>
          <p:nvPr/>
        </p:nvSpPr>
        <p:spPr>
          <a:xfrm>
            <a:off x="1905000" y="2895600"/>
            <a:ext cx="9144000" cy="660400"/>
          </a:xfrm>
          <a:prstGeom prst="rect">
            <a:avLst/>
          </a:prstGeom>
          <a:noFill/>
          <a:ln>
            <a:noFill/>
          </a:ln>
        </p:spPr>
        <p:txBody>
          <a:bodyPr vertOverflow="overflow" vert="horz" wrap="square" rtlCol="0" anchor="ctr" anchorCtr="0">
            <a:noAutofit/>
          </a:bodyPr>
          <a:lstStyle/>
          <a:p>
            <a:pPr algn="l"/>
            <a:r>
              <a:rPr lang="en-US" sz="2200" b="1" dirty="0">
                <a:solidFill>
                  <a:srgbClr val="2D2926"/>
                </a:solidFill>
                <a:latin typeface="Segoe UI"/>
                <a:cs typeface="Segoe UI"/>
              </a:rPr>
              <a:t>Use the story in your speaking points to frame all the data to follow.</a:t>
            </a:r>
          </a:p>
        </p:txBody>
      </p:sp>
      <p:sp>
        <p:nvSpPr>
          <p:cNvPr id="12" name="Rectangle 11">
            <a:extLst>
              <a:ext uri="{FF2B5EF4-FFF2-40B4-BE49-F238E27FC236}">
                <a16:creationId xmlns:a16="http://schemas.microsoft.com/office/drawing/2014/main" id="{A82461EA-28E4-FB7F-2CF1-994EE292BF69}"/>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353013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CD22FB08-7E0F-208E-377E-1F21C94411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FFC2FFD-1102-E549-ABFA-945B0C3E1B47}"/>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A012EF29-070B-C845-876F-9D39FDC52ABE}"/>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400" b="1" dirty="0">
                <a:solidFill>
                  <a:srgbClr val="FBF7F2"/>
                </a:solidFill>
                <a:latin typeface="Georgia"/>
              </a:rPr>
              <a:t>Q: What if I get nervous? </a:t>
            </a:r>
          </a:p>
        </p:txBody>
      </p:sp>
      <p:sp>
        <p:nvSpPr>
          <p:cNvPr id="6" name="Oval 5">
            <a:extLst>
              <a:ext uri="{FF2B5EF4-FFF2-40B4-BE49-F238E27FC236}">
                <a16:creationId xmlns:a16="http://schemas.microsoft.com/office/drawing/2014/main" id="{2F019ABF-67C0-4F41-ACAA-50EA1CC69B0A}"/>
              </a:ext>
            </a:extLst>
          </p:cNvPr>
          <p:cNvSpPr/>
          <p:nvPr/>
        </p:nvSpPr>
        <p:spPr>
          <a:xfrm>
            <a:off x="1016000" y="2032000"/>
            <a:ext cx="609600" cy="6096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7" name="TextBox 6">
            <a:extLst>
              <a:ext uri="{FF2B5EF4-FFF2-40B4-BE49-F238E27FC236}">
                <a16:creationId xmlns:a16="http://schemas.microsoft.com/office/drawing/2014/main" id="{CF3BD484-2D9A-B94B-802E-A1E887A0954B}"/>
              </a:ext>
            </a:extLst>
          </p:cNvPr>
          <p:cNvSpPr txBox="1"/>
          <p:nvPr/>
        </p:nvSpPr>
        <p:spPr>
          <a:xfrm>
            <a:off x="1905000" y="1968500"/>
            <a:ext cx="9144000" cy="698500"/>
          </a:xfrm>
          <a:prstGeom prst="rect">
            <a:avLst/>
          </a:prstGeom>
          <a:noFill/>
          <a:ln>
            <a:noFill/>
          </a:ln>
        </p:spPr>
        <p:txBody>
          <a:bodyPr vertOverflow="overflow" vert="horz" wrap="square" rtlCol="0" anchor="ctr" anchorCtr="0">
            <a:noAutofit/>
          </a:bodyPr>
          <a:lstStyle/>
          <a:p>
            <a:pPr algn="l"/>
            <a:r>
              <a:rPr lang="en-US" sz="2000">
                <a:solidFill>
                  <a:srgbClr val="2D2926"/>
                </a:solidFill>
                <a:latin typeface="Segoe UI"/>
                <a:cs typeface="Segoe UI"/>
              </a:rPr>
              <a:t>Most people are.</a:t>
            </a:r>
          </a:p>
        </p:txBody>
      </p:sp>
      <p:sp>
        <p:nvSpPr>
          <p:cNvPr id="9" name="Oval 8">
            <a:extLst>
              <a:ext uri="{FF2B5EF4-FFF2-40B4-BE49-F238E27FC236}">
                <a16:creationId xmlns:a16="http://schemas.microsoft.com/office/drawing/2014/main" id="{9D00A81A-D9D0-1841-AF31-7E5B600090AE}"/>
              </a:ext>
            </a:extLst>
          </p:cNvPr>
          <p:cNvSpPr/>
          <p:nvPr/>
        </p:nvSpPr>
        <p:spPr>
          <a:xfrm>
            <a:off x="1016000" y="3429000"/>
            <a:ext cx="609600" cy="6096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10" name="TextBox 9">
            <a:extLst>
              <a:ext uri="{FF2B5EF4-FFF2-40B4-BE49-F238E27FC236}">
                <a16:creationId xmlns:a16="http://schemas.microsoft.com/office/drawing/2014/main" id="{995873F3-71C6-5840-BA00-733901C68AD9}"/>
              </a:ext>
            </a:extLst>
          </p:cNvPr>
          <p:cNvSpPr txBox="1"/>
          <p:nvPr/>
        </p:nvSpPr>
        <p:spPr>
          <a:xfrm>
            <a:off x="1905000" y="3365500"/>
            <a:ext cx="9144000" cy="698500"/>
          </a:xfrm>
          <a:prstGeom prst="rect">
            <a:avLst/>
          </a:prstGeom>
          <a:noFill/>
          <a:ln>
            <a:noFill/>
          </a:ln>
        </p:spPr>
        <p:txBody>
          <a:bodyPr vertOverflow="overflow" vert="horz" wrap="square" rtlCol="0" anchor="ctr" anchorCtr="0">
            <a:noAutofit/>
          </a:bodyPr>
          <a:lstStyle/>
          <a:p>
            <a:pPr algn="l"/>
            <a:r>
              <a:rPr lang="en-US" sz="2000">
                <a:solidFill>
                  <a:srgbClr val="2D2926"/>
                </a:solidFill>
                <a:latin typeface="Segoe UI"/>
                <a:cs typeface="Segoe UI"/>
              </a:rPr>
              <a:t>Practice, practice, practice beforehand! Say it out loud!</a:t>
            </a:r>
          </a:p>
        </p:txBody>
      </p:sp>
      <p:sp>
        <p:nvSpPr>
          <p:cNvPr id="12" name="Oval 11">
            <a:extLst>
              <a:ext uri="{FF2B5EF4-FFF2-40B4-BE49-F238E27FC236}">
                <a16:creationId xmlns:a16="http://schemas.microsoft.com/office/drawing/2014/main" id="{3B1BFD91-5134-1F4C-9EA3-D9B02AA44481}"/>
              </a:ext>
            </a:extLst>
          </p:cNvPr>
          <p:cNvSpPr/>
          <p:nvPr/>
        </p:nvSpPr>
        <p:spPr>
          <a:xfrm>
            <a:off x="1016000" y="4826000"/>
            <a:ext cx="609600" cy="609600"/>
          </a:xfrm>
          <a:prstGeom prst="ellipse">
            <a:avLst/>
          </a:prstGeom>
          <a:solidFill>
            <a:srgbClr val="2D6A4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endParaRPr lang="en-US" sz="2000" b="1" dirty="0">
              <a:solidFill>
                <a:srgbClr val="FFFFFF"/>
              </a:solidFill>
              <a:latin typeface="Segoe UI"/>
              <a:cs typeface="Segoe UI"/>
            </a:endParaRPr>
          </a:p>
        </p:txBody>
      </p:sp>
      <p:sp>
        <p:nvSpPr>
          <p:cNvPr id="13" name="TextBox 12">
            <a:extLst>
              <a:ext uri="{FF2B5EF4-FFF2-40B4-BE49-F238E27FC236}">
                <a16:creationId xmlns:a16="http://schemas.microsoft.com/office/drawing/2014/main" id="{79758338-33C7-444A-9CF7-CAD57B0539CF}"/>
              </a:ext>
            </a:extLst>
          </p:cNvPr>
          <p:cNvSpPr txBox="1"/>
          <p:nvPr/>
        </p:nvSpPr>
        <p:spPr>
          <a:xfrm>
            <a:off x="1905000" y="4762500"/>
            <a:ext cx="9144000" cy="698500"/>
          </a:xfrm>
          <a:prstGeom prst="rect">
            <a:avLst/>
          </a:prstGeom>
          <a:noFill/>
          <a:ln>
            <a:noFill/>
          </a:ln>
        </p:spPr>
        <p:txBody>
          <a:bodyPr vertOverflow="overflow" vert="horz" wrap="square" rtlCol="0" anchor="ctr" anchorCtr="0">
            <a:noAutofit/>
          </a:bodyPr>
          <a:lstStyle/>
          <a:p>
            <a:pPr algn="l"/>
            <a:r>
              <a:rPr lang="en-US" sz="2000">
                <a:solidFill>
                  <a:srgbClr val="2D2926"/>
                </a:solidFill>
                <a:latin typeface="Segoe UI"/>
                <a:cs typeface="Segoe UI"/>
              </a:rPr>
              <a:t>Even if you go "off script," your ADM doesn’t know.</a:t>
            </a:r>
          </a:p>
        </p:txBody>
      </p:sp>
      <p:sp>
        <p:nvSpPr>
          <p:cNvPr id="14" name="Rectangle 13">
            <a:extLst>
              <a:ext uri="{FF2B5EF4-FFF2-40B4-BE49-F238E27FC236}">
                <a16:creationId xmlns:a16="http://schemas.microsoft.com/office/drawing/2014/main" id="{EB22B40C-EEAC-E04A-A49D-39A649BB8B29}"/>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558557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26FDC19A-E0B0-8F71-91C0-1660042E0B0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1644193-9FA6-C247-AC10-8FEE5D3FCBEB}"/>
              </a:ext>
            </a:extLst>
          </p:cNvPr>
          <p:cNvSpPr txBox="1"/>
          <p:nvPr/>
        </p:nvSpPr>
        <p:spPr>
          <a:xfrm>
            <a:off x="6604000" y="1905000"/>
            <a:ext cx="3810000" cy="3810000"/>
          </a:xfrm>
          <a:prstGeom prst="rect">
            <a:avLst/>
          </a:prstGeom>
          <a:noFill/>
          <a:ln>
            <a:noFill/>
          </a:ln>
        </p:spPr>
        <p:txBody>
          <a:bodyPr vertOverflow="overflow" vert="horz" wrap="square" rtlCol="0" anchor="ctr" anchorCtr="0">
            <a:noAutofit/>
          </a:bodyPr>
          <a:lstStyle/>
          <a:p>
            <a:pPr algn="l"/>
            <a:r>
              <a:rPr lang="en-US" sz="15000">
                <a:solidFill>
                  <a:srgbClr val="F0E8DD"/>
                </a:solidFill>
                <a:latin typeface="Georgia"/>
              </a:rPr>
              <a:t>❝</a:t>
            </a:r>
          </a:p>
        </p:txBody>
      </p:sp>
      <p:sp>
        <p:nvSpPr>
          <p:cNvPr id="6" name="Rectangle 5">
            <a:extLst>
              <a:ext uri="{FF2B5EF4-FFF2-40B4-BE49-F238E27FC236}">
                <a16:creationId xmlns:a16="http://schemas.microsoft.com/office/drawing/2014/main" id="{040B04DB-B754-8649-A58E-4D72C3728DF0}"/>
              </a:ext>
            </a:extLst>
          </p:cNvPr>
          <p:cNvSpPr/>
          <p:nvPr/>
        </p:nvSpPr>
        <p:spPr>
          <a:xfrm>
            <a:off x="0" y="0"/>
            <a:ext cx="4826000" cy="68580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66D31F8E-2544-BF4A-A23C-09681F10002A}"/>
              </a:ext>
            </a:extLst>
          </p:cNvPr>
          <p:cNvSpPr txBox="1"/>
          <p:nvPr/>
        </p:nvSpPr>
        <p:spPr>
          <a:xfrm>
            <a:off x="635000" y="2286000"/>
            <a:ext cx="3556000" cy="381000"/>
          </a:xfrm>
          <a:prstGeom prst="rect">
            <a:avLst/>
          </a:prstGeom>
          <a:noFill/>
          <a:ln>
            <a:noFill/>
          </a:ln>
        </p:spPr>
        <p:txBody>
          <a:bodyPr vertOverflow="overflow" vert="horz" wrap="square" rtlCol="0" anchor="t">
            <a:noAutofit/>
          </a:bodyPr>
          <a:lstStyle/>
          <a:p>
            <a:pPr algn="l"/>
            <a:r>
              <a:rPr lang="en-US" sz="1400">
                <a:solidFill>
                  <a:srgbClr val="FBF7F2"/>
                </a:solidFill>
                <a:latin typeface="Segoe UI"/>
                <a:cs typeface="Segoe UI"/>
              </a:rPr>
              <a:t>SECTION</a:t>
            </a:r>
          </a:p>
        </p:txBody>
      </p:sp>
      <p:cxnSp>
        <p:nvCxnSpPr>
          <p:cNvPr id="8" name="Straight Arrow Connector 7">
            <a:extLst>
              <a:ext uri="{FF2B5EF4-FFF2-40B4-BE49-F238E27FC236}">
                <a16:creationId xmlns:a16="http://schemas.microsoft.com/office/drawing/2014/main" id="{43CF65FF-9A17-BC46-A65C-7D4C89E0589C}"/>
              </a:ext>
            </a:extLst>
          </p:cNvPr>
          <p:cNvCxnSpPr/>
          <p:nvPr/>
        </p:nvCxnSpPr>
        <p:spPr>
          <a:xfrm>
            <a:off x="635000" y="2819400"/>
            <a:ext cx="762000" cy="0"/>
          </a:xfrm>
          <a:prstGeom prst="straightConnector1">
            <a:avLst/>
          </a:prstGeom>
          <a:ln w="25400" cap="flat" cmpd="sng" algn="ctr">
            <a:solidFill>
              <a:srgbClr val="FBF7F2"/>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5553AD-898E-8642-85A4-BDEF1A050935}"/>
              </a:ext>
            </a:extLst>
          </p:cNvPr>
          <p:cNvSpPr txBox="1"/>
          <p:nvPr/>
        </p:nvSpPr>
        <p:spPr>
          <a:xfrm>
            <a:off x="635000" y="3111500"/>
            <a:ext cx="7620000" cy="1270000"/>
          </a:xfrm>
          <a:prstGeom prst="rect">
            <a:avLst/>
          </a:prstGeom>
          <a:noFill/>
          <a:ln>
            <a:noFill/>
          </a:ln>
        </p:spPr>
        <p:txBody>
          <a:bodyPr vertOverflow="overflow" vert="horz" wrap="square" rtlCol="0" anchor="t">
            <a:noAutofit/>
          </a:bodyPr>
          <a:lstStyle/>
          <a:p>
            <a:pPr algn="l"/>
            <a:r>
              <a:rPr lang="en-US" sz="4800" b="1">
                <a:solidFill>
                  <a:srgbClr val="FFFFFF"/>
                </a:solidFill>
                <a:latin typeface="Georgia"/>
              </a:rPr>
              <a:t>Challenge</a:t>
            </a:r>
          </a:p>
        </p:txBody>
      </p:sp>
      <p:sp>
        <p:nvSpPr>
          <p:cNvPr id="10" name="Rectangle 9">
            <a:extLst>
              <a:ext uri="{FF2B5EF4-FFF2-40B4-BE49-F238E27FC236}">
                <a16:creationId xmlns:a16="http://schemas.microsoft.com/office/drawing/2014/main" id="{3D47C510-45DE-CA47-8C13-ED76CCA06180}"/>
              </a:ext>
            </a:extLst>
          </p:cNvPr>
          <p:cNvSpPr/>
          <p:nvPr/>
        </p:nvSpPr>
        <p:spPr>
          <a:xfrm>
            <a:off x="0" y="6680200"/>
            <a:ext cx="12192000" cy="1778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34626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E89D202F-E3C3-A7BB-023C-3E8B54052E2A}"/>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77E85F8F-90D8-4C45-9E81-3A1B28A7A6AE}"/>
              </a:ext>
            </a:extLst>
          </p:cNvPr>
          <p:cNvSpPr/>
          <p:nvPr/>
        </p:nvSpPr>
        <p:spPr>
          <a:xfrm>
            <a:off x="1270000" y="1460500"/>
            <a:ext cx="9652000" cy="3048000"/>
          </a:xfrm>
          <a:prstGeom prst="roundRect">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ctr">
              <a:lnSpc>
                <a:spcPts val="5000"/>
              </a:lnSpc>
              <a:buNone/>
            </a:pPr>
            <a:r>
              <a:rPr lang="en-US" sz="3600" b="1" dirty="0">
                <a:solidFill>
                  <a:srgbClr val="2D2926"/>
                </a:solidFill>
                <a:latin typeface="Georgia"/>
              </a:rPr>
              <a:t>You are in the </a:t>
            </a:r>
            <a:r>
              <a:rPr lang="en-US" sz="3600" b="1" dirty="0">
                <a:solidFill>
                  <a:srgbClr val="C8553D"/>
                </a:solidFill>
                <a:latin typeface="Georgia"/>
              </a:rPr>
              <a:t>persuasion</a:t>
            </a:r>
            <a:r>
              <a:rPr lang="en-US" sz="3600" b="1" dirty="0">
                <a:solidFill>
                  <a:srgbClr val="2D2926"/>
                </a:solidFill>
                <a:latin typeface="Georgia"/>
              </a:rPr>
              <a:t> business</a:t>
            </a:r>
          </a:p>
        </p:txBody>
      </p:sp>
      <p:sp>
        <p:nvSpPr>
          <p:cNvPr id="6" name="Triangle 5">
            <a:extLst>
              <a:ext uri="{FF2B5EF4-FFF2-40B4-BE49-F238E27FC236}">
                <a16:creationId xmlns:a16="http://schemas.microsoft.com/office/drawing/2014/main" id="{610A501A-812B-0E47-BEA3-01FD57634A88}"/>
              </a:ext>
            </a:extLst>
          </p:cNvPr>
          <p:cNvSpPr/>
          <p:nvPr/>
        </p:nvSpPr>
        <p:spPr>
          <a:xfrm rot="10800000">
            <a:off x="1968500" y="4445000"/>
            <a:ext cx="444500" cy="317500"/>
          </a:xfrm>
          <a:prstGeom prst="triangle">
            <a:avLst/>
          </a:prstGeom>
          <a:solidFill>
            <a:srgbClr val="FFFFFF"/>
          </a:solidFill>
          <a:ln w="25400" cap="flat" cmpd="sng" algn="ctr">
            <a:solidFill>
              <a:srgbClr val="E0D6C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Oval 6">
            <a:extLst>
              <a:ext uri="{FF2B5EF4-FFF2-40B4-BE49-F238E27FC236}">
                <a16:creationId xmlns:a16="http://schemas.microsoft.com/office/drawing/2014/main" id="{9E460FFE-7F02-4D4C-B2F4-A5F449C139D5}"/>
              </a:ext>
            </a:extLst>
          </p:cNvPr>
          <p:cNvSpPr/>
          <p:nvPr/>
        </p:nvSpPr>
        <p:spPr>
          <a:xfrm>
            <a:off x="1587500" y="1778000"/>
            <a:ext cx="203200" cy="2032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ectangle 7">
            <a:extLst>
              <a:ext uri="{FF2B5EF4-FFF2-40B4-BE49-F238E27FC236}">
                <a16:creationId xmlns:a16="http://schemas.microsoft.com/office/drawing/2014/main" id="{8667391E-1904-6B4B-A354-76A3371C770B}"/>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1742415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F3D84-D834-9E43-97E6-858CD99D5C5B}"/>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7FB35BB5-F6FB-3D46-B688-65CDD44B2043}"/>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a:solidFill>
                  <a:srgbClr val="FBF7F2"/>
                </a:solidFill>
                <a:latin typeface="Georgia"/>
              </a:rPr>
              <a:t>Common challenges</a:t>
            </a:r>
          </a:p>
        </p:txBody>
      </p:sp>
      <p:sp>
        <p:nvSpPr>
          <p:cNvPr id="13" name="Oval 12">
            <a:extLst>
              <a:ext uri="{FF2B5EF4-FFF2-40B4-BE49-F238E27FC236}">
                <a16:creationId xmlns:a16="http://schemas.microsoft.com/office/drawing/2014/main" id="{1E035C0B-C1C0-BA43-9B38-2D26D9A65ED9}"/>
              </a:ext>
            </a:extLst>
          </p:cNvPr>
          <p:cNvSpPr/>
          <p:nvPr/>
        </p:nvSpPr>
        <p:spPr>
          <a:xfrm>
            <a:off x="1016000" y="1968500"/>
            <a:ext cx="609600" cy="6096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Segoe UI"/>
                <a:cs typeface="Segoe UI"/>
              </a:rPr>
              <a:t>1</a:t>
            </a:r>
          </a:p>
        </p:txBody>
      </p:sp>
      <p:sp>
        <p:nvSpPr>
          <p:cNvPr id="14" name="TextBox 13">
            <a:extLst>
              <a:ext uri="{FF2B5EF4-FFF2-40B4-BE49-F238E27FC236}">
                <a16:creationId xmlns:a16="http://schemas.microsoft.com/office/drawing/2014/main" id="{AC5E0DEB-1998-274F-ACFE-A457F6F558A9}"/>
              </a:ext>
            </a:extLst>
          </p:cNvPr>
          <p:cNvSpPr txBox="1"/>
          <p:nvPr/>
        </p:nvSpPr>
        <p:spPr>
          <a:xfrm>
            <a:off x="1905000" y="1905000"/>
            <a:ext cx="9144000" cy="698500"/>
          </a:xfrm>
          <a:prstGeom prst="rect">
            <a:avLst/>
          </a:prstGeom>
          <a:noFill/>
          <a:ln>
            <a:noFill/>
          </a:ln>
        </p:spPr>
        <p:txBody>
          <a:bodyPr vertOverflow="overflow" vert="horz" wrap="square" rtlCol="0" anchor="ctr" anchorCtr="0">
            <a:noAutofit/>
          </a:bodyPr>
          <a:lstStyle/>
          <a:p>
            <a:pPr algn="l"/>
            <a:r>
              <a:rPr lang="en-US" sz="2000" dirty="0">
                <a:solidFill>
                  <a:srgbClr val="2D2926"/>
                </a:solidFill>
                <a:latin typeface="Segoe UI"/>
                <a:cs typeface="Segoe UI"/>
              </a:rPr>
              <a:t>Pace of government has accelerated</a:t>
            </a:r>
          </a:p>
        </p:txBody>
      </p:sp>
      <p:sp>
        <p:nvSpPr>
          <p:cNvPr id="16" name="Oval 15">
            <a:extLst>
              <a:ext uri="{FF2B5EF4-FFF2-40B4-BE49-F238E27FC236}">
                <a16:creationId xmlns:a16="http://schemas.microsoft.com/office/drawing/2014/main" id="{002C30D8-8C3C-E449-A3B1-8A932C987C49}"/>
              </a:ext>
            </a:extLst>
          </p:cNvPr>
          <p:cNvSpPr/>
          <p:nvPr/>
        </p:nvSpPr>
        <p:spPr>
          <a:xfrm>
            <a:off x="1016000" y="3492500"/>
            <a:ext cx="609600" cy="6096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Segoe UI"/>
                <a:cs typeface="Segoe UI"/>
              </a:rPr>
              <a:t>2</a:t>
            </a:r>
          </a:p>
        </p:txBody>
      </p:sp>
      <p:sp>
        <p:nvSpPr>
          <p:cNvPr id="17" name="TextBox 16">
            <a:extLst>
              <a:ext uri="{FF2B5EF4-FFF2-40B4-BE49-F238E27FC236}">
                <a16:creationId xmlns:a16="http://schemas.microsoft.com/office/drawing/2014/main" id="{DEC87797-4063-4D41-ACB0-4C7064AB1C33}"/>
              </a:ext>
            </a:extLst>
          </p:cNvPr>
          <p:cNvSpPr txBox="1"/>
          <p:nvPr/>
        </p:nvSpPr>
        <p:spPr>
          <a:xfrm>
            <a:off x="1905000" y="3429000"/>
            <a:ext cx="9144000" cy="698500"/>
          </a:xfrm>
          <a:prstGeom prst="rect">
            <a:avLst/>
          </a:prstGeom>
          <a:noFill/>
          <a:ln>
            <a:noFill/>
          </a:ln>
        </p:spPr>
        <p:txBody>
          <a:bodyPr vertOverflow="overflow" vert="horz" wrap="square" rtlCol="0" anchor="ctr" anchorCtr="0">
            <a:noAutofit/>
          </a:bodyPr>
          <a:lstStyle/>
          <a:p>
            <a:pPr algn="l"/>
            <a:r>
              <a:rPr lang="en-US" sz="2000" dirty="0">
                <a:solidFill>
                  <a:srgbClr val="2D2926"/>
                </a:solidFill>
                <a:latin typeface="Segoe UI"/>
                <a:cs typeface="Segoe UI"/>
              </a:rPr>
              <a:t>Expected to brief senior leaders in less time, with fewer layers of review</a:t>
            </a:r>
          </a:p>
        </p:txBody>
      </p:sp>
      <p:sp>
        <p:nvSpPr>
          <p:cNvPr id="19" name="Oval 18">
            <a:extLst>
              <a:ext uri="{FF2B5EF4-FFF2-40B4-BE49-F238E27FC236}">
                <a16:creationId xmlns:a16="http://schemas.microsoft.com/office/drawing/2014/main" id="{4EB3565B-5468-484D-9636-3631592E0631}"/>
              </a:ext>
            </a:extLst>
          </p:cNvPr>
          <p:cNvSpPr/>
          <p:nvPr/>
        </p:nvSpPr>
        <p:spPr>
          <a:xfrm>
            <a:off x="1016000" y="5016500"/>
            <a:ext cx="609600" cy="609600"/>
          </a:xfrm>
          <a:prstGeom prst="ellipse">
            <a:avLst/>
          </a:prstGeom>
          <a:solidFill>
            <a:srgbClr val="2D6A4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Segoe UI"/>
                <a:cs typeface="Segoe UI"/>
              </a:rPr>
              <a:t>3</a:t>
            </a:r>
          </a:p>
        </p:txBody>
      </p:sp>
      <p:sp>
        <p:nvSpPr>
          <p:cNvPr id="20" name="TextBox 19">
            <a:extLst>
              <a:ext uri="{FF2B5EF4-FFF2-40B4-BE49-F238E27FC236}">
                <a16:creationId xmlns:a16="http://schemas.microsoft.com/office/drawing/2014/main" id="{FC994210-610A-9745-820A-28B43EEF3654}"/>
              </a:ext>
            </a:extLst>
          </p:cNvPr>
          <p:cNvSpPr txBox="1"/>
          <p:nvPr/>
        </p:nvSpPr>
        <p:spPr>
          <a:xfrm>
            <a:off x="1905000" y="4953000"/>
            <a:ext cx="9144000" cy="698500"/>
          </a:xfrm>
          <a:prstGeom prst="rect">
            <a:avLst/>
          </a:prstGeom>
          <a:noFill/>
          <a:ln>
            <a:noFill/>
          </a:ln>
        </p:spPr>
        <p:txBody>
          <a:bodyPr vertOverflow="overflow" vert="horz" wrap="square" rtlCol="0" anchor="ctr" anchorCtr="0">
            <a:noAutofit/>
          </a:bodyPr>
          <a:lstStyle/>
          <a:p>
            <a:pPr algn="l"/>
            <a:r>
              <a:rPr lang="en-US" sz="2000" dirty="0">
                <a:solidFill>
                  <a:srgbClr val="2D2926"/>
                </a:solidFill>
                <a:latin typeface="Segoe UI"/>
                <a:cs typeface="Segoe UI"/>
              </a:rPr>
              <a:t>Traditional extensive briefing notes no longer match the moment</a:t>
            </a:r>
          </a:p>
        </p:txBody>
      </p:sp>
      <p:sp>
        <p:nvSpPr>
          <p:cNvPr id="21" name="Rectangle 20">
            <a:extLst>
              <a:ext uri="{FF2B5EF4-FFF2-40B4-BE49-F238E27FC236}">
                <a16:creationId xmlns:a16="http://schemas.microsoft.com/office/drawing/2014/main" id="{8250332C-7AE6-514C-9F58-46D0517DB240}"/>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7F2">
            <a:alpha val="100000"/>
          </a:srgbClr>
        </a:solidFill>
        <a:effectLst/>
      </p:bgPr>
    </p:bg>
    <p:spTree>
      <p:nvGrpSpPr>
        <p:cNvPr id="1" name="">
          <a:extLst>
            <a:ext uri="{FF2B5EF4-FFF2-40B4-BE49-F238E27FC236}">
              <a16:creationId xmlns:a16="http://schemas.microsoft.com/office/drawing/2014/main" id="{FECFADE8-A2CE-EA14-EFDA-FFA50A7EE46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76A612E-BE68-8B42-A256-8E1DB419889F}"/>
              </a:ext>
            </a:extLst>
          </p:cNvPr>
          <p:cNvSpPr/>
          <p:nvPr/>
        </p:nvSpPr>
        <p:spPr>
          <a:xfrm>
            <a:off x="0" y="0"/>
            <a:ext cx="12192000" cy="1397000"/>
          </a:xfrm>
          <a:prstGeom prst="rect">
            <a:avLst/>
          </a:prstGeom>
          <a:solidFill>
            <a:srgbClr val="2D292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91499E79-A77B-D547-852C-5D965AF1E85F}"/>
              </a:ext>
            </a:extLst>
          </p:cNvPr>
          <p:cNvSpPr txBox="1"/>
          <p:nvPr/>
        </p:nvSpPr>
        <p:spPr>
          <a:xfrm>
            <a:off x="762000" y="355600"/>
            <a:ext cx="10668000" cy="698500"/>
          </a:xfrm>
          <a:prstGeom prst="rect">
            <a:avLst/>
          </a:prstGeom>
          <a:noFill/>
          <a:ln>
            <a:noFill/>
          </a:ln>
        </p:spPr>
        <p:txBody>
          <a:bodyPr vertOverflow="overflow" vert="horz" wrap="square" rtlCol="0" anchor="t">
            <a:noAutofit/>
          </a:bodyPr>
          <a:lstStyle/>
          <a:p>
            <a:pPr algn="l"/>
            <a:r>
              <a:rPr lang="en-US" sz="2600" b="1">
                <a:solidFill>
                  <a:srgbClr val="FBF7F2"/>
                </a:solidFill>
                <a:latin typeface="Georgia"/>
              </a:rPr>
              <a:t>Common Reactions from Senior Leaders:</a:t>
            </a:r>
          </a:p>
        </p:txBody>
      </p:sp>
      <p:sp>
        <p:nvSpPr>
          <p:cNvPr id="13" name="Oval 12">
            <a:extLst>
              <a:ext uri="{FF2B5EF4-FFF2-40B4-BE49-F238E27FC236}">
                <a16:creationId xmlns:a16="http://schemas.microsoft.com/office/drawing/2014/main" id="{A0C7CEB5-BDBB-9341-A4D3-1D5124A0445F}"/>
              </a:ext>
            </a:extLst>
          </p:cNvPr>
          <p:cNvSpPr/>
          <p:nvPr/>
        </p:nvSpPr>
        <p:spPr>
          <a:xfrm>
            <a:off x="1016000" y="1968500"/>
            <a:ext cx="609600" cy="609600"/>
          </a:xfrm>
          <a:prstGeom prst="ellipse">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Segoe UI"/>
                <a:cs typeface="Segoe UI"/>
              </a:rPr>
              <a:t>1</a:t>
            </a:r>
          </a:p>
        </p:txBody>
      </p:sp>
      <p:sp>
        <p:nvSpPr>
          <p:cNvPr id="14" name="TextBox 13">
            <a:extLst>
              <a:ext uri="{FF2B5EF4-FFF2-40B4-BE49-F238E27FC236}">
                <a16:creationId xmlns:a16="http://schemas.microsoft.com/office/drawing/2014/main" id="{9FFB9AB0-9548-A64A-AF2E-AF78B011C877}"/>
              </a:ext>
            </a:extLst>
          </p:cNvPr>
          <p:cNvSpPr txBox="1"/>
          <p:nvPr/>
        </p:nvSpPr>
        <p:spPr>
          <a:xfrm>
            <a:off x="1905000" y="1905000"/>
            <a:ext cx="9144000" cy="698500"/>
          </a:xfrm>
          <a:prstGeom prst="rect">
            <a:avLst/>
          </a:prstGeom>
          <a:noFill/>
          <a:ln>
            <a:noFill/>
          </a:ln>
        </p:spPr>
        <p:txBody>
          <a:bodyPr vertOverflow="overflow" vert="horz" wrap="square" rtlCol="0" anchor="ctr" anchorCtr="0">
            <a:noAutofit/>
          </a:bodyPr>
          <a:lstStyle/>
          <a:p>
            <a:pPr algn="l"/>
            <a:r>
              <a:rPr lang="en-US" sz="2000">
                <a:solidFill>
                  <a:srgbClr val="2D2926"/>
                </a:solidFill>
                <a:latin typeface="Segoe UI"/>
                <a:cs typeface="Segoe UI"/>
              </a:rPr>
              <a:t>Why am I reading this?</a:t>
            </a:r>
          </a:p>
        </p:txBody>
      </p:sp>
      <p:sp>
        <p:nvSpPr>
          <p:cNvPr id="16" name="Oval 15">
            <a:extLst>
              <a:ext uri="{FF2B5EF4-FFF2-40B4-BE49-F238E27FC236}">
                <a16:creationId xmlns:a16="http://schemas.microsoft.com/office/drawing/2014/main" id="{7443AF69-0867-2142-8083-ADC19B8305CA}"/>
              </a:ext>
            </a:extLst>
          </p:cNvPr>
          <p:cNvSpPr/>
          <p:nvPr/>
        </p:nvSpPr>
        <p:spPr>
          <a:xfrm>
            <a:off x="1016000" y="3492500"/>
            <a:ext cx="609600" cy="609600"/>
          </a:xfrm>
          <a:prstGeom prst="ellipse">
            <a:avLst/>
          </a:prstGeom>
          <a:solidFill>
            <a:srgbClr val="588B8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Segoe UI"/>
                <a:cs typeface="Segoe UI"/>
              </a:rPr>
              <a:t>2</a:t>
            </a:r>
          </a:p>
        </p:txBody>
      </p:sp>
      <p:sp>
        <p:nvSpPr>
          <p:cNvPr id="17" name="TextBox 16">
            <a:extLst>
              <a:ext uri="{FF2B5EF4-FFF2-40B4-BE49-F238E27FC236}">
                <a16:creationId xmlns:a16="http://schemas.microsoft.com/office/drawing/2014/main" id="{B509B7B1-C0EE-504F-8780-B61E685931F3}"/>
              </a:ext>
            </a:extLst>
          </p:cNvPr>
          <p:cNvSpPr txBox="1"/>
          <p:nvPr/>
        </p:nvSpPr>
        <p:spPr>
          <a:xfrm>
            <a:off x="1905000" y="3429000"/>
            <a:ext cx="9144000" cy="698500"/>
          </a:xfrm>
          <a:prstGeom prst="rect">
            <a:avLst/>
          </a:prstGeom>
          <a:noFill/>
          <a:ln>
            <a:noFill/>
          </a:ln>
        </p:spPr>
        <p:txBody>
          <a:bodyPr vertOverflow="overflow" vert="horz" wrap="square" rtlCol="0" anchor="ctr" anchorCtr="0">
            <a:noAutofit/>
          </a:bodyPr>
          <a:lstStyle/>
          <a:p>
            <a:pPr algn="l"/>
            <a:r>
              <a:rPr lang="en-US" sz="2000">
                <a:solidFill>
                  <a:srgbClr val="2D2926"/>
                </a:solidFill>
                <a:latin typeface="Segoe UI"/>
                <a:cs typeface="Segoe UI"/>
              </a:rPr>
              <a:t>What is the “so what” of this deck?</a:t>
            </a:r>
          </a:p>
        </p:txBody>
      </p:sp>
      <p:sp>
        <p:nvSpPr>
          <p:cNvPr id="19" name="Oval 18">
            <a:extLst>
              <a:ext uri="{FF2B5EF4-FFF2-40B4-BE49-F238E27FC236}">
                <a16:creationId xmlns:a16="http://schemas.microsoft.com/office/drawing/2014/main" id="{50167910-0CFF-1F49-8261-FD79DA04080A}"/>
              </a:ext>
            </a:extLst>
          </p:cNvPr>
          <p:cNvSpPr/>
          <p:nvPr/>
        </p:nvSpPr>
        <p:spPr>
          <a:xfrm>
            <a:off x="1016000" y="5016500"/>
            <a:ext cx="609600" cy="609600"/>
          </a:xfrm>
          <a:prstGeom prst="ellipse">
            <a:avLst/>
          </a:prstGeom>
          <a:solidFill>
            <a:srgbClr val="2D6A4F"/>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Segoe UI"/>
                <a:cs typeface="Segoe UI"/>
              </a:rPr>
              <a:t>3</a:t>
            </a:r>
          </a:p>
        </p:txBody>
      </p:sp>
      <p:sp>
        <p:nvSpPr>
          <p:cNvPr id="20" name="TextBox 19">
            <a:extLst>
              <a:ext uri="{FF2B5EF4-FFF2-40B4-BE49-F238E27FC236}">
                <a16:creationId xmlns:a16="http://schemas.microsoft.com/office/drawing/2014/main" id="{457353B5-9F06-2F48-8F97-288FB9024A8F}"/>
              </a:ext>
            </a:extLst>
          </p:cNvPr>
          <p:cNvSpPr txBox="1"/>
          <p:nvPr/>
        </p:nvSpPr>
        <p:spPr>
          <a:xfrm>
            <a:off x="1905000" y="4953000"/>
            <a:ext cx="9144000" cy="698500"/>
          </a:xfrm>
          <a:prstGeom prst="rect">
            <a:avLst/>
          </a:prstGeom>
          <a:noFill/>
          <a:ln>
            <a:noFill/>
          </a:ln>
        </p:spPr>
        <p:txBody>
          <a:bodyPr vertOverflow="overflow" vert="horz" wrap="square" rtlCol="0" anchor="ctr" anchorCtr="0">
            <a:noAutofit/>
          </a:bodyPr>
          <a:lstStyle/>
          <a:p>
            <a:pPr algn="l"/>
            <a:r>
              <a:rPr lang="en-US" sz="2000">
                <a:solidFill>
                  <a:srgbClr val="2D2926"/>
                </a:solidFill>
                <a:latin typeface="Segoe UI"/>
                <a:cs typeface="Segoe UI"/>
              </a:rPr>
              <a:t>What is the “now what” of this deck?</a:t>
            </a:r>
          </a:p>
        </p:txBody>
      </p:sp>
      <p:sp>
        <p:nvSpPr>
          <p:cNvPr id="21" name="Rectangle 20">
            <a:extLst>
              <a:ext uri="{FF2B5EF4-FFF2-40B4-BE49-F238E27FC236}">
                <a16:creationId xmlns:a16="http://schemas.microsoft.com/office/drawing/2014/main" id="{12D7EDFD-7728-0647-8AB2-441489EFFC8D}"/>
              </a:ext>
            </a:extLst>
          </p:cNvPr>
          <p:cNvSpPr/>
          <p:nvPr/>
        </p:nvSpPr>
        <p:spPr>
          <a:xfrm>
            <a:off x="0" y="6680200"/>
            <a:ext cx="12192000" cy="177800"/>
          </a:xfrm>
          <a:prstGeom prst="rect">
            <a:avLst/>
          </a:prstGeom>
          <a:solidFill>
            <a:srgbClr val="C8553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2571275440"/>
      </p:ext>
    </p:extLst>
  </p:cSld>
  <p:clrMapOvr>
    <a:masterClrMapping/>
  </p:clrMapOvr>
</p:sld>
</file>

<file path=ppt/theme/theme1.xml><?xml version="1.0" encoding="utf-8"?>
<a:theme xmlns:a="http://schemas.openxmlformats.org/drawingml/2006/main" name="Office Theme">
  <a:themeElements>
    <a:clrScheme name="Storytelling Warm">
      <a:dk1>
        <a:srgbClr val="2D2926"/>
      </a:dk1>
      <a:lt1>
        <a:srgbClr val="FBF7F2"/>
      </a:lt1>
      <a:dk2>
        <a:srgbClr val="4A3F35"/>
      </a:dk2>
      <a:lt2>
        <a:srgbClr val="F0E8DD"/>
      </a:lt2>
      <a:accent1>
        <a:srgbClr val="C8553D"/>
      </a:accent1>
      <a:accent2>
        <a:srgbClr val="588B8B"/>
      </a:accent2>
      <a:accent3>
        <a:srgbClr val="D4A574"/>
      </a:accent3>
      <a:accent4>
        <a:srgbClr val="2D6A4F"/>
      </a:accent4>
      <a:accent5>
        <a:srgbClr val="E07A5F"/>
      </a:accent5>
      <a:accent6>
        <a:srgbClr val="81B29A"/>
      </a:accent6>
      <a:hlink>
        <a:srgbClr val="C8553D"/>
      </a:hlink>
      <a:folHlink>
        <a:srgbClr val="588B8B"/>
      </a:folHlink>
    </a:clrScheme>
    <a:fontScheme name="Storytelling Warm">
      <a:majorFont>
        <a:latin typeface="Georgia"/>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Segoe U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0B081EB-4C56-3947-85B3-EA33E9AF088B}">
  <we:reference id="wa200010001" version="1.0.0.0" store="en-US" storeType="OMEX"/>
  <we:alternateReferences>
    <we:reference id="wa200010001" version="1.0.0.0" store="en-US"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5F598F1A95F44CAD65378B25145D02" ma:contentTypeVersion="20" ma:contentTypeDescription="Create a new document." ma:contentTypeScope="" ma:versionID="fb4959a8e7ff87f0300e5fe2ffb95d8e">
  <xsd:schema xmlns:xsd="http://www.w3.org/2001/XMLSchema" xmlns:xs="http://www.w3.org/2001/XMLSchema" xmlns:p="http://schemas.microsoft.com/office/2006/metadata/properties" xmlns:ns2="83430159-1845-4167-ba9d-902ab8b9998e" xmlns:ns3="b0ade7d1-edcb-4f22-8a7a-5aa2a869a89a" targetNamespace="http://schemas.microsoft.com/office/2006/metadata/properties" ma:root="true" ma:fieldsID="8cbc1445d609d7fd7a08d796d35fe2f8" ns2:_="" ns3:_="">
    <xsd:import namespace="83430159-1845-4167-ba9d-902ab8b9998e"/>
    <xsd:import namespace="b0ade7d1-edcb-4f22-8a7a-5aa2a869a8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ServiceSearchProperties" minOccurs="0"/>
                <xsd:element ref="ns2:MediaServiceLocation" minOccurs="0"/>
                <xsd:element ref="ns2:NewsletterCategory" minOccurs="0"/>
                <xsd:element ref="ns2:Date_x0020_of_x0020_Request"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0159-1845-4167-ba9d-902ab8b99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6c29cb-b2b6-401e-927c-c6264ba463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NewsletterCategory" ma:index="23" nillable="true" ma:displayName="Newsletter Category" ma:description="Please choose which category of the newsletter you'd like this information to be displayed." ma:format="Dropdown" ma:internalName="NewsletterCategory">
      <xsd:simpleType>
        <xsd:restriction base="dms:Choice">
          <xsd:enumeration value="General"/>
          <xsd:enumeration value="CEO Message"/>
          <xsd:enumeration value="Advocacy and Research"/>
          <xsd:enumeration value="Outreach and Engagement"/>
          <xsd:enumeration value="Equity, Diversity and Inclusion"/>
          <xsd:enumeration value="Total Compensation"/>
          <xsd:enumeration value="Executive Learning Opps"/>
          <xsd:enumeration value="Membership"/>
          <xsd:enumeration value="Signature Events"/>
          <xsd:enumeration value="Careers at APEX"/>
          <xsd:enumeration value="Board of Directors"/>
          <xsd:enumeration value="Resources and Tools"/>
        </xsd:restriction>
      </xsd:simpleType>
    </xsd:element>
    <xsd:element name="Date_x0020_of_x0020_Request" ma:index="24" nillable="true" ma:displayName="Date of Payout" ma:format="DateOnly" ma:internalName="Date_x0020_of_x0020_Request">
      <xsd:simpleType>
        <xsd:restriction base="dms:DateTime"/>
      </xsd:simpleType>
    </xsd:element>
    <xsd:element name="Date" ma:index="25" nillable="true" ma:displayName="Date" ma:format="DateOnly" ma:internalName="Dat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ade7d1-edcb-4f22-8a7a-5aa2a869a8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73d612c-f5f9-4e10-a687-d0a0f4d87c1c}" ma:internalName="TaxCatchAll" ma:showField="CatchAllData" ma:web="b0ade7d1-edcb-4f22-8a7a-5aa2a869a89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ewsletterCategory xmlns="83430159-1845-4167-ba9d-902ab8b9998e" xsi:nil="true"/>
    <Date_x0020_of_x0020_Request xmlns="83430159-1845-4167-ba9d-902ab8b9998e" xsi:nil="true"/>
    <Date xmlns="83430159-1845-4167-ba9d-902ab8b9998e" xsi:nil="true"/>
    <lcf76f155ced4ddcb4097134ff3c332f xmlns="83430159-1845-4167-ba9d-902ab8b9998e">
      <Terms xmlns="http://schemas.microsoft.com/office/infopath/2007/PartnerControls"/>
    </lcf76f155ced4ddcb4097134ff3c332f>
    <TaxCatchAll xmlns="b0ade7d1-edcb-4f22-8a7a-5aa2a869a89a" xsi:nil="true"/>
  </documentManagement>
</p:properties>
</file>

<file path=customXml/itemProps1.xml><?xml version="1.0" encoding="utf-8"?>
<ds:datastoreItem xmlns:ds="http://schemas.openxmlformats.org/officeDocument/2006/customXml" ds:itemID="{3F63317C-0F32-4AF8-B1A8-8BE133D196D2}"/>
</file>

<file path=customXml/itemProps2.xml><?xml version="1.0" encoding="utf-8"?>
<ds:datastoreItem xmlns:ds="http://schemas.openxmlformats.org/officeDocument/2006/customXml" ds:itemID="{7902FDDD-DBD9-4853-BC0D-DDDAF8753CEA}"/>
</file>

<file path=customXml/itemProps3.xml><?xml version="1.0" encoding="utf-8"?>
<ds:datastoreItem xmlns:ds="http://schemas.openxmlformats.org/officeDocument/2006/customXml" ds:itemID="{6B2FF607-B958-4EB7-9F40-6CAFF1015B2A}"/>
</file>

<file path=docProps/app.xml><?xml version="1.0" encoding="utf-8"?>
<Properties xmlns="http://schemas.openxmlformats.org/officeDocument/2006/extended-properties" xmlns:vt="http://schemas.openxmlformats.org/officeDocument/2006/docPropsVTypes">
  <TotalTime>49878</TotalTime>
  <Words>1463</Words>
  <Application>Microsoft Office PowerPoint</Application>
  <PresentationFormat>Widescreen</PresentationFormat>
  <Paragraphs>291</Paragraphs>
  <Slides>57</Slides>
  <Notes>36</Notes>
  <HiddenSlides>0</HiddenSlides>
  <MMClips>2</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and Storytelling - March 18</dc:title>
  <dc:subject>Data and Storytelling - March 18</dc:subject>
  <dc:creator>john.stroud@crowdbridge.ca</dc:creator>
  <cp:lastModifiedBy>John Stroud</cp:lastModifiedBy>
  <cp:revision>248</cp:revision>
  <dcterms:created xsi:type="dcterms:W3CDTF">2024-03-13T12:47:19Z</dcterms:created>
  <dcterms:modified xsi:type="dcterms:W3CDTF">2026-03-10T13:26:43Z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0x0101009D5F598F1A95F44CAD65378B25145D02</vt:lpwstr>
  </property>
</Properties>
</file>