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notesSlides/notesSlide11.xml" ContentType="application/vnd.openxmlformats-officedocument.presentationml.notesSlide+xml"/>
  <Override PartName="/ppt/viewProps.xml" ContentType="application/vnd.openxmlformats-officedocument.presentationml.viewProps+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presentation.xml" ContentType="application/vnd.openxmlformats-officedocument.presentationml.presentation.main+xml"/>
  <Override PartName="/ppt/slides/slide6.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s/slide3.xml" ContentType="application/vnd.openxmlformats-officedocument.presentationml.slid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9.xml" ContentType="application/vnd.openxmlformats-officedocument.presentationml.notesSlide+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12192000"/>
  <p:embeddedFontLst>
    <p:embeddedFont>
      <p:font typeface="Montserrat" panose="00000500000000000000" pitchFamily="2" charset="0"/>
      <p:regular r:id="rId22"/>
      <p:bold r:id="rId23"/>
      <p:italic r:id="rId24"/>
      <p:boldItalic r:id="rId25"/>
    </p:embeddedFont>
    <p:embeddedFont>
      <p:font typeface="Montserrat Black" panose="020F0502020204030204" pitchFamily="2" charset="0"/>
      <p:bold r:id="rId26"/>
      <p:italic r:id="rId27"/>
      <p:boldItalic r:id="rId28"/>
    </p:embeddedFont>
    <p:embeddedFont>
      <p:font typeface="Montserrat Medium" panose="020F0502020204030204"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712"/>
  </p:normalViewPr>
  <p:slideViewPr>
    <p:cSldViewPr snapToGrid="0">
      <p:cViewPr varScale="1">
        <p:scale>
          <a:sx n="101" d="100"/>
          <a:sy n="101" d="100"/>
        </p:scale>
        <p:origin x="12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encouraging part is that people and communities are beginning to build those pathways.Movements like P3A are helping redefine what purpose, contribution, learning, and growth can look like in this next stage of lifeAnd that’s why I’m excited for the conversation ahead today. Because this isn’t theoretical anymore. People are actively designing new models for what this stage of life can become.</a:t>
            </a:r>
            <a:endParaRPr/>
          </a:p>
        </p:txBody>
      </p:sp>
      <p:sp>
        <p:nvSpPr>
          <p:cNvPr id="371" name="Google Shape;3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isn’t about telling you how to retire. It’s an invitation to rethink some assumptions.Frame the three listening lenses:</a:t>
            </a:r>
            <a:br>
              <a:rPr lang="en-US"/>
            </a:br>
            <a:br>
              <a:rPr lang="en-US"/>
            </a:br>
            <a:r>
              <a:rPr lang="en-US"/>
              <a:t>aging</a:t>
            </a:r>
            <a:br>
              <a:rPr lang="en-US"/>
            </a:br>
            <a:br>
              <a:rPr lang="en-US"/>
            </a:br>
            <a:br>
              <a:rPr lang="en-US"/>
            </a:br>
            <a:r>
              <a:rPr lang="en-US"/>
              <a:t>retirement as a transition</a:t>
            </a:r>
            <a:br>
              <a:rPr lang="en-US"/>
            </a:br>
            <a:br>
              <a:rPr lang="en-US"/>
            </a:br>
            <a:br>
              <a:rPr lang="en-US"/>
            </a:br>
            <a:r>
              <a:rPr lang="en-US"/>
              <a:t>portfolio life / purposeful third act </a:t>
            </a:r>
            <a:br>
              <a:rPr lang="en-US"/>
            </a:br>
            <a:endParaRPr/>
          </a:p>
        </p:txBody>
      </p:sp>
      <p:sp>
        <p:nvSpPr>
          <p:cNvPr id="43" name="Google Shape;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talk a lot about forces shaping the world- AI, geopolitics, social changeBut there is one force that does something differentIt changes how our lives actually unfold and that is longevityWhen people live longer, what we think of as retirement starts to change</a:t>
            </a:r>
            <a:endParaRPr/>
          </a:p>
        </p:txBody>
      </p:sp>
      <p:sp>
        <p:nvSpPr>
          <p:cNvPr id="65" name="Google Shape;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Much of the conversation around aging has been framed through decline, dependency, and burden.But what if this is also one of the greatest design opportunities of our time?</a:t>
            </a:r>
            <a:endParaRPr/>
          </a:p>
        </p:txBody>
      </p:sp>
      <p:sp>
        <p:nvSpPr>
          <p:cNvPr id="87" name="Google Shape;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idea of retirement hasn’t caught up to the reality of longevity.Many retirement systems were built when retirement lasted a handful of years, not multiple decades.</a:t>
            </a:r>
            <a:endParaRPr/>
          </a:p>
        </p:txBody>
      </p:sp>
      <p:sp>
        <p:nvSpPr>
          <p:cNvPr id="119" name="Google Shape;1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Longer lives aren’t just changing retirement for individuals. They’re changing expectations for workplaces, institutions, and society.We upgraded lifespan. But we haven’t fully upgraded the systems around life.</a:t>
            </a:r>
            <a:endParaRPr/>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Culture often shifts before institutions do.The picture of later life is becoming more active, engaged, curious, and multi-dimensional.</a:t>
            </a:r>
            <a:endParaRPr/>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95250" y="6521996"/>
            <a:ext cx="266650" cy="191988"/>
          </a:xfrm>
          <a:prstGeom prst="rect">
            <a:avLst/>
          </a:prstGeom>
          <a:noFill/>
          <a:ln>
            <a:noFill/>
          </a:ln>
        </p:spPr>
        <p:txBody>
          <a:bodyPr spcFirstLastPara="1" wrap="square" lIns="0" tIns="0" rIns="0" bIns="0" anchor="ctr" anchorCtr="0">
            <a:noAutofit/>
          </a:bodyPr>
          <a:lstStyle>
            <a:lvl1pPr marL="0" marR="0" lvl="0" indent="0" algn="l">
              <a:spcBef>
                <a:spcPts val="0"/>
              </a:spcBef>
              <a:buNone/>
              <a:defRPr sz="1350" b="0" i="0" u="none" strike="noStrike" cap="none">
                <a:solidFill>
                  <a:srgbClr val="000000"/>
                </a:solidFill>
                <a:latin typeface="Montserrat"/>
                <a:ea typeface="Montserrat"/>
                <a:cs typeface="Montserrat"/>
                <a:sym typeface="Montserrat"/>
              </a:defRPr>
            </a:lvl1pPr>
            <a:lvl2pPr marL="0" marR="0" lvl="1" indent="0" algn="l">
              <a:spcBef>
                <a:spcPts val="0"/>
              </a:spcBef>
              <a:buNone/>
              <a:defRPr sz="1350" b="0" i="0" u="none" strike="noStrike" cap="none">
                <a:solidFill>
                  <a:srgbClr val="000000"/>
                </a:solidFill>
                <a:latin typeface="Montserrat"/>
                <a:ea typeface="Montserrat"/>
                <a:cs typeface="Montserrat"/>
                <a:sym typeface="Montserrat"/>
              </a:defRPr>
            </a:lvl2pPr>
            <a:lvl3pPr marL="0" marR="0" lvl="2" indent="0" algn="l">
              <a:spcBef>
                <a:spcPts val="0"/>
              </a:spcBef>
              <a:buNone/>
              <a:defRPr sz="1350" b="0" i="0" u="none" strike="noStrike" cap="none">
                <a:solidFill>
                  <a:srgbClr val="000000"/>
                </a:solidFill>
                <a:latin typeface="Montserrat"/>
                <a:ea typeface="Montserrat"/>
                <a:cs typeface="Montserrat"/>
                <a:sym typeface="Montserrat"/>
              </a:defRPr>
            </a:lvl3pPr>
            <a:lvl4pPr marL="0" marR="0" lvl="3" indent="0" algn="l">
              <a:spcBef>
                <a:spcPts val="0"/>
              </a:spcBef>
              <a:buNone/>
              <a:defRPr sz="1350" b="0" i="0" u="none" strike="noStrike" cap="none">
                <a:solidFill>
                  <a:srgbClr val="000000"/>
                </a:solidFill>
                <a:latin typeface="Montserrat"/>
                <a:ea typeface="Montserrat"/>
                <a:cs typeface="Montserrat"/>
                <a:sym typeface="Montserrat"/>
              </a:defRPr>
            </a:lvl4pPr>
            <a:lvl5pPr marL="0" marR="0" lvl="4" indent="0" algn="l">
              <a:spcBef>
                <a:spcPts val="0"/>
              </a:spcBef>
              <a:buNone/>
              <a:defRPr sz="1350" b="0" i="0" u="none" strike="noStrike" cap="none">
                <a:solidFill>
                  <a:srgbClr val="000000"/>
                </a:solidFill>
                <a:latin typeface="Montserrat"/>
                <a:ea typeface="Montserrat"/>
                <a:cs typeface="Montserrat"/>
                <a:sym typeface="Montserrat"/>
              </a:defRPr>
            </a:lvl5pPr>
            <a:lvl6pPr marL="0" marR="0" lvl="5" indent="0" algn="l">
              <a:spcBef>
                <a:spcPts val="0"/>
              </a:spcBef>
              <a:buNone/>
              <a:defRPr sz="1350" b="0" i="0" u="none" strike="noStrike" cap="none">
                <a:solidFill>
                  <a:srgbClr val="000000"/>
                </a:solidFill>
                <a:latin typeface="Montserrat"/>
                <a:ea typeface="Montserrat"/>
                <a:cs typeface="Montserrat"/>
                <a:sym typeface="Montserrat"/>
              </a:defRPr>
            </a:lvl6pPr>
            <a:lvl7pPr marL="0" marR="0" lvl="6" indent="0" algn="l">
              <a:spcBef>
                <a:spcPts val="0"/>
              </a:spcBef>
              <a:buNone/>
              <a:defRPr sz="1350" b="0" i="0" u="none" strike="noStrike" cap="none">
                <a:solidFill>
                  <a:srgbClr val="000000"/>
                </a:solidFill>
                <a:latin typeface="Montserrat"/>
                <a:ea typeface="Montserrat"/>
                <a:cs typeface="Montserrat"/>
                <a:sym typeface="Montserrat"/>
              </a:defRPr>
            </a:lvl7pPr>
            <a:lvl8pPr marL="0" marR="0" lvl="7" indent="0" algn="l">
              <a:spcBef>
                <a:spcPts val="0"/>
              </a:spcBef>
              <a:buNone/>
              <a:defRPr sz="1350" b="0" i="0" u="none" strike="noStrike" cap="none">
                <a:solidFill>
                  <a:srgbClr val="000000"/>
                </a:solidFill>
                <a:latin typeface="Montserrat"/>
                <a:ea typeface="Montserrat"/>
                <a:cs typeface="Montserrat"/>
                <a:sym typeface="Montserrat"/>
              </a:defRPr>
            </a:lvl8pPr>
            <a:lvl9pPr marL="0" marR="0" lvl="8" indent="0" algn="l">
              <a:spcBef>
                <a:spcPts val="0"/>
              </a:spcBef>
              <a:buNone/>
              <a:defRPr sz="1350" b="0" i="0" u="none" strike="noStrike" cap="none">
                <a:solidFill>
                  <a:srgbClr val="000000"/>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95250" y="6521996"/>
            <a:ext cx="266650" cy="191988"/>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350" b="0" i="0" u="none" strike="noStrike" cap="none">
                <a:solidFill>
                  <a:srgbClr val="000000"/>
                </a:solidFill>
                <a:latin typeface="Montserrat"/>
                <a:ea typeface="Montserrat"/>
                <a:cs typeface="Montserrat"/>
                <a:sym typeface="Montserrat"/>
              </a:defRPr>
            </a:lvl1pPr>
            <a:lvl2pPr marL="0" marR="0" lvl="1" indent="0" algn="l" rtl="0">
              <a:spcBef>
                <a:spcPts val="0"/>
              </a:spcBef>
              <a:buNone/>
              <a:defRPr sz="1350" b="0" i="0" u="none" strike="noStrike" cap="none">
                <a:solidFill>
                  <a:srgbClr val="000000"/>
                </a:solidFill>
                <a:latin typeface="Montserrat"/>
                <a:ea typeface="Montserrat"/>
                <a:cs typeface="Montserrat"/>
                <a:sym typeface="Montserrat"/>
              </a:defRPr>
            </a:lvl2pPr>
            <a:lvl3pPr marL="0" marR="0" lvl="2" indent="0" algn="l" rtl="0">
              <a:spcBef>
                <a:spcPts val="0"/>
              </a:spcBef>
              <a:buNone/>
              <a:defRPr sz="1350" b="0" i="0" u="none" strike="noStrike" cap="none">
                <a:solidFill>
                  <a:srgbClr val="000000"/>
                </a:solidFill>
                <a:latin typeface="Montserrat"/>
                <a:ea typeface="Montserrat"/>
                <a:cs typeface="Montserrat"/>
                <a:sym typeface="Montserrat"/>
              </a:defRPr>
            </a:lvl3pPr>
            <a:lvl4pPr marL="0" marR="0" lvl="3" indent="0" algn="l" rtl="0">
              <a:spcBef>
                <a:spcPts val="0"/>
              </a:spcBef>
              <a:buNone/>
              <a:defRPr sz="1350" b="0" i="0" u="none" strike="noStrike" cap="none">
                <a:solidFill>
                  <a:srgbClr val="000000"/>
                </a:solidFill>
                <a:latin typeface="Montserrat"/>
                <a:ea typeface="Montserrat"/>
                <a:cs typeface="Montserrat"/>
                <a:sym typeface="Montserrat"/>
              </a:defRPr>
            </a:lvl4pPr>
            <a:lvl5pPr marL="0" marR="0" lvl="4" indent="0" algn="l" rtl="0">
              <a:spcBef>
                <a:spcPts val="0"/>
              </a:spcBef>
              <a:buNone/>
              <a:defRPr sz="1350" b="0" i="0" u="none" strike="noStrike" cap="none">
                <a:solidFill>
                  <a:srgbClr val="000000"/>
                </a:solidFill>
                <a:latin typeface="Montserrat"/>
                <a:ea typeface="Montserrat"/>
                <a:cs typeface="Montserrat"/>
                <a:sym typeface="Montserrat"/>
              </a:defRPr>
            </a:lvl5pPr>
            <a:lvl6pPr marL="0" marR="0" lvl="5" indent="0" algn="l" rtl="0">
              <a:spcBef>
                <a:spcPts val="0"/>
              </a:spcBef>
              <a:buNone/>
              <a:defRPr sz="1350" b="0" i="0" u="none" strike="noStrike" cap="none">
                <a:solidFill>
                  <a:srgbClr val="000000"/>
                </a:solidFill>
                <a:latin typeface="Montserrat"/>
                <a:ea typeface="Montserrat"/>
                <a:cs typeface="Montserrat"/>
                <a:sym typeface="Montserrat"/>
              </a:defRPr>
            </a:lvl6pPr>
            <a:lvl7pPr marL="0" marR="0" lvl="6" indent="0" algn="l" rtl="0">
              <a:spcBef>
                <a:spcPts val="0"/>
              </a:spcBef>
              <a:buNone/>
              <a:defRPr sz="1350" b="0" i="0" u="none" strike="noStrike" cap="none">
                <a:solidFill>
                  <a:srgbClr val="000000"/>
                </a:solidFill>
                <a:latin typeface="Montserrat"/>
                <a:ea typeface="Montserrat"/>
                <a:cs typeface="Montserrat"/>
                <a:sym typeface="Montserrat"/>
              </a:defRPr>
            </a:lvl7pPr>
            <a:lvl8pPr marL="0" marR="0" lvl="7" indent="0" algn="l" rtl="0">
              <a:spcBef>
                <a:spcPts val="0"/>
              </a:spcBef>
              <a:buNone/>
              <a:defRPr sz="1350" b="0" i="0" u="none" strike="noStrike" cap="none">
                <a:solidFill>
                  <a:srgbClr val="000000"/>
                </a:solidFill>
                <a:latin typeface="Montserrat"/>
                <a:ea typeface="Montserrat"/>
                <a:cs typeface="Montserrat"/>
                <a:sym typeface="Montserrat"/>
              </a:defRPr>
            </a:lvl8pPr>
            <a:lvl9pPr marL="0" marR="0" lvl="8" indent="0" algn="l" rtl="0">
              <a:spcBef>
                <a:spcPts val="0"/>
              </a:spcBef>
              <a:buNone/>
              <a:defRPr sz="1350" b="0" i="0" u="none" strike="noStrike" cap="none">
                <a:solidFill>
                  <a:srgbClr val="000000"/>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fidelity.com.au/insights/investment-articles/retirement-the-now-and-the-then/"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
        <p:cNvGrpSpPr/>
        <p:nvPr/>
      </p:nvGrpSpPr>
      <p:grpSpPr>
        <a:xfrm>
          <a:off x="0" y="0"/>
          <a:ext cx="0" cy="0"/>
          <a:chOff x="0" y="0"/>
          <a:chExt cx="0" cy="0"/>
        </a:xfrm>
      </p:grpSpPr>
      <p:sp>
        <p:nvSpPr>
          <p:cNvPr id="18" name="Google Shape;18;p3"/>
          <p:cNvSpPr/>
          <p:nvPr/>
        </p:nvSpPr>
        <p:spPr>
          <a:xfrm>
            <a:off x="0" y="0"/>
            <a:ext cx="12192000" cy="6858000"/>
          </a:xfrm>
          <a:prstGeom prst="rect">
            <a:avLst/>
          </a:pr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descr="7KLa-xLbSXA"/>
          <p:cNvPicPr preferRelativeResize="0"/>
          <p:nvPr/>
        </p:nvPicPr>
        <p:blipFill rotWithShape="1">
          <a:blip r:embed="rId3">
            <a:alphaModFix/>
          </a:blip>
          <a:srcRect t="7813" b="7813"/>
          <a:stretch/>
        </p:blipFill>
        <p:spPr>
          <a:xfrm>
            <a:off x="0" y="0"/>
            <a:ext cx="12192000" cy="6858000"/>
          </a:xfrm>
          <a:prstGeom prst="rect">
            <a:avLst/>
          </a:prstGeom>
          <a:noFill/>
          <a:ln>
            <a:noFill/>
          </a:ln>
        </p:spPr>
      </p:pic>
      <p:sp>
        <p:nvSpPr>
          <p:cNvPr id="20" name="Google Shape;20;p3"/>
          <p:cNvSpPr/>
          <p:nvPr/>
        </p:nvSpPr>
        <p:spPr>
          <a:xfrm>
            <a:off x="1264225" y="3940488"/>
            <a:ext cx="9938856" cy="2371725"/>
          </a:xfrm>
          <a:prstGeom prst="rect">
            <a:avLst/>
          </a:prstGeom>
          <a:solidFill>
            <a:schemeClr val="bg1">
              <a:alpha val="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087103" y="4568982"/>
            <a:ext cx="8178799" cy="1344083"/>
          </a:xfrm>
          <a:prstGeom prst="rect">
            <a:avLst/>
          </a:prstGeom>
          <a:noFill/>
          <a:ln>
            <a:noFill/>
          </a:ln>
        </p:spPr>
        <p:txBody>
          <a:bodyPr spcFirstLastPara="1" wrap="square" lIns="0" tIns="0" rIns="0" bIns="0" anchor="b" anchorCtr="0">
            <a:noAutofit/>
          </a:bodyPr>
          <a:lstStyle/>
          <a:p>
            <a:pPr marL="0" marR="0" lvl="0" indent="0" algn="ctr" rtl="0">
              <a:lnSpc>
                <a:spcPct val="112000"/>
              </a:lnSpc>
              <a:spcBef>
                <a:spcPts val="0"/>
              </a:spcBef>
              <a:spcAft>
                <a:spcPts val="0"/>
              </a:spcAft>
              <a:buNone/>
            </a:pPr>
            <a:r>
              <a:rPr lang="en-US" sz="4725" b="0" i="0" u="none" strike="noStrike" cap="none" dirty="0">
                <a:solidFill>
                  <a:srgbClr val="FFFFFF"/>
                </a:solidFill>
                <a:latin typeface="Montserrat Black"/>
                <a:ea typeface="Montserrat Black"/>
                <a:cs typeface="Montserrat Black"/>
                <a:sym typeface="Montserrat Black"/>
              </a:rPr>
              <a:t>Reframing Retirement</a:t>
            </a:r>
            <a:br>
              <a:rPr lang="en-US" sz="4725" b="0" i="0" u="none" strike="noStrike" cap="none" dirty="0">
                <a:solidFill>
                  <a:srgbClr val="FFFFFF"/>
                </a:solidFill>
                <a:latin typeface="Montserrat Black"/>
                <a:ea typeface="Montserrat Black"/>
                <a:cs typeface="Montserrat Black"/>
                <a:sym typeface="Montserrat Black"/>
              </a:rPr>
            </a:br>
            <a:r>
              <a:rPr lang="en-US" sz="4725" b="0" i="0" u="none" strike="noStrike" cap="none" dirty="0">
                <a:solidFill>
                  <a:srgbClr val="FFFFFF"/>
                </a:solidFill>
                <a:latin typeface="Montserrat Black"/>
                <a:ea typeface="Montserrat Black"/>
                <a:cs typeface="Montserrat Black"/>
                <a:sym typeface="Montserrat Black"/>
              </a:rPr>
              <a:t>for the Age of Longevity</a:t>
            </a:r>
            <a:endParaRPr sz="1800" b="0" i="0" u="none" strike="noStrike" cap="none" dirty="0">
              <a:solidFill>
                <a:schemeClr val="dk1"/>
              </a:solidFill>
              <a:latin typeface="Calibri"/>
              <a:ea typeface="Calibri"/>
              <a:cs typeface="Calibri"/>
              <a:sym typeface="Calibri"/>
            </a:endParaRPr>
          </a:p>
        </p:txBody>
      </p:sp>
      <p:sp>
        <p:nvSpPr>
          <p:cNvPr id="22" name="Google Shape;22;p3"/>
          <p:cNvSpPr/>
          <p:nvPr/>
        </p:nvSpPr>
        <p:spPr>
          <a:xfrm>
            <a:off x="1459946" y="6033408"/>
            <a:ext cx="9272075" cy="201579"/>
          </a:xfrm>
          <a:prstGeom prst="rect">
            <a:avLst/>
          </a:prstGeom>
          <a:noFill/>
          <a:ln>
            <a:noFill/>
          </a:ln>
        </p:spPr>
        <p:txBody>
          <a:bodyPr spcFirstLastPara="1" wrap="square" lIns="0" tIns="0" rIns="0" bIns="0" anchor="b" anchorCtr="0">
            <a:noAutofit/>
          </a:bodyPr>
          <a:lstStyle/>
          <a:p>
            <a:pPr marL="0" marR="0" lvl="0" indent="0" algn="ctr" rtl="0">
              <a:lnSpc>
                <a:spcPct val="112067"/>
              </a:lnSpc>
              <a:spcBef>
                <a:spcPts val="0"/>
              </a:spcBef>
              <a:spcAft>
                <a:spcPts val="0"/>
              </a:spcAft>
              <a:buNone/>
            </a:pPr>
            <a:r>
              <a:rPr lang="en-US" sz="1417" b="0" i="0" u="none" strike="noStrike" cap="none" dirty="0">
                <a:solidFill>
                  <a:srgbClr val="FFFFFF"/>
                </a:solidFill>
                <a:latin typeface="Montserrat"/>
                <a:ea typeface="Montserrat"/>
                <a:cs typeface="Montserrat"/>
                <a:sym typeface="Montserrat"/>
              </a:rPr>
              <a:t>May 12th, 2026</a:t>
            </a:r>
            <a:endParaRPr sz="1800" b="0" i="0" u="none" strike="noStrike" cap="none" dirty="0">
              <a:solidFill>
                <a:schemeClr val="dk1"/>
              </a:solidFill>
              <a:latin typeface="Calibri"/>
              <a:ea typeface="Calibri"/>
              <a:cs typeface="Calibri"/>
              <a:sym typeface="Calibri"/>
            </a:endParaRPr>
          </a:p>
        </p:txBody>
      </p:sp>
      <p:sp>
        <p:nvSpPr>
          <p:cNvPr id="23" name="Google Shape;23;p3"/>
          <p:cNvSpPr/>
          <p:nvPr/>
        </p:nvSpPr>
        <p:spPr>
          <a:xfrm>
            <a:off x="9906000" y="285750"/>
            <a:ext cx="1905000" cy="53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 descr="AWI - Logo-Final_2-stck-Horiz-BLU-Large.svg"/>
          <p:cNvPicPr preferRelativeResize="0"/>
          <p:nvPr/>
        </p:nvPicPr>
        <p:blipFill rotWithShape="1">
          <a:blip r:embed="rId4">
            <a:alphaModFix/>
          </a:blip>
          <a:srcRect/>
          <a:stretch/>
        </p:blipFill>
        <p:spPr>
          <a:xfrm>
            <a:off x="9906000" y="285750"/>
            <a:ext cx="1905000" cy="533400"/>
          </a:xfrm>
          <a:prstGeom prst="rect">
            <a:avLst/>
          </a:prstGeom>
          <a:noFill/>
          <a:ln>
            <a:noFill/>
          </a:ln>
        </p:spPr>
      </p:pic>
      <p:sp>
        <p:nvSpPr>
          <p:cNvPr id="25" name="Google Shape;25;p3"/>
          <p:cNvSpPr/>
          <p:nvPr/>
        </p:nvSpPr>
        <p:spPr>
          <a:xfrm>
            <a:off x="4686299" y="6371786"/>
            <a:ext cx="3094707" cy="21332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500" b="0" i="0" u="none" strike="noStrike" cap="none" dirty="0">
                <a:solidFill>
                  <a:srgbClr val="FFFFFF"/>
                </a:solidFill>
                <a:latin typeface="Montserrat Medium"/>
                <a:ea typeface="Montserrat Medium"/>
                <a:cs typeface="Montserrat Medium"/>
                <a:sym typeface="Montserrat Medium"/>
              </a:rPr>
              <a:t>Simon Chan, Founder &amp; CEO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
        <p:cNvGrpSpPr/>
        <p:nvPr/>
      </p:nvGrpSpPr>
      <p:grpSpPr>
        <a:xfrm>
          <a:off x="0" y="0"/>
          <a:ext cx="0" cy="0"/>
          <a:chOff x="0" y="0"/>
          <a:chExt cx="0" cy="0"/>
        </a:xfrm>
      </p:grpSpPr>
      <p:sp>
        <p:nvSpPr>
          <p:cNvPr id="184" name="Google Shape;184;p12"/>
          <p:cNvSpPr/>
          <p:nvPr/>
        </p:nvSpPr>
        <p:spPr>
          <a:xfrm>
            <a:off x="886943" y="523875"/>
            <a:ext cx="1748792" cy="2624247"/>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2"/>
          <p:cNvSpPr/>
          <p:nvPr/>
        </p:nvSpPr>
        <p:spPr>
          <a:xfrm>
            <a:off x="886943" y="523875"/>
            <a:ext cx="1748792" cy="2624247"/>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12" descr="Screenshot 2026-04-05 at 9.17.37 AM.png"/>
          <p:cNvPicPr preferRelativeResize="0"/>
          <p:nvPr/>
        </p:nvPicPr>
        <p:blipFill rotWithShape="1">
          <a:blip r:embed="rId3">
            <a:alphaModFix/>
          </a:blip>
          <a:srcRect l="862" r="862"/>
          <a:stretch/>
        </p:blipFill>
        <p:spPr>
          <a:xfrm>
            <a:off x="886943" y="523875"/>
            <a:ext cx="1748792" cy="2624247"/>
          </a:xfrm>
          <a:prstGeom prst="rect">
            <a:avLst/>
          </a:prstGeom>
          <a:noFill/>
          <a:ln>
            <a:noFill/>
          </a:ln>
        </p:spPr>
      </p:pic>
      <p:sp>
        <p:nvSpPr>
          <p:cNvPr id="187" name="Google Shape;187;p12"/>
          <p:cNvSpPr/>
          <p:nvPr/>
        </p:nvSpPr>
        <p:spPr>
          <a:xfrm>
            <a:off x="2730986" y="523875"/>
            <a:ext cx="1770190" cy="2624247"/>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2"/>
          <p:cNvSpPr/>
          <p:nvPr/>
        </p:nvSpPr>
        <p:spPr>
          <a:xfrm>
            <a:off x="2730986" y="523875"/>
            <a:ext cx="1770190" cy="2624247"/>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12" descr="Screenshot 2026-04-05 at 9.14.56 AM.png"/>
          <p:cNvPicPr preferRelativeResize="0"/>
          <p:nvPr/>
        </p:nvPicPr>
        <p:blipFill rotWithShape="1">
          <a:blip r:embed="rId4">
            <a:alphaModFix/>
          </a:blip>
          <a:srcRect l="831" r="831"/>
          <a:stretch/>
        </p:blipFill>
        <p:spPr>
          <a:xfrm>
            <a:off x="2730986" y="523875"/>
            <a:ext cx="1770190" cy="2624247"/>
          </a:xfrm>
          <a:prstGeom prst="rect">
            <a:avLst/>
          </a:prstGeom>
          <a:noFill/>
          <a:ln>
            <a:noFill/>
          </a:ln>
        </p:spPr>
      </p:pic>
      <p:sp>
        <p:nvSpPr>
          <p:cNvPr id="190" name="Google Shape;190;p12"/>
          <p:cNvSpPr/>
          <p:nvPr/>
        </p:nvSpPr>
        <p:spPr>
          <a:xfrm>
            <a:off x="886943" y="3243372"/>
            <a:ext cx="3614232" cy="3090753"/>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2"/>
          <p:cNvSpPr/>
          <p:nvPr/>
        </p:nvSpPr>
        <p:spPr>
          <a:xfrm>
            <a:off x="886943" y="3243372"/>
            <a:ext cx="3614232" cy="3090753"/>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12" descr="Screenshot 2025-07-02 at 16.17.02.png"/>
          <p:cNvPicPr preferRelativeResize="0"/>
          <p:nvPr/>
        </p:nvPicPr>
        <p:blipFill rotWithShape="1">
          <a:blip r:embed="rId5">
            <a:alphaModFix/>
          </a:blip>
          <a:srcRect t="217" b="217"/>
          <a:stretch/>
        </p:blipFill>
        <p:spPr>
          <a:xfrm>
            <a:off x="886943" y="3243372"/>
            <a:ext cx="3614232" cy="3090753"/>
          </a:xfrm>
          <a:prstGeom prst="rect">
            <a:avLst/>
          </a:prstGeom>
          <a:noFill/>
          <a:ln>
            <a:noFill/>
          </a:ln>
        </p:spPr>
      </p:pic>
      <p:sp>
        <p:nvSpPr>
          <p:cNvPr id="193" name="Google Shape;193;p12"/>
          <p:cNvSpPr/>
          <p:nvPr/>
        </p:nvSpPr>
        <p:spPr>
          <a:xfrm>
            <a:off x="4596426" y="523875"/>
            <a:ext cx="4361288" cy="5810250"/>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2"/>
          <p:cNvSpPr/>
          <p:nvPr/>
        </p:nvSpPr>
        <p:spPr>
          <a:xfrm>
            <a:off x="4596426" y="523875"/>
            <a:ext cx="4361288" cy="5810250"/>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p12" descr="Screenshot 2026-04-05 at 9.13.02 AM.png"/>
          <p:cNvPicPr preferRelativeResize="0"/>
          <p:nvPr/>
        </p:nvPicPr>
        <p:blipFill rotWithShape="1">
          <a:blip r:embed="rId6">
            <a:alphaModFix/>
          </a:blip>
          <a:srcRect l="266" r="266"/>
          <a:stretch/>
        </p:blipFill>
        <p:spPr>
          <a:xfrm>
            <a:off x="4596426" y="523875"/>
            <a:ext cx="4361288" cy="5810250"/>
          </a:xfrm>
          <a:prstGeom prst="rect">
            <a:avLst/>
          </a:prstGeom>
          <a:noFill/>
          <a:ln>
            <a:noFill/>
          </a:ln>
        </p:spPr>
      </p:pic>
      <p:sp>
        <p:nvSpPr>
          <p:cNvPr id="196" name="Google Shape;196;p12"/>
          <p:cNvSpPr/>
          <p:nvPr/>
        </p:nvSpPr>
        <p:spPr>
          <a:xfrm>
            <a:off x="9052963" y="523875"/>
            <a:ext cx="2252093" cy="2876071"/>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9052963" y="523875"/>
            <a:ext cx="2252093" cy="2876071"/>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12" descr="Screenshot 2025-08-12 at 09.45.27.png"/>
          <p:cNvPicPr preferRelativeResize="0"/>
          <p:nvPr/>
        </p:nvPicPr>
        <p:blipFill rotWithShape="1">
          <a:blip r:embed="rId7">
            <a:alphaModFix/>
          </a:blip>
          <a:srcRect l="440" r="440"/>
          <a:stretch/>
        </p:blipFill>
        <p:spPr>
          <a:xfrm>
            <a:off x="9052963" y="523875"/>
            <a:ext cx="2252093" cy="2876071"/>
          </a:xfrm>
          <a:prstGeom prst="rect">
            <a:avLst/>
          </a:prstGeom>
          <a:noFill/>
          <a:ln>
            <a:noFill/>
          </a:ln>
        </p:spPr>
      </p:pic>
      <p:sp>
        <p:nvSpPr>
          <p:cNvPr id="199" name="Google Shape;199;p12"/>
          <p:cNvSpPr/>
          <p:nvPr/>
        </p:nvSpPr>
        <p:spPr>
          <a:xfrm>
            <a:off x="9052963" y="3495196"/>
            <a:ext cx="2252093" cy="2838929"/>
          </a:xfrm>
          <a:prstGeom prst="rect">
            <a:avLst/>
          </a:prstGeom>
          <a:solidFill>
            <a:srgbClr val="F5F5F2"/>
          </a:solid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9052963" y="3495196"/>
            <a:ext cx="2252093" cy="2838929"/>
          </a:xfrm>
          <a:prstGeom prst="rect">
            <a:avLst/>
          </a:prstGeom>
          <a:noFill/>
          <a:ln w="12700" cap="flat" cmpd="sng">
            <a:solidFill>
              <a:srgbClr val="F5F5F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12" descr="Martha Stewart SI.jpg"/>
          <p:cNvPicPr preferRelativeResize="0"/>
          <p:nvPr/>
        </p:nvPicPr>
        <p:blipFill rotWithShape="1">
          <a:blip r:embed="rId8">
            <a:alphaModFix/>
          </a:blip>
          <a:srcRect l="419" r="419"/>
          <a:stretch/>
        </p:blipFill>
        <p:spPr>
          <a:xfrm>
            <a:off x="9052963" y="3495196"/>
            <a:ext cx="2252093" cy="2838929"/>
          </a:xfrm>
          <a:prstGeom prst="rect">
            <a:avLst/>
          </a:prstGeom>
          <a:noFill/>
          <a:ln>
            <a:noFill/>
          </a:ln>
        </p:spPr>
      </p:pic>
      <p:pic>
        <p:nvPicPr>
          <p:cNvPr id="202" name="Google Shape;202;p12" descr="1eb7e9e2.png"/>
          <p:cNvPicPr preferRelativeResize="0"/>
          <p:nvPr/>
        </p:nvPicPr>
        <p:blipFill rotWithShape="1">
          <a:blip r:embed="rId9">
            <a:alphaModFix/>
          </a:blip>
          <a:srcRect/>
          <a:stretch/>
        </p:blipFill>
        <p:spPr>
          <a:xfrm>
            <a:off x="10591800" y="6307074"/>
            <a:ext cx="1457325" cy="408051"/>
          </a:xfrm>
          <a:prstGeom prst="rect">
            <a:avLst/>
          </a:prstGeom>
          <a:noFill/>
          <a:ln>
            <a:noFill/>
          </a:ln>
        </p:spPr>
      </p:pic>
      <p:sp>
        <p:nvSpPr>
          <p:cNvPr id="203" name="Google Shape;203;p12"/>
          <p:cNvSpPr txBox="1">
            <a:spLocks noGrp="1"/>
          </p:cNvSpPr>
          <p:nvPr>
            <p:ph type="sldNum" idx="4294967295"/>
          </p:nvPr>
        </p:nvSpPr>
        <p:spPr>
          <a:xfrm>
            <a:off x="95250" y="6521996"/>
            <a:ext cx="276159"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10</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
        <p:cNvGrpSpPr/>
        <p:nvPr/>
      </p:nvGrpSpPr>
      <p:grpSpPr>
        <a:xfrm>
          <a:off x="0" y="0"/>
          <a:ext cx="0" cy="0"/>
          <a:chOff x="0" y="0"/>
          <a:chExt cx="0" cy="0"/>
        </a:xfrm>
      </p:grpSpPr>
      <p:sp>
        <p:nvSpPr>
          <p:cNvPr id="209" name="Google Shape;209;p13"/>
          <p:cNvSpPr/>
          <p:nvPr/>
        </p:nvSpPr>
        <p:spPr>
          <a:xfrm>
            <a:off x="0" y="0"/>
            <a:ext cx="12191994" cy="1647825"/>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428625" y="376287"/>
            <a:ext cx="11334750" cy="5333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3750" b="0" i="0" u="none" strike="noStrike" cap="none">
                <a:solidFill>
                  <a:srgbClr val="FFFFFF"/>
                </a:solidFill>
                <a:latin typeface="Montserrat Black"/>
                <a:ea typeface="Montserrat Black"/>
                <a:cs typeface="Montserrat Black"/>
                <a:sym typeface="Montserrat Black"/>
              </a:rPr>
              <a:t>The Three-Stage Life No Longer Fits</a:t>
            </a:r>
            <a:endParaRPr sz="1800" b="0" i="0" u="none" strike="noStrike" cap="none">
              <a:solidFill>
                <a:schemeClr val="dk1"/>
              </a:solidFill>
              <a:latin typeface="Calibri"/>
              <a:ea typeface="Calibri"/>
              <a:cs typeface="Calibri"/>
              <a:sym typeface="Calibri"/>
            </a:endParaRPr>
          </a:p>
        </p:txBody>
      </p:sp>
      <p:sp>
        <p:nvSpPr>
          <p:cNvPr id="211" name="Google Shape;211;p13"/>
          <p:cNvSpPr/>
          <p:nvPr/>
        </p:nvSpPr>
        <p:spPr>
          <a:xfrm>
            <a:off x="428625" y="1114205"/>
            <a:ext cx="11334750" cy="266650"/>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75" b="0" i="0" u="none" strike="noStrike" cap="none" dirty="0">
                <a:solidFill>
                  <a:srgbClr val="FFFFFF"/>
                </a:solidFill>
                <a:latin typeface="Montserrat"/>
                <a:ea typeface="Montserrat"/>
                <a:cs typeface="Montserrat"/>
                <a:sym typeface="Montserrat"/>
              </a:rPr>
              <a:t>Longer lives are creating more transitions and new stages</a:t>
            </a:r>
            <a:endParaRPr sz="1800" b="0" i="0" u="none" strike="noStrike" cap="none" dirty="0">
              <a:solidFill>
                <a:schemeClr val="dk1"/>
              </a:solidFill>
              <a:latin typeface="Calibri"/>
              <a:ea typeface="Calibri"/>
              <a:cs typeface="Calibri"/>
              <a:sym typeface="Calibri"/>
            </a:endParaRPr>
          </a:p>
        </p:txBody>
      </p:sp>
      <p:pic>
        <p:nvPicPr>
          <p:cNvPr id="212" name="Google Shape;212;p13" descr="Screenshot 2024-09-27 at 10.35.45.png"/>
          <p:cNvPicPr preferRelativeResize="0"/>
          <p:nvPr/>
        </p:nvPicPr>
        <p:blipFill rotWithShape="1">
          <a:blip r:embed="rId3">
            <a:alphaModFix/>
          </a:blip>
          <a:srcRect l="-3686" t="1725" r="-3686" b="1725"/>
          <a:stretch/>
        </p:blipFill>
        <p:spPr>
          <a:xfrm>
            <a:off x="476250" y="1995488"/>
            <a:ext cx="11239500" cy="2962275"/>
          </a:xfrm>
          <a:prstGeom prst="rect">
            <a:avLst/>
          </a:prstGeom>
          <a:noFill/>
          <a:ln>
            <a:noFill/>
          </a:ln>
        </p:spPr>
      </p:pic>
      <p:sp>
        <p:nvSpPr>
          <p:cNvPr id="213" name="Google Shape;213;p13"/>
          <p:cNvSpPr/>
          <p:nvPr/>
        </p:nvSpPr>
        <p:spPr>
          <a:xfrm>
            <a:off x="476250" y="1995488"/>
            <a:ext cx="11239500" cy="2962275"/>
          </a:xfrm>
          <a:prstGeom prst="rect">
            <a:avLst/>
          </a:prstGeom>
          <a:noFill/>
          <a:ln w="254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476250" y="5108327"/>
            <a:ext cx="11334750" cy="860888"/>
          </a:xfrm>
          <a:prstGeom prst="rect">
            <a:avLst/>
          </a:prstGeom>
          <a:noFill/>
          <a:ln>
            <a:noFill/>
          </a:ln>
        </p:spPr>
        <p:txBody>
          <a:bodyPr spcFirstLastPara="1" wrap="square" lIns="0" tIns="0" rIns="0" bIns="0" anchor="t" anchorCtr="0">
            <a:noAutofit/>
          </a:bodyPr>
          <a:lstStyle/>
          <a:p>
            <a:pPr marL="285750" marR="0" lvl="0" indent="-285750" algn="l" rtl="0">
              <a:lnSpc>
                <a:spcPct val="112000"/>
              </a:lnSpc>
              <a:spcBef>
                <a:spcPts val="0"/>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Longer lives are creating a new life stage between full-time work and traditional retirement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2000"/>
              </a:lnSpc>
              <a:spcBef>
                <a:spcPts val="853"/>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The question shifts from “When do I retire?” to “How do I thrive in this stage of life?”</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2000"/>
              </a:lnSpc>
              <a:spcBef>
                <a:spcPts val="853"/>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Most people are navigating this transition without clear role models or pathways</a:t>
            </a:r>
            <a:endParaRPr sz="1800" b="0" i="0" u="none" strike="noStrike" cap="none" dirty="0">
              <a:solidFill>
                <a:schemeClr val="dk1"/>
              </a:solidFill>
              <a:latin typeface="Calibri"/>
              <a:ea typeface="Calibri"/>
              <a:cs typeface="Calibri"/>
              <a:sym typeface="Calibri"/>
            </a:endParaRPr>
          </a:p>
        </p:txBody>
      </p:sp>
      <p:pic>
        <p:nvPicPr>
          <p:cNvPr id="215" name="Google Shape;215;p13"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216" name="Google Shape;216;p13"/>
          <p:cNvSpPr txBox="1">
            <a:spLocks noGrp="1"/>
          </p:cNvSpPr>
          <p:nvPr>
            <p:ph type="sldNum" idx="4294967295"/>
          </p:nvPr>
        </p:nvSpPr>
        <p:spPr>
          <a:xfrm>
            <a:off x="95250" y="6521996"/>
            <a:ext cx="219025"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11</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14"/>
          <p:cNvSpPr/>
          <p:nvPr/>
        </p:nvSpPr>
        <p:spPr>
          <a:xfrm>
            <a:off x="0" y="0"/>
            <a:ext cx="12191994" cy="1647825"/>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428625" y="376287"/>
            <a:ext cx="11334750" cy="5333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3750" b="0" i="0" u="none" strike="noStrike" cap="none">
                <a:solidFill>
                  <a:srgbClr val="FFFFFF"/>
                </a:solidFill>
                <a:latin typeface="Montserrat Black"/>
                <a:ea typeface="Montserrat Black"/>
                <a:cs typeface="Montserrat Black"/>
                <a:sym typeface="Montserrat Black"/>
              </a:rPr>
              <a:t>Retirement Is a DIY Transition</a:t>
            </a:r>
            <a:endParaRPr sz="1800" b="0" i="0" u="none" strike="noStrike" cap="none">
              <a:solidFill>
                <a:schemeClr val="dk1"/>
              </a:solidFill>
              <a:latin typeface="Calibri"/>
              <a:ea typeface="Calibri"/>
              <a:cs typeface="Calibri"/>
              <a:sym typeface="Calibri"/>
            </a:endParaRPr>
          </a:p>
        </p:txBody>
      </p:sp>
      <p:sp>
        <p:nvSpPr>
          <p:cNvPr id="224" name="Google Shape;224;p14"/>
          <p:cNvSpPr/>
          <p:nvPr/>
        </p:nvSpPr>
        <p:spPr>
          <a:xfrm>
            <a:off x="428625" y="1085916"/>
            <a:ext cx="11334750" cy="266650"/>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75" b="0" i="0" u="none" strike="noStrike" cap="none" dirty="0">
                <a:solidFill>
                  <a:srgbClr val="FFFFFF"/>
                </a:solidFill>
                <a:latin typeface="Montserrat"/>
                <a:ea typeface="Montserrat"/>
                <a:cs typeface="Montserrat"/>
                <a:sym typeface="Montserrat"/>
              </a:rPr>
              <a:t>Most people are figuring this out as they go</a:t>
            </a:r>
            <a:endParaRPr sz="1800" b="0" i="0" u="none" strike="noStrike" cap="none" dirty="0">
              <a:solidFill>
                <a:schemeClr val="dk1"/>
              </a:solidFill>
              <a:latin typeface="Calibri"/>
              <a:ea typeface="Calibri"/>
              <a:cs typeface="Calibri"/>
              <a:sym typeface="Calibri"/>
            </a:endParaRPr>
          </a:p>
        </p:txBody>
      </p:sp>
      <p:sp>
        <p:nvSpPr>
          <p:cNvPr id="225" name="Google Shape;225;p14"/>
          <p:cNvSpPr/>
          <p:nvPr/>
        </p:nvSpPr>
        <p:spPr>
          <a:xfrm>
            <a:off x="476250" y="1933575"/>
            <a:ext cx="8429625" cy="4067175"/>
          </a:xfrm>
          <a:prstGeom prst="rect">
            <a:avLst/>
          </a:pr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476250" y="1933575"/>
            <a:ext cx="8429625" cy="4067175"/>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14" descr="Screenshot 2024-09-25 at 10.24.24.png"/>
          <p:cNvPicPr preferRelativeResize="0"/>
          <p:nvPr/>
        </p:nvPicPr>
        <p:blipFill rotWithShape="1">
          <a:blip r:embed="rId3">
            <a:alphaModFix/>
          </a:blip>
          <a:srcRect l="-1060" t="-10300" r="-1060" b="-10300"/>
          <a:stretch/>
        </p:blipFill>
        <p:spPr>
          <a:xfrm>
            <a:off x="476250" y="1933575"/>
            <a:ext cx="8429625" cy="4067175"/>
          </a:xfrm>
          <a:prstGeom prst="rect">
            <a:avLst/>
          </a:prstGeom>
          <a:noFill/>
          <a:ln>
            <a:noFill/>
          </a:ln>
        </p:spPr>
      </p:pic>
      <p:sp>
        <p:nvSpPr>
          <p:cNvPr id="228" name="Google Shape;228;p14"/>
          <p:cNvSpPr/>
          <p:nvPr/>
        </p:nvSpPr>
        <p:spPr>
          <a:xfrm>
            <a:off x="8905875" y="1933575"/>
            <a:ext cx="2809875" cy="4067175"/>
          </a:xfrm>
          <a:prstGeom prst="rect">
            <a:avLst/>
          </a:pr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9191625" y="2547094"/>
            <a:ext cx="2333625" cy="2834515"/>
          </a:xfrm>
          <a:prstGeom prst="rect">
            <a:avLst/>
          </a:prstGeom>
          <a:noFill/>
          <a:ln>
            <a:noFill/>
          </a:ln>
        </p:spPr>
        <p:txBody>
          <a:bodyPr spcFirstLastPara="1" wrap="square" lIns="0" tIns="0" rIns="0" bIns="0" anchor="ctr" anchorCtr="0">
            <a:noAutofit/>
          </a:bodyPr>
          <a:lstStyle/>
          <a:p>
            <a:pPr marL="285750" marR="0" lvl="0" indent="-285750" algn="l" rtl="0">
              <a:lnSpc>
                <a:spcPct val="111961"/>
              </a:lnSpc>
              <a:spcBef>
                <a:spcPts val="0"/>
              </a:spcBef>
              <a:spcAft>
                <a:spcPts val="0"/>
              </a:spcAft>
              <a:buClr>
                <a:srgbClr val="000000"/>
              </a:buClr>
              <a:buSzPts val="1463"/>
              <a:buFont typeface="Arial" panose="020B0604020202020204" pitchFamily="34" charset="0"/>
              <a:buChar char="•"/>
            </a:pPr>
            <a:r>
              <a:rPr lang="en-US" sz="1463" b="0" i="0" u="none" strike="noStrike" cap="none" dirty="0">
                <a:solidFill>
                  <a:srgbClr val="000000"/>
                </a:solidFill>
                <a:latin typeface="Montserrat Medium"/>
                <a:ea typeface="Montserrat Medium"/>
                <a:cs typeface="Montserrat Medium"/>
                <a:sym typeface="Montserrat Medium"/>
              </a:rPr>
              <a:t>This transition is</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often longer and</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more emotional than</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people expect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1961"/>
              </a:lnSpc>
              <a:spcBef>
                <a:spcPts val="1309"/>
              </a:spcBef>
              <a:spcAft>
                <a:spcPts val="0"/>
              </a:spcAft>
              <a:buClr>
                <a:srgbClr val="000000"/>
              </a:buClr>
              <a:buSzPts val="1463"/>
              <a:buFont typeface="Arial" panose="020B0604020202020204" pitchFamily="34" charset="0"/>
              <a:buChar char="•"/>
            </a:pPr>
            <a:r>
              <a:rPr lang="en-US" sz="1463" b="0" i="0" u="none" strike="noStrike" cap="none" dirty="0">
                <a:solidFill>
                  <a:srgbClr val="000000"/>
                </a:solidFill>
                <a:latin typeface="Montserrat Medium"/>
                <a:ea typeface="Montserrat Medium"/>
                <a:cs typeface="Montserrat Medium"/>
                <a:sym typeface="Montserrat Medium"/>
              </a:rPr>
              <a:t>Early retirement can</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feel disorienting</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before it becomes</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meaningful</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1961"/>
              </a:lnSpc>
              <a:spcBef>
                <a:spcPts val="1309"/>
              </a:spcBef>
              <a:spcAft>
                <a:spcPts val="0"/>
              </a:spcAft>
              <a:buClr>
                <a:srgbClr val="000000"/>
              </a:buClr>
              <a:buSzPts val="1463"/>
              <a:buFont typeface="Arial" panose="020B0604020202020204" pitchFamily="34" charset="0"/>
              <a:buChar char="•"/>
            </a:pPr>
            <a:r>
              <a:rPr lang="en-US" sz="1463" b="0" i="0" u="none" strike="noStrike" cap="none" dirty="0">
                <a:solidFill>
                  <a:srgbClr val="000000"/>
                </a:solidFill>
                <a:latin typeface="Montserrat Medium"/>
                <a:ea typeface="Montserrat Medium"/>
                <a:cs typeface="Montserrat Medium"/>
                <a:sym typeface="Montserrat Medium"/>
              </a:rPr>
              <a:t>There is no single</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roadmap. People</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build this stage over</a:t>
            </a:r>
            <a:br>
              <a:rPr lang="en-US" sz="1463" b="0" i="0" u="none" strike="noStrike" cap="none" dirty="0">
                <a:solidFill>
                  <a:srgbClr val="000000"/>
                </a:solidFill>
                <a:latin typeface="Montserrat Medium"/>
                <a:ea typeface="Montserrat Medium"/>
                <a:cs typeface="Montserrat Medium"/>
                <a:sym typeface="Montserrat Medium"/>
              </a:rPr>
            </a:br>
            <a:r>
              <a:rPr lang="en-US" sz="1463" b="0" i="0" u="none" strike="noStrike" cap="none" dirty="0">
                <a:solidFill>
                  <a:srgbClr val="000000"/>
                </a:solidFill>
                <a:latin typeface="Montserrat Medium"/>
                <a:ea typeface="Montserrat Medium"/>
                <a:cs typeface="Montserrat Medium"/>
                <a:sym typeface="Montserrat Medium"/>
              </a:rPr>
              <a:t>time</a:t>
            </a:r>
            <a:endParaRPr sz="1800" b="0" i="0" u="none" strike="noStrike" cap="none" dirty="0">
              <a:solidFill>
                <a:schemeClr val="dk1"/>
              </a:solidFill>
              <a:latin typeface="Calibri"/>
              <a:ea typeface="Calibri"/>
              <a:cs typeface="Calibri"/>
              <a:sym typeface="Calibri"/>
            </a:endParaRPr>
          </a:p>
        </p:txBody>
      </p:sp>
      <p:pic>
        <p:nvPicPr>
          <p:cNvPr id="230" name="Google Shape;230;p14"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231" name="Google Shape;231;p14"/>
          <p:cNvSpPr txBox="1">
            <a:spLocks noGrp="1"/>
          </p:cNvSpPr>
          <p:nvPr>
            <p:ph type="sldNum" idx="4294967295"/>
          </p:nvPr>
        </p:nvSpPr>
        <p:spPr>
          <a:xfrm>
            <a:off x="95250" y="6521996"/>
            <a:ext cx="257142"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12</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6"/>
        <p:cNvGrpSpPr/>
        <p:nvPr/>
      </p:nvGrpSpPr>
      <p:grpSpPr>
        <a:xfrm>
          <a:off x="0" y="0"/>
          <a:ext cx="0" cy="0"/>
          <a:chOff x="0" y="0"/>
          <a:chExt cx="0" cy="0"/>
        </a:xfrm>
      </p:grpSpPr>
      <p:sp>
        <p:nvSpPr>
          <p:cNvPr id="237" name="Google Shape;237;p15"/>
          <p:cNvSpPr/>
          <p:nvPr/>
        </p:nvSpPr>
        <p:spPr>
          <a:xfrm>
            <a:off x="8733439" y="476250"/>
            <a:ext cx="2982311" cy="55245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8914529" y="1695979"/>
            <a:ext cx="2610607" cy="2400267"/>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3375" b="0" i="0" u="none" strike="noStrike" cap="none">
                <a:solidFill>
                  <a:srgbClr val="FFFFFF"/>
                </a:solidFill>
                <a:latin typeface="Montserrat Black"/>
                <a:ea typeface="Montserrat Black"/>
                <a:cs typeface="Montserrat Black"/>
                <a:sym typeface="Montserrat Black"/>
              </a:rPr>
              <a:t>Five</a:t>
            </a:r>
            <a:br>
              <a:rPr lang="en-US" sz="3375" b="0" i="0" u="none" strike="noStrike" cap="none">
                <a:solidFill>
                  <a:srgbClr val="FFFFFF"/>
                </a:solidFill>
                <a:latin typeface="Montserrat Black"/>
                <a:ea typeface="Montserrat Black"/>
                <a:cs typeface="Montserrat Black"/>
                <a:sym typeface="Montserrat Black"/>
              </a:rPr>
            </a:br>
            <a:r>
              <a:rPr lang="en-US" sz="3375" b="0" i="0" u="none" strike="noStrike" cap="none">
                <a:solidFill>
                  <a:srgbClr val="FFFFFF"/>
                </a:solidFill>
                <a:latin typeface="Montserrat Black"/>
                <a:ea typeface="Montserrat Black"/>
                <a:cs typeface="Montserrat Black"/>
                <a:sym typeface="Montserrat Black"/>
              </a:rPr>
              <a:t>Reframes</a:t>
            </a:r>
            <a:br>
              <a:rPr lang="en-US" sz="3375" b="0" i="0" u="none" strike="noStrike" cap="none">
                <a:solidFill>
                  <a:srgbClr val="FFFFFF"/>
                </a:solidFill>
                <a:latin typeface="Montserrat Black"/>
                <a:ea typeface="Montserrat Black"/>
                <a:cs typeface="Montserrat Black"/>
                <a:sym typeface="Montserrat Black"/>
              </a:rPr>
            </a:br>
            <a:r>
              <a:rPr lang="en-US" sz="3375" b="0" i="0" u="none" strike="noStrike" cap="none">
                <a:solidFill>
                  <a:srgbClr val="FFFFFF"/>
                </a:solidFill>
                <a:latin typeface="Montserrat Black"/>
                <a:ea typeface="Montserrat Black"/>
                <a:cs typeface="Montserrat Black"/>
                <a:sym typeface="Montserrat Black"/>
              </a:rPr>
              <a:t>Through a</a:t>
            </a:r>
            <a:br>
              <a:rPr lang="en-US" sz="3375" b="0" i="0" u="none" strike="noStrike" cap="none">
                <a:solidFill>
                  <a:srgbClr val="FFFFFF"/>
                </a:solidFill>
                <a:latin typeface="Montserrat Black"/>
                <a:ea typeface="Montserrat Black"/>
                <a:cs typeface="Montserrat Black"/>
                <a:sym typeface="Montserrat Black"/>
              </a:rPr>
            </a:br>
            <a:r>
              <a:rPr lang="en-US" sz="3375" b="0" i="0" u="none" strike="noStrike" cap="none">
                <a:solidFill>
                  <a:srgbClr val="FFFFFF"/>
                </a:solidFill>
                <a:latin typeface="Montserrat Black"/>
                <a:ea typeface="Montserrat Black"/>
                <a:cs typeface="Montserrat Black"/>
                <a:sym typeface="Montserrat Black"/>
              </a:rPr>
              <a:t>Longevity</a:t>
            </a:r>
            <a:br>
              <a:rPr lang="en-US" sz="3375" b="0" i="0" u="none" strike="noStrike" cap="none">
                <a:solidFill>
                  <a:srgbClr val="FFFFFF"/>
                </a:solidFill>
                <a:latin typeface="Montserrat Black"/>
                <a:ea typeface="Montserrat Black"/>
                <a:cs typeface="Montserrat Black"/>
                <a:sym typeface="Montserrat Black"/>
              </a:rPr>
            </a:br>
            <a:r>
              <a:rPr lang="en-US" sz="3375" b="0" i="0" u="none" strike="noStrike" cap="none">
                <a:solidFill>
                  <a:srgbClr val="FFFFFF"/>
                </a:solidFill>
                <a:latin typeface="Montserrat Black"/>
                <a:ea typeface="Montserrat Black"/>
                <a:cs typeface="Montserrat Black"/>
                <a:sym typeface="Montserrat Black"/>
              </a:rPr>
              <a:t>Lens</a:t>
            </a:r>
            <a:endParaRPr sz="1800" b="0" i="0" u="none" strike="noStrike" cap="none">
              <a:solidFill>
                <a:schemeClr val="dk1"/>
              </a:solidFill>
              <a:latin typeface="Calibri"/>
              <a:ea typeface="Calibri"/>
              <a:cs typeface="Calibri"/>
              <a:sym typeface="Calibri"/>
            </a:endParaRPr>
          </a:p>
        </p:txBody>
      </p:sp>
      <p:sp>
        <p:nvSpPr>
          <p:cNvPr id="239" name="Google Shape;239;p15"/>
          <p:cNvSpPr/>
          <p:nvPr/>
        </p:nvSpPr>
        <p:spPr>
          <a:xfrm>
            <a:off x="8919650" y="4486076"/>
            <a:ext cx="2605486" cy="575965"/>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1350" b="0" i="0" u="none" strike="noStrike" cap="none" dirty="0">
                <a:solidFill>
                  <a:srgbClr val="FFFFFF"/>
                </a:solidFill>
                <a:latin typeface="Montserrat"/>
                <a:ea typeface="Montserrat"/>
                <a:cs typeface="Montserrat"/>
                <a:sym typeface="Montserrat"/>
              </a:rPr>
              <a:t>How your perspective shifts</a:t>
            </a:r>
            <a:br>
              <a:rPr lang="en-US" sz="1350" b="0" i="0" u="none" strike="noStrike" cap="none" dirty="0">
                <a:solidFill>
                  <a:srgbClr val="FFFFFF"/>
                </a:solidFill>
                <a:latin typeface="Montserrat"/>
                <a:ea typeface="Montserrat"/>
                <a:cs typeface="Montserrat"/>
                <a:sym typeface="Montserrat"/>
              </a:rPr>
            </a:br>
            <a:r>
              <a:rPr lang="en-US" sz="1350" b="0" i="0" u="none" strike="noStrike" cap="none" dirty="0">
                <a:solidFill>
                  <a:srgbClr val="FFFFFF"/>
                </a:solidFill>
                <a:latin typeface="Montserrat"/>
                <a:ea typeface="Montserrat"/>
                <a:cs typeface="Montserrat"/>
                <a:sym typeface="Montserrat"/>
              </a:rPr>
              <a:t>when you see retirement in</a:t>
            </a:r>
            <a:br>
              <a:rPr lang="en-US" sz="1350" b="0" i="0" u="none" strike="noStrike" cap="none" dirty="0">
                <a:solidFill>
                  <a:srgbClr val="FFFFFF"/>
                </a:solidFill>
                <a:latin typeface="Montserrat"/>
                <a:ea typeface="Montserrat"/>
                <a:cs typeface="Montserrat"/>
                <a:sym typeface="Montserrat"/>
              </a:rPr>
            </a:br>
            <a:r>
              <a:rPr lang="en-US" sz="1350" b="0" i="0" u="none" strike="noStrike" cap="none" dirty="0">
                <a:solidFill>
                  <a:srgbClr val="FFFFFF"/>
                </a:solidFill>
                <a:latin typeface="Montserrat"/>
                <a:ea typeface="Montserrat"/>
                <a:cs typeface="Montserrat"/>
                <a:sym typeface="Montserrat"/>
              </a:rPr>
              <a:t>the context of longer lives</a:t>
            </a:r>
            <a:endParaRPr sz="1800" b="0" i="0" u="none" strike="noStrike" cap="none" dirty="0">
              <a:solidFill>
                <a:schemeClr val="dk1"/>
              </a:solidFill>
              <a:latin typeface="Calibri"/>
              <a:ea typeface="Calibri"/>
              <a:cs typeface="Calibri"/>
              <a:sym typeface="Calibri"/>
            </a:endParaRPr>
          </a:p>
        </p:txBody>
      </p:sp>
      <p:pic>
        <p:nvPicPr>
          <p:cNvPr id="240" name="Google Shape;240;p15" descr="-435b21de.png"/>
          <p:cNvPicPr preferRelativeResize="0"/>
          <p:nvPr/>
        </p:nvPicPr>
        <p:blipFill rotWithShape="1">
          <a:blip r:embed="rId3">
            <a:alphaModFix/>
          </a:blip>
          <a:srcRect/>
          <a:stretch/>
        </p:blipFill>
        <p:spPr>
          <a:xfrm>
            <a:off x="476240" y="857250"/>
            <a:ext cx="7877175" cy="723900"/>
          </a:xfrm>
          <a:prstGeom prst="rect">
            <a:avLst/>
          </a:prstGeom>
          <a:noFill/>
          <a:ln>
            <a:noFill/>
          </a:ln>
        </p:spPr>
      </p:pic>
      <p:sp>
        <p:nvSpPr>
          <p:cNvPr id="241" name="Google Shape;241;p15"/>
          <p:cNvSpPr/>
          <p:nvPr/>
        </p:nvSpPr>
        <p:spPr>
          <a:xfrm>
            <a:off x="666750" y="1023441"/>
            <a:ext cx="476250" cy="383977"/>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700" b="0" i="0" u="none" strike="noStrike" cap="none">
                <a:solidFill>
                  <a:srgbClr val="FFFFFF"/>
                </a:solidFill>
                <a:latin typeface="Montserrat Black"/>
                <a:ea typeface="Montserrat Black"/>
                <a:cs typeface="Montserrat Black"/>
                <a:sym typeface="Montserrat Black"/>
              </a:rPr>
              <a:t>1</a:t>
            </a:r>
            <a:endParaRPr sz="1800" b="0" i="0" u="none" strike="noStrike" cap="none">
              <a:solidFill>
                <a:schemeClr val="dk1"/>
              </a:solidFill>
              <a:latin typeface="Calibri"/>
              <a:ea typeface="Calibri"/>
              <a:cs typeface="Calibri"/>
              <a:sym typeface="Calibri"/>
            </a:endParaRPr>
          </a:p>
        </p:txBody>
      </p:sp>
      <p:sp>
        <p:nvSpPr>
          <p:cNvPr id="242" name="Google Shape;242;p15"/>
          <p:cNvSpPr/>
          <p:nvPr/>
        </p:nvSpPr>
        <p:spPr>
          <a:xfrm>
            <a:off x="1047750" y="1106173"/>
            <a:ext cx="7037917" cy="221837"/>
          </a:xfrm>
          <a:prstGeom prst="rect">
            <a:avLst/>
          </a:prstGeom>
          <a:noFill/>
          <a:ln>
            <a:noFill/>
          </a:ln>
        </p:spPr>
        <p:txBody>
          <a:bodyPr spcFirstLastPara="1" wrap="square" lIns="0" tIns="0" rIns="0" bIns="0" anchor="ctr" anchorCtr="0">
            <a:noAutofit/>
          </a:bodyPr>
          <a:lstStyle/>
          <a:p>
            <a:pPr marL="0" marR="0" lvl="0" indent="0" algn="l" rtl="0">
              <a:lnSpc>
                <a:spcPct val="111987"/>
              </a:lnSpc>
              <a:spcBef>
                <a:spcPts val="0"/>
              </a:spcBef>
              <a:spcAft>
                <a:spcPts val="0"/>
              </a:spcAft>
              <a:buNone/>
            </a:pPr>
            <a:r>
              <a:rPr lang="en-US" sz="1560" b="1" i="0" u="none" strike="noStrike" cap="none">
                <a:solidFill>
                  <a:srgbClr val="FFFFFF"/>
                </a:solidFill>
                <a:latin typeface="Montserrat"/>
                <a:ea typeface="Montserrat"/>
                <a:cs typeface="Montserrat"/>
                <a:sym typeface="Montserrat"/>
              </a:rPr>
              <a:t>Retirement is not an ending, It's a 20-30 year life stage</a:t>
            </a:r>
            <a:endParaRPr sz="1800" b="0" i="0" u="none" strike="noStrike" cap="none">
              <a:solidFill>
                <a:schemeClr val="dk1"/>
              </a:solidFill>
              <a:latin typeface="Calibri"/>
              <a:ea typeface="Calibri"/>
              <a:cs typeface="Calibri"/>
              <a:sym typeface="Calibri"/>
            </a:endParaRPr>
          </a:p>
        </p:txBody>
      </p:sp>
      <p:pic>
        <p:nvPicPr>
          <p:cNvPr id="243" name="Google Shape;243;p15" descr="3cfa8e62.png"/>
          <p:cNvPicPr preferRelativeResize="0"/>
          <p:nvPr/>
        </p:nvPicPr>
        <p:blipFill rotWithShape="1">
          <a:blip r:embed="rId4">
            <a:alphaModFix/>
          </a:blip>
          <a:srcRect/>
          <a:stretch/>
        </p:blipFill>
        <p:spPr>
          <a:xfrm>
            <a:off x="476240" y="1866884"/>
            <a:ext cx="7877175" cy="723900"/>
          </a:xfrm>
          <a:prstGeom prst="rect">
            <a:avLst/>
          </a:prstGeom>
          <a:noFill/>
          <a:ln>
            <a:noFill/>
          </a:ln>
        </p:spPr>
      </p:pic>
      <p:sp>
        <p:nvSpPr>
          <p:cNvPr id="244" name="Google Shape;244;p15"/>
          <p:cNvSpPr/>
          <p:nvPr/>
        </p:nvSpPr>
        <p:spPr>
          <a:xfrm>
            <a:off x="666750" y="2033091"/>
            <a:ext cx="476250" cy="383977"/>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700" b="0" i="0" u="none" strike="noStrike" cap="none">
                <a:solidFill>
                  <a:srgbClr val="FFFFFF"/>
                </a:solidFill>
                <a:latin typeface="Montserrat Black"/>
                <a:ea typeface="Montserrat Black"/>
                <a:cs typeface="Montserrat Black"/>
                <a:sym typeface="Montserrat Black"/>
              </a:rPr>
              <a:t>2</a:t>
            </a:r>
            <a:endParaRPr sz="1800" b="0" i="0" u="none" strike="noStrike" cap="none">
              <a:solidFill>
                <a:schemeClr val="dk1"/>
              </a:solidFill>
              <a:latin typeface="Calibri"/>
              <a:ea typeface="Calibri"/>
              <a:cs typeface="Calibri"/>
              <a:sym typeface="Calibri"/>
            </a:endParaRPr>
          </a:p>
        </p:txBody>
      </p:sp>
      <p:sp>
        <p:nvSpPr>
          <p:cNvPr id="245" name="Google Shape;245;p15"/>
          <p:cNvSpPr/>
          <p:nvPr/>
        </p:nvSpPr>
        <p:spPr>
          <a:xfrm>
            <a:off x="1047750" y="2115823"/>
            <a:ext cx="7037917" cy="221837"/>
          </a:xfrm>
          <a:prstGeom prst="rect">
            <a:avLst/>
          </a:prstGeom>
          <a:noFill/>
          <a:ln>
            <a:noFill/>
          </a:ln>
        </p:spPr>
        <p:txBody>
          <a:bodyPr spcFirstLastPara="1" wrap="square" lIns="0" tIns="0" rIns="0" bIns="0" anchor="ctr" anchorCtr="0">
            <a:noAutofit/>
          </a:bodyPr>
          <a:lstStyle/>
          <a:p>
            <a:pPr marL="0" marR="0" lvl="0" indent="0" algn="l" rtl="0">
              <a:lnSpc>
                <a:spcPct val="111987"/>
              </a:lnSpc>
              <a:spcBef>
                <a:spcPts val="0"/>
              </a:spcBef>
              <a:spcAft>
                <a:spcPts val="0"/>
              </a:spcAft>
              <a:buNone/>
            </a:pPr>
            <a:r>
              <a:rPr lang="en-US" sz="1560" b="1" i="0" u="none" strike="noStrike" cap="none">
                <a:solidFill>
                  <a:srgbClr val="FFFFFF"/>
                </a:solidFill>
                <a:latin typeface="Montserrat"/>
                <a:ea typeface="Montserrat"/>
                <a:cs typeface="Montserrat"/>
                <a:sym typeface="Montserrat"/>
              </a:rPr>
              <a:t>Financial Readiness is Not Life Readiness</a:t>
            </a:r>
            <a:endParaRPr sz="1800" b="0" i="0" u="none" strike="noStrike" cap="none">
              <a:solidFill>
                <a:schemeClr val="dk1"/>
              </a:solidFill>
              <a:latin typeface="Calibri"/>
              <a:ea typeface="Calibri"/>
              <a:cs typeface="Calibri"/>
              <a:sym typeface="Calibri"/>
            </a:endParaRPr>
          </a:p>
        </p:txBody>
      </p:sp>
      <p:pic>
        <p:nvPicPr>
          <p:cNvPr id="246" name="Google Shape;246;p15" descr="-146deb5e.png"/>
          <p:cNvPicPr preferRelativeResize="0"/>
          <p:nvPr/>
        </p:nvPicPr>
        <p:blipFill rotWithShape="1">
          <a:blip r:embed="rId5">
            <a:alphaModFix/>
          </a:blip>
          <a:srcRect/>
          <a:stretch/>
        </p:blipFill>
        <p:spPr>
          <a:xfrm>
            <a:off x="476240" y="2876517"/>
            <a:ext cx="7877175" cy="723900"/>
          </a:xfrm>
          <a:prstGeom prst="rect">
            <a:avLst/>
          </a:prstGeom>
          <a:noFill/>
          <a:ln>
            <a:noFill/>
          </a:ln>
        </p:spPr>
      </p:pic>
      <p:sp>
        <p:nvSpPr>
          <p:cNvPr id="247" name="Google Shape;247;p15"/>
          <p:cNvSpPr/>
          <p:nvPr/>
        </p:nvSpPr>
        <p:spPr>
          <a:xfrm>
            <a:off x="666750" y="3042741"/>
            <a:ext cx="476250" cy="383977"/>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700" b="0" i="0" u="none" strike="noStrike" cap="none">
                <a:solidFill>
                  <a:srgbClr val="FFFFFF"/>
                </a:solidFill>
                <a:latin typeface="Montserrat Black"/>
                <a:ea typeface="Montserrat Black"/>
                <a:cs typeface="Montserrat Black"/>
                <a:sym typeface="Montserrat Black"/>
              </a:rPr>
              <a:t>3</a:t>
            </a:r>
            <a:endParaRPr sz="1800" b="0" i="0" u="none" strike="noStrike" cap="none">
              <a:solidFill>
                <a:schemeClr val="dk1"/>
              </a:solidFill>
              <a:latin typeface="Calibri"/>
              <a:ea typeface="Calibri"/>
              <a:cs typeface="Calibri"/>
              <a:sym typeface="Calibri"/>
            </a:endParaRPr>
          </a:p>
        </p:txBody>
      </p:sp>
      <p:sp>
        <p:nvSpPr>
          <p:cNvPr id="248" name="Google Shape;248;p15"/>
          <p:cNvSpPr/>
          <p:nvPr/>
        </p:nvSpPr>
        <p:spPr>
          <a:xfrm>
            <a:off x="1047750" y="3125473"/>
            <a:ext cx="7037917" cy="221837"/>
          </a:xfrm>
          <a:prstGeom prst="rect">
            <a:avLst/>
          </a:prstGeom>
          <a:noFill/>
          <a:ln>
            <a:noFill/>
          </a:ln>
        </p:spPr>
        <p:txBody>
          <a:bodyPr spcFirstLastPara="1" wrap="square" lIns="0" tIns="0" rIns="0" bIns="0" anchor="ctr" anchorCtr="0">
            <a:noAutofit/>
          </a:bodyPr>
          <a:lstStyle/>
          <a:p>
            <a:pPr marL="0" marR="0" lvl="0" indent="0" algn="l" rtl="0">
              <a:lnSpc>
                <a:spcPct val="111987"/>
              </a:lnSpc>
              <a:spcBef>
                <a:spcPts val="0"/>
              </a:spcBef>
              <a:spcAft>
                <a:spcPts val="0"/>
              </a:spcAft>
              <a:buNone/>
            </a:pPr>
            <a:r>
              <a:rPr lang="en-US" sz="1560" b="1" i="0" u="none" strike="noStrike" cap="none">
                <a:solidFill>
                  <a:srgbClr val="FFFFFF"/>
                </a:solidFill>
                <a:latin typeface="Montserrat"/>
                <a:ea typeface="Montserrat"/>
                <a:cs typeface="Montserrat"/>
                <a:sym typeface="Montserrat"/>
              </a:rPr>
              <a:t>Unstructured time can lead to drift not freedom</a:t>
            </a:r>
            <a:endParaRPr sz="1800" b="0" i="0" u="none" strike="noStrike" cap="none">
              <a:solidFill>
                <a:schemeClr val="dk1"/>
              </a:solidFill>
              <a:latin typeface="Calibri"/>
              <a:ea typeface="Calibri"/>
              <a:cs typeface="Calibri"/>
              <a:sym typeface="Calibri"/>
            </a:endParaRPr>
          </a:p>
        </p:txBody>
      </p:sp>
      <p:pic>
        <p:nvPicPr>
          <p:cNvPr id="249" name="Google Shape;249;p15" descr="3d1b2d62.png"/>
          <p:cNvPicPr preferRelativeResize="0"/>
          <p:nvPr/>
        </p:nvPicPr>
        <p:blipFill rotWithShape="1">
          <a:blip r:embed="rId6">
            <a:alphaModFix/>
          </a:blip>
          <a:srcRect/>
          <a:stretch/>
        </p:blipFill>
        <p:spPr>
          <a:xfrm>
            <a:off x="476240" y="3886151"/>
            <a:ext cx="7877175" cy="723900"/>
          </a:xfrm>
          <a:prstGeom prst="rect">
            <a:avLst/>
          </a:prstGeom>
          <a:noFill/>
          <a:ln>
            <a:noFill/>
          </a:ln>
        </p:spPr>
      </p:pic>
      <p:sp>
        <p:nvSpPr>
          <p:cNvPr id="250" name="Google Shape;250;p15"/>
          <p:cNvSpPr/>
          <p:nvPr/>
        </p:nvSpPr>
        <p:spPr>
          <a:xfrm>
            <a:off x="666750" y="4052391"/>
            <a:ext cx="476250" cy="383977"/>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700" b="0" i="0" u="none" strike="noStrike" cap="none">
                <a:solidFill>
                  <a:srgbClr val="FFFFFF"/>
                </a:solidFill>
                <a:latin typeface="Montserrat Black"/>
                <a:ea typeface="Montserrat Black"/>
                <a:cs typeface="Montserrat Black"/>
                <a:sym typeface="Montserrat Black"/>
              </a:rPr>
              <a:t>4</a:t>
            </a:r>
            <a:endParaRPr sz="1800" b="0" i="0" u="none" strike="noStrike" cap="none">
              <a:solidFill>
                <a:schemeClr val="dk1"/>
              </a:solidFill>
              <a:latin typeface="Calibri"/>
              <a:ea typeface="Calibri"/>
              <a:cs typeface="Calibri"/>
              <a:sym typeface="Calibri"/>
            </a:endParaRPr>
          </a:p>
        </p:txBody>
      </p:sp>
      <p:sp>
        <p:nvSpPr>
          <p:cNvPr id="251" name="Google Shape;251;p15"/>
          <p:cNvSpPr/>
          <p:nvPr/>
        </p:nvSpPr>
        <p:spPr>
          <a:xfrm>
            <a:off x="1047750" y="4135123"/>
            <a:ext cx="7037917" cy="221837"/>
          </a:xfrm>
          <a:prstGeom prst="rect">
            <a:avLst/>
          </a:prstGeom>
          <a:noFill/>
          <a:ln>
            <a:noFill/>
          </a:ln>
        </p:spPr>
        <p:txBody>
          <a:bodyPr spcFirstLastPara="1" wrap="square" lIns="0" tIns="0" rIns="0" bIns="0" anchor="ctr" anchorCtr="0">
            <a:noAutofit/>
          </a:bodyPr>
          <a:lstStyle/>
          <a:p>
            <a:pPr marL="0" marR="0" lvl="0" indent="0" algn="l" rtl="0">
              <a:lnSpc>
                <a:spcPct val="111987"/>
              </a:lnSpc>
              <a:spcBef>
                <a:spcPts val="0"/>
              </a:spcBef>
              <a:spcAft>
                <a:spcPts val="0"/>
              </a:spcAft>
              <a:buNone/>
            </a:pPr>
            <a:r>
              <a:rPr lang="en-US" sz="1560" b="1" i="0" u="none" strike="noStrike" cap="none">
                <a:solidFill>
                  <a:srgbClr val="FFFFFF"/>
                </a:solidFill>
                <a:latin typeface="Montserrat"/>
                <a:ea typeface="Montserrat"/>
                <a:cs typeface="Montserrat"/>
                <a:sym typeface="Montserrat"/>
              </a:rPr>
              <a:t>Your mindset about aging shapes your experience</a:t>
            </a:r>
            <a:endParaRPr sz="1800" b="0" i="0" u="none" strike="noStrike" cap="none">
              <a:solidFill>
                <a:schemeClr val="dk1"/>
              </a:solidFill>
              <a:latin typeface="Calibri"/>
              <a:ea typeface="Calibri"/>
              <a:cs typeface="Calibri"/>
              <a:sym typeface="Calibri"/>
            </a:endParaRPr>
          </a:p>
        </p:txBody>
      </p:sp>
      <p:pic>
        <p:nvPicPr>
          <p:cNvPr id="252" name="Google Shape;252;p15" descr="69e9d962.png"/>
          <p:cNvPicPr preferRelativeResize="0"/>
          <p:nvPr/>
        </p:nvPicPr>
        <p:blipFill rotWithShape="1">
          <a:blip r:embed="rId7">
            <a:alphaModFix/>
          </a:blip>
          <a:srcRect/>
          <a:stretch/>
        </p:blipFill>
        <p:spPr>
          <a:xfrm>
            <a:off x="476240" y="4895784"/>
            <a:ext cx="7877175" cy="733425"/>
          </a:xfrm>
          <a:prstGeom prst="rect">
            <a:avLst/>
          </a:prstGeom>
          <a:noFill/>
          <a:ln>
            <a:noFill/>
          </a:ln>
        </p:spPr>
      </p:pic>
      <p:sp>
        <p:nvSpPr>
          <p:cNvPr id="253" name="Google Shape;253;p15"/>
          <p:cNvSpPr/>
          <p:nvPr/>
        </p:nvSpPr>
        <p:spPr>
          <a:xfrm>
            <a:off x="666750" y="5062041"/>
            <a:ext cx="476250" cy="383977"/>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700" b="0" i="0" u="none" strike="noStrike" cap="none">
                <a:solidFill>
                  <a:srgbClr val="FFFFFF"/>
                </a:solidFill>
                <a:latin typeface="Montserrat Black"/>
                <a:ea typeface="Montserrat Black"/>
                <a:cs typeface="Montserrat Black"/>
                <a:sym typeface="Montserrat Black"/>
              </a:rPr>
              <a:t>5</a:t>
            </a:r>
            <a:endParaRPr sz="1800" b="0" i="0" u="none" strike="noStrike" cap="none">
              <a:solidFill>
                <a:schemeClr val="dk1"/>
              </a:solidFill>
              <a:latin typeface="Calibri"/>
              <a:ea typeface="Calibri"/>
              <a:cs typeface="Calibri"/>
              <a:sym typeface="Calibri"/>
            </a:endParaRPr>
          </a:p>
        </p:txBody>
      </p:sp>
      <p:sp>
        <p:nvSpPr>
          <p:cNvPr id="254" name="Google Shape;254;p15"/>
          <p:cNvSpPr/>
          <p:nvPr/>
        </p:nvSpPr>
        <p:spPr>
          <a:xfrm>
            <a:off x="1047750" y="5144773"/>
            <a:ext cx="7248334" cy="221837"/>
          </a:xfrm>
          <a:prstGeom prst="rect">
            <a:avLst/>
          </a:prstGeom>
          <a:noFill/>
          <a:ln>
            <a:noFill/>
          </a:ln>
        </p:spPr>
        <p:txBody>
          <a:bodyPr spcFirstLastPara="1" wrap="square" lIns="0" tIns="0" rIns="0" bIns="0" anchor="ctr" anchorCtr="0">
            <a:noAutofit/>
          </a:bodyPr>
          <a:lstStyle/>
          <a:p>
            <a:pPr marL="0" marR="0" lvl="0" indent="0" algn="l" rtl="0">
              <a:lnSpc>
                <a:spcPct val="111987"/>
              </a:lnSpc>
              <a:spcBef>
                <a:spcPts val="0"/>
              </a:spcBef>
              <a:spcAft>
                <a:spcPts val="0"/>
              </a:spcAft>
              <a:buNone/>
            </a:pPr>
            <a:r>
              <a:rPr lang="en-US" sz="1560" b="1" i="0" u="none" strike="noStrike" cap="none">
                <a:solidFill>
                  <a:srgbClr val="FFFFFF"/>
                </a:solidFill>
                <a:latin typeface="Montserrat"/>
                <a:ea typeface="Montserrat"/>
                <a:cs typeface="Montserrat"/>
                <a:sym typeface="Montserrat"/>
              </a:rPr>
              <a:t>Retirement is not a single decision. It’s a Multi-Stage Transition</a:t>
            </a:r>
            <a:endParaRPr sz="1800" b="0" i="0" u="none" strike="noStrike" cap="none">
              <a:solidFill>
                <a:schemeClr val="dk1"/>
              </a:solidFill>
              <a:latin typeface="Calibri"/>
              <a:ea typeface="Calibri"/>
              <a:cs typeface="Calibri"/>
              <a:sym typeface="Calibri"/>
            </a:endParaRPr>
          </a:p>
        </p:txBody>
      </p:sp>
      <p:pic>
        <p:nvPicPr>
          <p:cNvPr id="255" name="Google Shape;255;p15" descr="1eb7e9e2.png"/>
          <p:cNvPicPr preferRelativeResize="0"/>
          <p:nvPr/>
        </p:nvPicPr>
        <p:blipFill rotWithShape="1">
          <a:blip r:embed="rId8">
            <a:alphaModFix/>
          </a:blip>
          <a:srcRect/>
          <a:stretch/>
        </p:blipFill>
        <p:spPr>
          <a:xfrm>
            <a:off x="10591800" y="6307074"/>
            <a:ext cx="1457325" cy="408051"/>
          </a:xfrm>
          <a:prstGeom prst="rect">
            <a:avLst/>
          </a:prstGeom>
          <a:noFill/>
          <a:ln>
            <a:noFill/>
          </a:ln>
        </p:spPr>
      </p:pic>
      <p:sp>
        <p:nvSpPr>
          <p:cNvPr id="256" name="Google Shape;256;p15"/>
          <p:cNvSpPr txBox="1">
            <a:spLocks noGrp="1"/>
          </p:cNvSpPr>
          <p:nvPr>
            <p:ph type="sldNum" idx="4294967295"/>
          </p:nvPr>
        </p:nvSpPr>
        <p:spPr>
          <a:xfrm>
            <a:off x="95250" y="6521996"/>
            <a:ext cx="257142"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13</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1"/>
        <p:cNvGrpSpPr/>
        <p:nvPr/>
      </p:nvGrpSpPr>
      <p:grpSpPr>
        <a:xfrm>
          <a:off x="0" y="0"/>
          <a:ext cx="0" cy="0"/>
          <a:chOff x="0" y="0"/>
          <a:chExt cx="0" cy="0"/>
        </a:xfrm>
      </p:grpSpPr>
      <p:sp>
        <p:nvSpPr>
          <p:cNvPr id="262" name="Google Shape;262;p16"/>
          <p:cNvSpPr/>
          <p:nvPr/>
        </p:nvSpPr>
        <p:spPr>
          <a:xfrm>
            <a:off x="0" y="0"/>
            <a:ext cx="3810000"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476250" y="2463221"/>
            <a:ext cx="3016660" cy="1279922"/>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3000" b="0" i="0" u="none" strike="noStrike" cap="none">
                <a:solidFill>
                  <a:srgbClr val="FFFFFF"/>
                </a:solidFill>
                <a:latin typeface="Montserrat Black"/>
                <a:ea typeface="Montserrat Black"/>
                <a:cs typeface="Montserrat Black"/>
                <a:sym typeface="Montserrat Black"/>
              </a:rPr>
              <a:t>1. Retirement</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Expectations</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Have Shifted</a:t>
            </a:r>
            <a:endParaRPr sz="1800" b="0" i="0" u="none" strike="noStrike" cap="none">
              <a:solidFill>
                <a:schemeClr val="dk1"/>
              </a:solidFill>
              <a:latin typeface="Calibri"/>
              <a:ea typeface="Calibri"/>
              <a:cs typeface="Calibri"/>
              <a:sym typeface="Calibri"/>
            </a:endParaRPr>
          </a:p>
        </p:txBody>
      </p:sp>
      <p:sp>
        <p:nvSpPr>
          <p:cNvPr id="264" name="Google Shape;264;p16"/>
          <p:cNvSpPr/>
          <p:nvPr/>
        </p:nvSpPr>
        <p:spPr>
          <a:xfrm>
            <a:off x="476250" y="3995704"/>
            <a:ext cx="2952750" cy="445823"/>
          </a:xfrm>
          <a:prstGeom prst="rect">
            <a:avLst/>
          </a:prstGeom>
          <a:noFill/>
          <a:ln>
            <a:noFill/>
          </a:ln>
        </p:spPr>
        <p:txBody>
          <a:bodyPr spcFirstLastPara="1" wrap="square" lIns="0" tIns="0" rIns="0" bIns="0" anchor="ctr" anchorCtr="0">
            <a:noAutofit/>
          </a:bodyPr>
          <a:lstStyle/>
          <a:p>
            <a:pPr marL="0" marR="0" lvl="0" indent="0" algn="l" rtl="0">
              <a:lnSpc>
                <a:spcPct val="112061"/>
              </a:lnSpc>
              <a:spcBef>
                <a:spcPts val="0"/>
              </a:spcBef>
              <a:spcAft>
                <a:spcPts val="0"/>
              </a:spcAft>
              <a:buNone/>
            </a:pPr>
            <a:r>
              <a:rPr lang="en-US" sz="1567" b="0" i="0" u="none" strike="noStrike" cap="none" dirty="0">
                <a:solidFill>
                  <a:srgbClr val="FFFFFF"/>
                </a:solidFill>
                <a:latin typeface="Montserrat"/>
                <a:ea typeface="Montserrat"/>
                <a:cs typeface="Montserrat"/>
                <a:sym typeface="Montserrat"/>
              </a:rPr>
              <a:t>From winding down</a:t>
            </a:r>
            <a:br>
              <a:rPr lang="en-US" sz="1567" b="0" i="0" u="none" strike="noStrike" cap="none" dirty="0">
                <a:solidFill>
                  <a:srgbClr val="FFFFFF"/>
                </a:solidFill>
                <a:latin typeface="Montserrat"/>
                <a:ea typeface="Montserrat"/>
                <a:cs typeface="Montserrat"/>
                <a:sym typeface="Montserrat"/>
              </a:rPr>
            </a:br>
            <a:r>
              <a:rPr lang="en-US" sz="1567" b="0" i="0" u="none" strike="noStrike" cap="none" dirty="0">
                <a:solidFill>
                  <a:srgbClr val="FFFFFF"/>
                </a:solidFill>
                <a:latin typeface="Montserrat"/>
                <a:ea typeface="Montserrat"/>
                <a:cs typeface="Montserrat"/>
                <a:sym typeface="Montserrat"/>
              </a:rPr>
              <a:t>to starting something new</a:t>
            </a:r>
            <a:endParaRPr sz="1800" b="0" i="0" u="none" strike="noStrike" cap="none" dirty="0">
              <a:solidFill>
                <a:schemeClr val="dk1"/>
              </a:solidFill>
              <a:latin typeface="Calibri"/>
              <a:ea typeface="Calibri"/>
              <a:cs typeface="Calibri"/>
              <a:sym typeface="Calibri"/>
            </a:endParaRPr>
          </a:p>
        </p:txBody>
      </p:sp>
      <p:pic>
        <p:nvPicPr>
          <p:cNvPr id="265" name="Google Shape;265;p16" descr="-4bc1cf5e.png"/>
          <p:cNvPicPr preferRelativeResize="0"/>
          <p:nvPr/>
        </p:nvPicPr>
        <p:blipFill rotWithShape="1">
          <a:blip r:embed="rId3">
            <a:alphaModFix/>
          </a:blip>
          <a:srcRect/>
          <a:stretch/>
        </p:blipFill>
        <p:spPr>
          <a:xfrm>
            <a:off x="4905768" y="1614454"/>
            <a:ext cx="2381250" cy="2381250"/>
          </a:xfrm>
          <a:prstGeom prst="rect">
            <a:avLst/>
          </a:prstGeom>
          <a:noFill/>
          <a:ln>
            <a:noFill/>
          </a:ln>
        </p:spPr>
      </p:pic>
      <p:pic>
        <p:nvPicPr>
          <p:cNvPr id="266" name="Google Shape;266;p16" descr="718c4562.png"/>
          <p:cNvPicPr preferRelativeResize="0"/>
          <p:nvPr/>
        </p:nvPicPr>
        <p:blipFill rotWithShape="1">
          <a:blip r:embed="rId4">
            <a:alphaModFix/>
          </a:blip>
          <a:srcRect/>
          <a:stretch/>
        </p:blipFill>
        <p:spPr>
          <a:xfrm>
            <a:off x="6057891" y="1614454"/>
            <a:ext cx="1228725" cy="2162175"/>
          </a:xfrm>
          <a:prstGeom prst="rect">
            <a:avLst/>
          </a:prstGeom>
          <a:noFill/>
          <a:ln>
            <a:noFill/>
          </a:ln>
        </p:spPr>
      </p:pic>
      <p:sp>
        <p:nvSpPr>
          <p:cNvPr id="267" name="Google Shape;267;p16"/>
          <p:cNvSpPr/>
          <p:nvPr/>
        </p:nvSpPr>
        <p:spPr>
          <a:xfrm>
            <a:off x="5124450" y="2533700"/>
            <a:ext cx="1943034" cy="533384"/>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3750" b="0" i="0" u="none" strike="noStrike" cap="none">
                <a:solidFill>
                  <a:srgbClr val="000000"/>
                </a:solidFill>
                <a:latin typeface="Montserrat Black"/>
                <a:ea typeface="Montserrat Black"/>
                <a:cs typeface="Montserrat Black"/>
                <a:sym typeface="Montserrat Black"/>
              </a:rPr>
              <a:t>40%</a:t>
            </a:r>
            <a:endParaRPr sz="1800" b="0" i="0" u="none" strike="noStrike" cap="none">
              <a:solidFill>
                <a:schemeClr val="dk1"/>
              </a:solidFill>
              <a:latin typeface="Calibri"/>
              <a:ea typeface="Calibri"/>
              <a:cs typeface="Calibri"/>
              <a:sym typeface="Calibri"/>
            </a:endParaRPr>
          </a:p>
        </p:txBody>
      </p:sp>
      <p:sp>
        <p:nvSpPr>
          <p:cNvPr id="268" name="Google Shape;268;p16"/>
          <p:cNvSpPr/>
          <p:nvPr/>
        </p:nvSpPr>
        <p:spPr>
          <a:xfrm>
            <a:off x="4857750" y="4138282"/>
            <a:ext cx="2476500" cy="511969"/>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0" i="0" u="none" strike="noStrike" cap="none">
                <a:solidFill>
                  <a:srgbClr val="000000"/>
                </a:solidFill>
                <a:latin typeface="Montserrat Medium"/>
                <a:ea typeface="Montserrat Medium"/>
                <a:cs typeface="Montserrat Medium"/>
                <a:sym typeface="Montserrat Medium"/>
              </a:rPr>
              <a:t>A time for rest and</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relaxation</a:t>
            </a:r>
            <a:endParaRPr sz="1800" b="0" i="0" u="none" strike="noStrike" cap="none">
              <a:solidFill>
                <a:schemeClr val="dk1"/>
              </a:solidFill>
              <a:latin typeface="Calibri"/>
              <a:ea typeface="Calibri"/>
              <a:cs typeface="Calibri"/>
              <a:sym typeface="Calibri"/>
            </a:endParaRPr>
          </a:p>
        </p:txBody>
      </p:sp>
      <p:pic>
        <p:nvPicPr>
          <p:cNvPr id="269" name="Google Shape;269;p16" descr="-4bc1cf5e.png"/>
          <p:cNvPicPr preferRelativeResize="0"/>
          <p:nvPr/>
        </p:nvPicPr>
        <p:blipFill rotWithShape="1">
          <a:blip r:embed="rId3">
            <a:alphaModFix/>
          </a:blip>
          <a:srcRect/>
          <a:stretch/>
        </p:blipFill>
        <p:spPr>
          <a:xfrm>
            <a:off x="8715778" y="1614454"/>
            <a:ext cx="2381250" cy="2381250"/>
          </a:xfrm>
          <a:prstGeom prst="rect">
            <a:avLst/>
          </a:prstGeom>
          <a:noFill/>
          <a:ln>
            <a:noFill/>
          </a:ln>
        </p:spPr>
      </p:pic>
      <p:pic>
        <p:nvPicPr>
          <p:cNvPr id="270" name="Google Shape;270;p16" descr="31e315e2.png"/>
          <p:cNvPicPr preferRelativeResize="0"/>
          <p:nvPr/>
        </p:nvPicPr>
        <p:blipFill rotWithShape="1">
          <a:blip r:embed="rId5">
            <a:alphaModFix/>
          </a:blip>
          <a:srcRect/>
          <a:stretch/>
        </p:blipFill>
        <p:spPr>
          <a:xfrm>
            <a:off x="9581290" y="1614454"/>
            <a:ext cx="1524000" cy="2390775"/>
          </a:xfrm>
          <a:prstGeom prst="rect">
            <a:avLst/>
          </a:prstGeom>
          <a:noFill/>
          <a:ln>
            <a:noFill/>
          </a:ln>
        </p:spPr>
      </p:pic>
      <p:sp>
        <p:nvSpPr>
          <p:cNvPr id="271" name="Google Shape;271;p16"/>
          <p:cNvSpPr/>
          <p:nvPr/>
        </p:nvSpPr>
        <p:spPr>
          <a:xfrm>
            <a:off x="8934450" y="2533700"/>
            <a:ext cx="1943034" cy="533384"/>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3750" b="0" i="0" u="none" strike="noStrike" cap="none">
                <a:solidFill>
                  <a:srgbClr val="000000"/>
                </a:solidFill>
                <a:latin typeface="Montserrat Black"/>
                <a:ea typeface="Montserrat Black"/>
                <a:cs typeface="Montserrat Black"/>
                <a:sym typeface="Montserrat Black"/>
              </a:rPr>
              <a:t>54%</a:t>
            </a:r>
            <a:endParaRPr sz="1800" b="0" i="0" u="none" strike="noStrike" cap="none">
              <a:solidFill>
                <a:schemeClr val="dk1"/>
              </a:solidFill>
              <a:latin typeface="Calibri"/>
              <a:ea typeface="Calibri"/>
              <a:cs typeface="Calibri"/>
              <a:sym typeface="Calibri"/>
            </a:endParaRPr>
          </a:p>
        </p:txBody>
      </p:sp>
      <p:sp>
        <p:nvSpPr>
          <p:cNvPr id="272" name="Google Shape;272;p16"/>
          <p:cNvSpPr/>
          <p:nvPr/>
        </p:nvSpPr>
        <p:spPr>
          <a:xfrm>
            <a:off x="8651043" y="4138282"/>
            <a:ext cx="2509915" cy="767953"/>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0" i="0" u="none" strike="noStrike" cap="none">
                <a:solidFill>
                  <a:srgbClr val="000000"/>
                </a:solidFill>
                <a:latin typeface="Montserrat Medium"/>
                <a:ea typeface="Montserrat Medium"/>
                <a:cs typeface="Montserrat Medium"/>
                <a:sym typeface="Montserrat Medium"/>
              </a:rPr>
              <a:t>A new chapter with</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purpose and</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opportunity</a:t>
            </a:r>
            <a:endParaRPr sz="1800" b="0" i="0" u="none" strike="noStrike" cap="none">
              <a:solidFill>
                <a:schemeClr val="dk1"/>
              </a:solidFill>
              <a:latin typeface="Calibri"/>
              <a:ea typeface="Calibri"/>
              <a:cs typeface="Calibri"/>
              <a:sym typeface="Calibri"/>
            </a:endParaRPr>
          </a:p>
        </p:txBody>
      </p:sp>
      <p:pic>
        <p:nvPicPr>
          <p:cNvPr id="273" name="Google Shape;273;p16" descr="1eb7e9e2.png"/>
          <p:cNvPicPr preferRelativeResize="0"/>
          <p:nvPr/>
        </p:nvPicPr>
        <p:blipFill rotWithShape="1">
          <a:blip r:embed="rId6">
            <a:alphaModFix/>
          </a:blip>
          <a:srcRect/>
          <a:stretch/>
        </p:blipFill>
        <p:spPr>
          <a:xfrm>
            <a:off x="10591800" y="6307074"/>
            <a:ext cx="1457325" cy="408051"/>
          </a:xfrm>
          <a:prstGeom prst="rect">
            <a:avLst/>
          </a:prstGeom>
          <a:noFill/>
          <a:ln>
            <a:noFill/>
          </a:ln>
        </p:spPr>
      </p:pic>
      <p:pic>
        <p:nvPicPr>
          <p:cNvPr id="274" name="Google Shape;274;p16" descr="-11f2e9de.png"/>
          <p:cNvPicPr preferRelativeResize="0"/>
          <p:nvPr/>
        </p:nvPicPr>
        <p:blipFill rotWithShape="1">
          <a:blip r:embed="rId7">
            <a:alphaModFix/>
          </a:blip>
          <a:srcRect/>
          <a:stretch/>
        </p:blipFill>
        <p:spPr>
          <a:xfrm>
            <a:off x="7277100" y="2905125"/>
            <a:ext cx="1352550" cy="19050"/>
          </a:xfrm>
          <a:prstGeom prst="rect">
            <a:avLst/>
          </a:prstGeom>
          <a:noFill/>
          <a:ln>
            <a:noFill/>
          </a:ln>
        </p:spPr>
      </p:pic>
      <p:pic>
        <p:nvPicPr>
          <p:cNvPr id="275" name="Google Shape;275;p16" descr="6b393fe2.png"/>
          <p:cNvPicPr preferRelativeResize="0"/>
          <p:nvPr/>
        </p:nvPicPr>
        <p:blipFill rotWithShape="1">
          <a:blip r:embed="rId8">
            <a:alphaModFix/>
          </a:blip>
          <a:srcRect/>
          <a:stretch/>
        </p:blipFill>
        <p:spPr>
          <a:xfrm>
            <a:off x="8601075" y="2857500"/>
            <a:ext cx="123825" cy="123825"/>
          </a:xfrm>
          <a:prstGeom prst="rect">
            <a:avLst/>
          </a:prstGeom>
          <a:noFill/>
          <a:ln>
            <a:noFill/>
          </a:ln>
        </p:spPr>
      </p:pic>
      <p:sp>
        <p:nvSpPr>
          <p:cNvPr id="276" name="Google Shape;276;p16"/>
          <p:cNvSpPr/>
          <p:nvPr/>
        </p:nvSpPr>
        <p:spPr>
          <a:xfrm>
            <a:off x="3905250" y="6647375"/>
            <a:ext cx="4060293" cy="210625"/>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525" b="0" i="0" u="none" strike="noStrike" cap="none" dirty="0">
                <a:solidFill>
                  <a:srgbClr val="000000"/>
                </a:solidFill>
                <a:latin typeface="Montserrat"/>
                <a:ea typeface="Montserrat"/>
                <a:cs typeface="Montserrat"/>
                <a:sym typeface="Montserrat"/>
              </a:rPr>
              <a:t>Source: Canadian pre-retirees 45+ Edward Jones/Age Wave - Longevity and the new journey of retirement</a:t>
            </a:r>
            <a:endParaRPr sz="1800" b="0" i="0" u="none" strike="noStrike" cap="none" dirty="0">
              <a:solidFill>
                <a:schemeClr val="dk1"/>
              </a:solidFill>
              <a:latin typeface="Calibri"/>
              <a:ea typeface="Calibri"/>
              <a:cs typeface="Calibri"/>
              <a:sym typeface="Calibri"/>
            </a:endParaRPr>
          </a:p>
        </p:txBody>
      </p:sp>
      <p:sp>
        <p:nvSpPr>
          <p:cNvPr id="277" name="Google Shape;277;p16"/>
          <p:cNvSpPr/>
          <p:nvPr/>
        </p:nvSpPr>
        <p:spPr>
          <a:xfrm>
            <a:off x="5441440" y="1027186"/>
            <a:ext cx="1309054" cy="460706"/>
          </a:xfrm>
          <a:prstGeom prst="rect">
            <a:avLst/>
          </a:prstGeom>
          <a:noFill/>
          <a:ln>
            <a:noFill/>
          </a:ln>
        </p:spPr>
        <p:txBody>
          <a:bodyPr spcFirstLastPara="1" wrap="square" lIns="0" tIns="0" rIns="0" bIns="0" anchor="t" anchorCtr="0">
            <a:noAutofit/>
          </a:bodyPr>
          <a:lstStyle/>
          <a:p>
            <a:pPr marL="0" marR="0" lvl="0" indent="0" algn="ctr" rtl="0">
              <a:lnSpc>
                <a:spcPct val="111975"/>
              </a:lnSpc>
              <a:spcBef>
                <a:spcPts val="0"/>
              </a:spcBef>
              <a:spcAft>
                <a:spcPts val="0"/>
              </a:spcAft>
              <a:buNone/>
            </a:pPr>
            <a:r>
              <a:rPr lang="en-US" sz="1620" b="1" i="0" u="none" strike="noStrike" cap="none" dirty="0">
                <a:solidFill>
                  <a:srgbClr val="000000"/>
                </a:solidFill>
                <a:latin typeface="Montserrat"/>
                <a:ea typeface="Montserrat"/>
                <a:cs typeface="Montserrat"/>
                <a:sym typeface="Montserrat"/>
              </a:rPr>
              <a:t>Parents'</a:t>
            </a:r>
            <a:br>
              <a:rPr lang="en-US" sz="1620" b="1" i="0" u="none" strike="noStrike" cap="none" dirty="0">
                <a:solidFill>
                  <a:srgbClr val="000000"/>
                </a:solidFill>
                <a:latin typeface="Montserrat"/>
                <a:ea typeface="Montserrat"/>
                <a:cs typeface="Montserrat"/>
                <a:sym typeface="Montserrat"/>
              </a:rPr>
            </a:br>
            <a:r>
              <a:rPr lang="en-US" sz="1620" b="1" i="0" u="none" strike="noStrike" cap="none" dirty="0">
                <a:solidFill>
                  <a:srgbClr val="000000"/>
                </a:solidFill>
                <a:latin typeface="Montserrat"/>
                <a:ea typeface="Montserrat"/>
                <a:cs typeface="Montserrat"/>
                <a:sym typeface="Montserrat"/>
              </a:rPr>
              <a:t>Generation</a:t>
            </a:r>
            <a:endParaRPr sz="1800" b="0" i="0" u="none" strike="noStrike" cap="none" dirty="0">
              <a:solidFill>
                <a:schemeClr val="dk1"/>
              </a:solidFill>
              <a:latin typeface="Calibri"/>
              <a:ea typeface="Calibri"/>
              <a:cs typeface="Calibri"/>
              <a:sym typeface="Calibri"/>
            </a:endParaRPr>
          </a:p>
        </p:txBody>
      </p:sp>
      <p:sp>
        <p:nvSpPr>
          <p:cNvPr id="278" name="Google Shape;278;p16"/>
          <p:cNvSpPr/>
          <p:nvPr/>
        </p:nvSpPr>
        <p:spPr>
          <a:xfrm>
            <a:off x="9334467" y="1039655"/>
            <a:ext cx="1143000" cy="230353"/>
          </a:xfrm>
          <a:prstGeom prst="rect">
            <a:avLst/>
          </a:prstGeom>
          <a:noFill/>
          <a:ln>
            <a:noFill/>
          </a:ln>
        </p:spPr>
        <p:txBody>
          <a:bodyPr spcFirstLastPara="1" wrap="square" lIns="0" tIns="0" rIns="0" bIns="0" anchor="t" anchorCtr="0">
            <a:noAutofit/>
          </a:bodyPr>
          <a:lstStyle/>
          <a:p>
            <a:pPr marL="0" marR="0" lvl="0" indent="0" algn="ctr" rtl="0">
              <a:lnSpc>
                <a:spcPct val="111975"/>
              </a:lnSpc>
              <a:spcBef>
                <a:spcPts val="0"/>
              </a:spcBef>
              <a:spcAft>
                <a:spcPts val="0"/>
              </a:spcAft>
              <a:buNone/>
            </a:pPr>
            <a:r>
              <a:rPr lang="en-US" sz="1620" b="1" i="0" u="none" strike="noStrike" cap="none" dirty="0">
                <a:solidFill>
                  <a:srgbClr val="000000"/>
                </a:solidFill>
                <a:latin typeface="Montserrat"/>
                <a:ea typeface="Montserrat"/>
                <a:cs typeface="Montserrat"/>
                <a:sym typeface="Montserrat"/>
              </a:rPr>
              <a:t>Today</a:t>
            </a:r>
            <a:endParaRPr sz="1800" b="0" i="0" u="none" strike="noStrike" cap="none" dirty="0">
              <a:solidFill>
                <a:schemeClr val="dk1"/>
              </a:solidFill>
              <a:latin typeface="Calibri"/>
              <a:ea typeface="Calibri"/>
              <a:cs typeface="Calibri"/>
              <a:sym typeface="Calibri"/>
            </a:endParaRPr>
          </a:p>
        </p:txBody>
      </p:sp>
      <p:sp>
        <p:nvSpPr>
          <p:cNvPr id="279" name="Google Shape;279;p16"/>
          <p:cNvSpPr/>
          <p:nvPr/>
        </p:nvSpPr>
        <p:spPr>
          <a:xfrm>
            <a:off x="4248184" y="347625"/>
            <a:ext cx="8191417" cy="367936"/>
          </a:xfrm>
          <a:prstGeom prst="rect">
            <a:avLst/>
          </a:prstGeom>
          <a:noFill/>
          <a:ln>
            <a:noFill/>
          </a:ln>
        </p:spPr>
        <p:txBody>
          <a:bodyPr spcFirstLastPara="1" wrap="square" lIns="0" tIns="0" rIns="0" bIns="0" anchor="t" anchorCtr="0">
            <a:noAutofit/>
          </a:bodyPr>
          <a:lstStyle/>
          <a:p>
            <a:pPr marL="0" marR="0" lvl="0" indent="0" algn="l" rtl="0">
              <a:lnSpc>
                <a:spcPct val="111978"/>
              </a:lnSpc>
              <a:spcBef>
                <a:spcPts val="0"/>
              </a:spcBef>
              <a:spcAft>
                <a:spcPts val="0"/>
              </a:spcAft>
              <a:buNone/>
            </a:pPr>
            <a:r>
              <a:rPr lang="en-US" sz="2588" b="0" i="0" u="none" strike="noStrike" cap="none">
                <a:solidFill>
                  <a:srgbClr val="000000"/>
                </a:solidFill>
                <a:latin typeface="Montserrat Black"/>
                <a:ea typeface="Montserrat Black"/>
                <a:cs typeface="Montserrat Black"/>
                <a:sym typeface="Montserrat Black"/>
              </a:rPr>
              <a:t>How pre-retirees now describe retirement:</a:t>
            </a:r>
            <a:endParaRPr sz="1800" b="0" i="0" u="none" strike="noStrike" cap="none">
              <a:solidFill>
                <a:schemeClr val="dk1"/>
              </a:solidFill>
              <a:latin typeface="Calibri"/>
              <a:ea typeface="Calibri"/>
              <a:cs typeface="Calibri"/>
              <a:sym typeface="Calibri"/>
            </a:endParaRPr>
          </a:p>
        </p:txBody>
      </p:sp>
      <p:sp>
        <p:nvSpPr>
          <p:cNvPr id="280" name="Google Shape;280;p16"/>
          <p:cNvSpPr/>
          <p:nvPr/>
        </p:nvSpPr>
        <p:spPr>
          <a:xfrm>
            <a:off x="4636328" y="5549471"/>
            <a:ext cx="6938805" cy="514349"/>
          </a:xfrm>
          <a:prstGeom prst="rect">
            <a:avLst/>
          </a:prstGeom>
          <a:solidFill>
            <a:srgbClr val="1A52A0">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4779246" y="5701632"/>
            <a:ext cx="6653031" cy="204804"/>
          </a:xfrm>
          <a:prstGeom prst="rect">
            <a:avLst/>
          </a:prstGeom>
          <a:noFill/>
          <a:ln>
            <a:noFill/>
          </a:ln>
        </p:spPr>
        <p:txBody>
          <a:bodyPr spcFirstLastPara="1" wrap="square" lIns="0" tIns="0" rIns="0" bIns="0" anchor="ctr" anchorCtr="0">
            <a:noAutofit/>
          </a:bodyPr>
          <a:lstStyle/>
          <a:p>
            <a:pPr marL="0" marR="0" lvl="0" indent="0" algn="ctr" rtl="0">
              <a:lnSpc>
                <a:spcPct val="112013"/>
              </a:lnSpc>
              <a:spcBef>
                <a:spcPts val="0"/>
              </a:spcBef>
              <a:spcAft>
                <a:spcPts val="0"/>
              </a:spcAft>
              <a:buNone/>
            </a:pPr>
            <a:r>
              <a:rPr lang="en-US" sz="1440" b="1" i="0" u="none" strike="noStrike" cap="none">
                <a:solidFill>
                  <a:srgbClr val="000000"/>
                </a:solidFill>
                <a:latin typeface="Montserrat"/>
                <a:ea typeface="Montserrat"/>
                <a:cs typeface="Montserrat"/>
                <a:sym typeface="Montserrat"/>
              </a:rPr>
              <a:t>Mindsets have shifted. Systems are still catching up.</a:t>
            </a:r>
            <a:endParaRPr sz="1800" b="0" i="0" u="none" strike="noStrike" cap="none">
              <a:solidFill>
                <a:schemeClr val="dk1"/>
              </a:solidFill>
              <a:latin typeface="Calibri"/>
              <a:ea typeface="Calibri"/>
              <a:cs typeface="Calibri"/>
              <a:sym typeface="Calibri"/>
            </a:endParaRPr>
          </a:p>
        </p:txBody>
      </p:sp>
      <p:sp>
        <p:nvSpPr>
          <p:cNvPr id="282" name="Google Shape;282;p16"/>
          <p:cNvSpPr txBox="1">
            <a:spLocks noGrp="1"/>
          </p:cNvSpPr>
          <p:nvPr>
            <p:ph type="sldNum" idx="4294967295"/>
          </p:nvPr>
        </p:nvSpPr>
        <p:spPr>
          <a:xfrm>
            <a:off x="95250" y="6521996"/>
            <a:ext cx="276159"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14</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
        <p:cNvGrpSpPr/>
        <p:nvPr/>
      </p:nvGrpSpPr>
      <p:grpSpPr>
        <a:xfrm>
          <a:off x="0" y="0"/>
          <a:ext cx="0" cy="0"/>
          <a:chOff x="0" y="0"/>
          <a:chExt cx="0" cy="0"/>
        </a:xfrm>
      </p:grpSpPr>
      <p:sp>
        <p:nvSpPr>
          <p:cNvPr id="288" name="Google Shape;288;p17"/>
          <p:cNvSpPr/>
          <p:nvPr/>
        </p:nvSpPr>
        <p:spPr>
          <a:xfrm>
            <a:off x="0" y="0"/>
            <a:ext cx="3810000"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476250" y="2096509"/>
            <a:ext cx="2573735" cy="1706563"/>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3000" b="0" i="0" u="none" strike="noStrike" cap="none">
                <a:solidFill>
                  <a:srgbClr val="FFFFFF"/>
                </a:solidFill>
                <a:latin typeface="Montserrat Black"/>
                <a:ea typeface="Montserrat Black"/>
                <a:cs typeface="Montserrat Black"/>
                <a:sym typeface="Montserrat Black"/>
              </a:rPr>
              <a:t>2. Financial</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Readiness</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is Not Life</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Readiness</a:t>
            </a:r>
            <a:endParaRPr sz="1800" b="0" i="0" u="none" strike="noStrike" cap="none">
              <a:solidFill>
                <a:schemeClr val="dk1"/>
              </a:solidFill>
              <a:latin typeface="Calibri"/>
              <a:ea typeface="Calibri"/>
              <a:cs typeface="Calibri"/>
              <a:sym typeface="Calibri"/>
            </a:endParaRPr>
          </a:p>
        </p:txBody>
      </p:sp>
      <p:sp>
        <p:nvSpPr>
          <p:cNvPr id="290" name="Google Shape;290;p17"/>
          <p:cNvSpPr/>
          <p:nvPr/>
        </p:nvSpPr>
        <p:spPr>
          <a:xfrm>
            <a:off x="476250" y="4119993"/>
            <a:ext cx="3047663" cy="760016"/>
          </a:xfrm>
          <a:prstGeom prst="rect">
            <a:avLst/>
          </a:prstGeom>
          <a:noFill/>
          <a:ln>
            <a:noFill/>
          </a:ln>
        </p:spPr>
        <p:txBody>
          <a:bodyPr spcFirstLastPara="1" wrap="square" lIns="0" tIns="0" rIns="0" bIns="0" anchor="ctr" anchorCtr="0">
            <a:noAutofit/>
          </a:bodyPr>
          <a:lstStyle/>
          <a:p>
            <a:pPr marL="0" marR="0" lvl="0" indent="0" algn="l" rtl="0">
              <a:lnSpc>
                <a:spcPct val="112015"/>
              </a:lnSpc>
              <a:spcBef>
                <a:spcPts val="0"/>
              </a:spcBef>
              <a:spcAft>
                <a:spcPts val="0"/>
              </a:spcAft>
              <a:buNone/>
            </a:pPr>
            <a:r>
              <a:rPr lang="en-US" sz="1781" b="0" i="0" u="none" strike="noStrike" cap="none" dirty="0">
                <a:solidFill>
                  <a:srgbClr val="FFFFFF"/>
                </a:solidFill>
                <a:latin typeface="Montserrat"/>
                <a:ea typeface="Montserrat"/>
                <a:cs typeface="Montserrat"/>
                <a:sym typeface="Montserrat"/>
              </a:rPr>
              <a:t>We plan for income.</a:t>
            </a:r>
            <a:br>
              <a:rPr lang="en-US" sz="1781" b="0" i="0" u="none" strike="noStrike" cap="none" dirty="0">
                <a:solidFill>
                  <a:srgbClr val="FFFFFF"/>
                </a:solidFill>
                <a:latin typeface="Montserrat"/>
                <a:ea typeface="Montserrat"/>
                <a:cs typeface="Montserrat"/>
                <a:sym typeface="Montserrat"/>
              </a:rPr>
            </a:br>
            <a:r>
              <a:rPr lang="en-US" sz="1781" b="0" i="0" u="none" strike="noStrike" cap="none" dirty="0">
                <a:solidFill>
                  <a:srgbClr val="FFFFFF"/>
                </a:solidFill>
                <a:latin typeface="Montserrat"/>
                <a:ea typeface="Montserrat"/>
                <a:cs typeface="Montserrat"/>
                <a:sym typeface="Montserrat"/>
              </a:rPr>
              <a:t>Retirement is shaped by</a:t>
            </a:r>
            <a:br>
              <a:rPr lang="en-US" sz="1781" b="0" i="0" u="none" strike="noStrike" cap="none" dirty="0">
                <a:solidFill>
                  <a:srgbClr val="FFFFFF"/>
                </a:solidFill>
                <a:latin typeface="Montserrat"/>
                <a:ea typeface="Montserrat"/>
                <a:cs typeface="Montserrat"/>
                <a:sym typeface="Montserrat"/>
              </a:rPr>
            </a:br>
            <a:r>
              <a:rPr lang="en-US" sz="1781" b="0" i="0" u="none" strike="noStrike" cap="none" dirty="0">
                <a:solidFill>
                  <a:srgbClr val="FFFFFF"/>
                </a:solidFill>
                <a:latin typeface="Montserrat"/>
                <a:ea typeface="Montserrat"/>
                <a:cs typeface="Montserrat"/>
                <a:sym typeface="Montserrat"/>
              </a:rPr>
              <a:t>something else.</a:t>
            </a:r>
            <a:endParaRPr sz="1800" b="0" i="0" u="none" strike="noStrike" cap="none" dirty="0">
              <a:solidFill>
                <a:schemeClr val="dk1"/>
              </a:solidFill>
              <a:latin typeface="Calibri"/>
              <a:ea typeface="Calibri"/>
              <a:cs typeface="Calibri"/>
              <a:sym typeface="Calibri"/>
            </a:endParaRPr>
          </a:p>
        </p:txBody>
      </p:sp>
      <p:sp>
        <p:nvSpPr>
          <p:cNvPr id="291" name="Google Shape;291;p17"/>
          <p:cNvSpPr/>
          <p:nvPr/>
        </p:nvSpPr>
        <p:spPr>
          <a:xfrm>
            <a:off x="4286250" y="476250"/>
            <a:ext cx="7429500" cy="5524500"/>
          </a:xfrm>
          <a:prstGeom prst="rect">
            <a:avLst/>
          </a:pr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17" descr="-4b2f35e.png"/>
          <p:cNvPicPr preferRelativeResize="0"/>
          <p:nvPr/>
        </p:nvPicPr>
        <p:blipFill rotWithShape="1">
          <a:blip r:embed="rId3">
            <a:alphaModFix/>
          </a:blip>
          <a:srcRect/>
          <a:stretch/>
        </p:blipFill>
        <p:spPr>
          <a:xfrm>
            <a:off x="4095750" y="285750"/>
            <a:ext cx="7810500" cy="5905500"/>
          </a:xfrm>
          <a:prstGeom prst="rect">
            <a:avLst/>
          </a:prstGeom>
          <a:noFill/>
          <a:ln>
            <a:noFill/>
          </a:ln>
        </p:spPr>
      </p:pic>
      <p:pic>
        <p:nvPicPr>
          <p:cNvPr id="293" name="Google Shape;293;p17"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pic>
        <p:nvPicPr>
          <p:cNvPr id="294" name="Google Shape;294;p17" descr="-54cc14de.png"/>
          <p:cNvPicPr preferRelativeResize="0"/>
          <p:nvPr/>
        </p:nvPicPr>
        <p:blipFill rotWithShape="1">
          <a:blip r:embed="rId5">
            <a:alphaModFix/>
          </a:blip>
          <a:srcRect/>
          <a:stretch/>
        </p:blipFill>
        <p:spPr>
          <a:xfrm>
            <a:off x="5304542" y="928687"/>
            <a:ext cx="647700" cy="19050"/>
          </a:xfrm>
          <a:prstGeom prst="rect">
            <a:avLst/>
          </a:prstGeom>
          <a:noFill/>
          <a:ln>
            <a:noFill/>
          </a:ln>
        </p:spPr>
      </p:pic>
      <p:pic>
        <p:nvPicPr>
          <p:cNvPr id="295" name="Google Shape;295;p17" descr="-1b1cbb9e.png"/>
          <p:cNvPicPr preferRelativeResize="0"/>
          <p:nvPr/>
        </p:nvPicPr>
        <p:blipFill rotWithShape="1">
          <a:blip r:embed="rId6">
            <a:alphaModFix/>
          </a:blip>
          <a:srcRect/>
          <a:stretch/>
        </p:blipFill>
        <p:spPr>
          <a:xfrm>
            <a:off x="5209312" y="881063"/>
            <a:ext cx="114300" cy="114300"/>
          </a:xfrm>
          <a:prstGeom prst="rect">
            <a:avLst/>
          </a:prstGeom>
          <a:noFill/>
          <a:ln>
            <a:noFill/>
          </a:ln>
        </p:spPr>
      </p:pic>
      <p:pic>
        <p:nvPicPr>
          <p:cNvPr id="296" name="Google Shape;296;p17" descr="2000dc62.png"/>
          <p:cNvPicPr preferRelativeResize="0"/>
          <p:nvPr/>
        </p:nvPicPr>
        <p:blipFill rotWithShape="1">
          <a:blip r:embed="rId7">
            <a:alphaModFix/>
          </a:blip>
          <a:srcRect/>
          <a:stretch/>
        </p:blipFill>
        <p:spPr>
          <a:xfrm>
            <a:off x="7303001" y="1314450"/>
            <a:ext cx="1504950" cy="1400175"/>
          </a:xfrm>
          <a:prstGeom prst="rect">
            <a:avLst/>
          </a:prstGeom>
          <a:noFill/>
          <a:ln>
            <a:noFill/>
          </a:ln>
        </p:spPr>
      </p:pic>
      <p:pic>
        <p:nvPicPr>
          <p:cNvPr id="297" name="Google Shape;297;p17" descr="7cd1a562.png"/>
          <p:cNvPicPr preferRelativeResize="0"/>
          <p:nvPr/>
        </p:nvPicPr>
        <p:blipFill rotWithShape="1">
          <a:blip r:embed="rId8">
            <a:alphaModFix/>
          </a:blip>
          <a:srcRect/>
          <a:stretch/>
        </p:blipFill>
        <p:spPr>
          <a:xfrm>
            <a:off x="7207748" y="2639377"/>
            <a:ext cx="123825" cy="123825"/>
          </a:xfrm>
          <a:prstGeom prst="rect">
            <a:avLst/>
          </a:prstGeom>
          <a:noFill/>
          <a:ln>
            <a:noFill/>
          </a:ln>
        </p:spPr>
      </p:pic>
      <p:pic>
        <p:nvPicPr>
          <p:cNvPr id="298" name="Google Shape;298;p17" descr="2cd26da2.png"/>
          <p:cNvPicPr preferRelativeResize="0"/>
          <p:nvPr/>
        </p:nvPicPr>
        <p:blipFill rotWithShape="1">
          <a:blip r:embed="rId9">
            <a:alphaModFix/>
          </a:blip>
          <a:srcRect/>
          <a:stretch/>
        </p:blipFill>
        <p:spPr>
          <a:xfrm>
            <a:off x="8253387" y="1314450"/>
            <a:ext cx="2009775" cy="1752600"/>
          </a:xfrm>
          <a:prstGeom prst="rect">
            <a:avLst/>
          </a:prstGeom>
          <a:noFill/>
          <a:ln>
            <a:noFill/>
          </a:ln>
        </p:spPr>
      </p:pic>
      <p:pic>
        <p:nvPicPr>
          <p:cNvPr id="299" name="Google Shape;299;p17" descr="-1b1cbb9e.png"/>
          <p:cNvPicPr preferRelativeResize="0"/>
          <p:nvPr/>
        </p:nvPicPr>
        <p:blipFill rotWithShape="1">
          <a:blip r:embed="rId6">
            <a:alphaModFix/>
          </a:blip>
          <a:srcRect/>
          <a:stretch/>
        </p:blipFill>
        <p:spPr>
          <a:xfrm>
            <a:off x="8158157" y="2992279"/>
            <a:ext cx="114300" cy="114300"/>
          </a:xfrm>
          <a:prstGeom prst="rect">
            <a:avLst/>
          </a:prstGeom>
          <a:noFill/>
          <a:ln>
            <a:noFill/>
          </a:ln>
        </p:spPr>
      </p:pic>
      <p:sp>
        <p:nvSpPr>
          <p:cNvPr id="300" name="Google Shape;300;p17"/>
          <p:cNvSpPr/>
          <p:nvPr/>
        </p:nvSpPr>
        <p:spPr>
          <a:xfrm>
            <a:off x="3905250" y="6667815"/>
            <a:ext cx="2959100" cy="139386"/>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525" b="0" i="0" u="none" strike="noStrike" cap="none" dirty="0">
                <a:solidFill>
                  <a:srgbClr val="000000"/>
                </a:solidFill>
                <a:latin typeface="Montserrat"/>
                <a:ea typeface="Montserrat"/>
                <a:cs typeface="Montserrat"/>
                <a:sym typeface="Montserrat"/>
              </a:rPr>
              <a:t>Source: Retire With Possibilities: Retirement Perspectives and Attitudes Survey 2023</a:t>
            </a:r>
            <a:endParaRPr sz="1800" b="0" i="0" u="none" strike="noStrike" cap="none" dirty="0">
              <a:solidFill>
                <a:schemeClr val="dk1"/>
              </a:solidFill>
              <a:latin typeface="Calibri"/>
              <a:ea typeface="Calibri"/>
              <a:cs typeface="Calibri"/>
              <a:sym typeface="Calibri"/>
            </a:endParaRPr>
          </a:p>
        </p:txBody>
      </p:sp>
      <p:sp>
        <p:nvSpPr>
          <p:cNvPr id="301" name="Google Shape;301;p17"/>
          <p:cNvSpPr/>
          <p:nvPr/>
        </p:nvSpPr>
        <p:spPr>
          <a:xfrm>
            <a:off x="5936656" y="552400"/>
            <a:ext cx="5779045" cy="771525"/>
          </a:xfrm>
          <a:prstGeom prst="rect">
            <a:avLst/>
          </a:prstGeom>
          <a:solidFill>
            <a:srgbClr val="08B5FF">
              <a:alpha val="30196"/>
            </a:srgbClr>
          </a:solidFill>
          <a:ln w="25400" cap="flat" cmpd="sng">
            <a:solidFill>
              <a:srgbClr val="08B5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6079578" y="697971"/>
            <a:ext cx="5493246" cy="480053"/>
          </a:xfrm>
          <a:prstGeom prst="rect">
            <a:avLst/>
          </a:prstGeom>
          <a:noFill/>
          <a:ln>
            <a:noFill/>
          </a:ln>
        </p:spPr>
        <p:txBody>
          <a:bodyPr spcFirstLastPara="1" wrap="square" lIns="0" tIns="0" rIns="0" bIns="0" anchor="ctr" anchorCtr="0">
            <a:noAutofit/>
          </a:bodyPr>
          <a:lstStyle/>
          <a:p>
            <a:pPr marL="0" marR="0" lvl="0" indent="0" algn="ctr" rtl="0">
              <a:lnSpc>
                <a:spcPct val="112033"/>
              </a:lnSpc>
              <a:spcBef>
                <a:spcPts val="0"/>
              </a:spcBef>
              <a:spcAft>
                <a:spcPts val="0"/>
              </a:spcAft>
              <a:buNone/>
            </a:pPr>
            <a:r>
              <a:rPr lang="en-US" sz="1688" b="0" i="0" u="none" strike="noStrike" cap="none">
                <a:solidFill>
                  <a:srgbClr val="000000"/>
                </a:solidFill>
                <a:latin typeface="Montserrat Black"/>
                <a:ea typeface="Montserrat Black"/>
                <a:cs typeface="Montserrat Black"/>
                <a:sym typeface="Montserrat Black"/>
              </a:rPr>
              <a:t>What we plan for is not what drives the</a:t>
            </a:r>
            <a:br>
              <a:rPr lang="en-US" sz="1688" b="0" i="0" u="none" strike="noStrike" cap="none">
                <a:solidFill>
                  <a:srgbClr val="000000"/>
                </a:solidFill>
                <a:latin typeface="Montserrat Black"/>
                <a:ea typeface="Montserrat Black"/>
                <a:cs typeface="Montserrat Black"/>
                <a:sym typeface="Montserrat Black"/>
              </a:rPr>
            </a:br>
            <a:r>
              <a:rPr lang="en-US" sz="1688" b="0" i="0" u="none" strike="noStrike" cap="none">
                <a:solidFill>
                  <a:srgbClr val="000000"/>
                </a:solidFill>
                <a:latin typeface="Montserrat Black"/>
                <a:ea typeface="Montserrat Black"/>
                <a:cs typeface="Montserrat Black"/>
                <a:sym typeface="Montserrat Black"/>
              </a:rPr>
              <a:t>experience</a:t>
            </a:r>
            <a:endParaRPr sz="1800" b="0" i="0" u="none" strike="noStrike" cap="none">
              <a:solidFill>
                <a:schemeClr val="dk1"/>
              </a:solidFill>
              <a:latin typeface="Calibri"/>
              <a:ea typeface="Calibri"/>
              <a:cs typeface="Calibri"/>
              <a:sym typeface="Calibri"/>
            </a:endParaRPr>
          </a:p>
        </p:txBody>
      </p:sp>
      <p:sp>
        <p:nvSpPr>
          <p:cNvPr id="303" name="Google Shape;303;p17"/>
          <p:cNvSpPr txBox="1">
            <a:spLocks noGrp="1"/>
          </p:cNvSpPr>
          <p:nvPr>
            <p:ph type="sldNum" idx="4294967295"/>
          </p:nvPr>
        </p:nvSpPr>
        <p:spPr>
          <a:xfrm>
            <a:off x="95250" y="6521996"/>
            <a:ext cx="257142"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15</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sp>
        <p:nvSpPr>
          <p:cNvPr id="309" name="Google Shape;309;p18"/>
          <p:cNvSpPr/>
          <p:nvPr/>
        </p:nvSpPr>
        <p:spPr>
          <a:xfrm>
            <a:off x="0" y="0"/>
            <a:ext cx="3810000"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476250" y="1934584"/>
            <a:ext cx="2528069" cy="2133203"/>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3000" b="0" i="0" u="none" strike="noStrike" cap="none">
                <a:solidFill>
                  <a:srgbClr val="FFFFFF"/>
                </a:solidFill>
                <a:latin typeface="Montserrat Black"/>
                <a:ea typeface="Montserrat Black"/>
                <a:cs typeface="Montserrat Black"/>
                <a:sym typeface="Montserrat Black"/>
              </a:rPr>
              <a:t>3. Freedom</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Without</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Structure</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Can Lead</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to Drift</a:t>
            </a:r>
            <a:endParaRPr sz="1800" b="0" i="0" u="none" strike="noStrike" cap="none">
              <a:solidFill>
                <a:schemeClr val="dk1"/>
              </a:solidFill>
              <a:latin typeface="Calibri"/>
              <a:ea typeface="Calibri"/>
              <a:cs typeface="Calibri"/>
              <a:sym typeface="Calibri"/>
            </a:endParaRPr>
          </a:p>
        </p:txBody>
      </p:sp>
      <p:sp>
        <p:nvSpPr>
          <p:cNvPr id="311" name="Google Shape;311;p18"/>
          <p:cNvSpPr/>
          <p:nvPr/>
        </p:nvSpPr>
        <p:spPr>
          <a:xfrm>
            <a:off x="470662" y="4502952"/>
            <a:ext cx="2952750" cy="639961"/>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1500" b="0" i="0" u="none" strike="noStrike" cap="none" dirty="0">
                <a:solidFill>
                  <a:srgbClr val="FFFFFF"/>
                </a:solidFill>
                <a:latin typeface="Montserrat"/>
                <a:ea typeface="Montserrat"/>
                <a:cs typeface="Montserrat"/>
                <a:sym typeface="Montserrat"/>
              </a:rPr>
              <a:t>Work provides more than</a:t>
            </a:r>
            <a:br>
              <a:rPr lang="en-US" sz="1500" b="0" i="0" u="none" strike="noStrike" cap="none" dirty="0">
                <a:solidFill>
                  <a:srgbClr val="FFFFFF"/>
                </a:solidFill>
                <a:latin typeface="Montserrat"/>
                <a:ea typeface="Montserrat"/>
                <a:cs typeface="Montserrat"/>
                <a:sym typeface="Montserrat"/>
              </a:rPr>
            </a:br>
            <a:r>
              <a:rPr lang="en-US" sz="1500" b="0" i="0" u="none" strike="noStrike" cap="none" dirty="0">
                <a:solidFill>
                  <a:srgbClr val="FFFFFF"/>
                </a:solidFill>
                <a:latin typeface="Montserrat"/>
                <a:ea typeface="Montserrat"/>
                <a:cs typeface="Montserrat"/>
                <a:sym typeface="Montserrat"/>
              </a:rPr>
              <a:t>income. It provides rhythm,</a:t>
            </a:r>
            <a:br>
              <a:rPr lang="en-US" sz="1500" b="0" i="0" u="none" strike="noStrike" cap="none" dirty="0">
                <a:solidFill>
                  <a:srgbClr val="FFFFFF"/>
                </a:solidFill>
                <a:latin typeface="Montserrat"/>
                <a:ea typeface="Montserrat"/>
                <a:cs typeface="Montserrat"/>
                <a:sym typeface="Montserrat"/>
              </a:rPr>
            </a:br>
            <a:r>
              <a:rPr lang="en-US" sz="1500" b="0" i="0" u="none" strike="noStrike" cap="none" dirty="0">
                <a:solidFill>
                  <a:srgbClr val="FFFFFF"/>
                </a:solidFill>
                <a:latin typeface="Montserrat"/>
                <a:ea typeface="Montserrat"/>
                <a:cs typeface="Montserrat"/>
                <a:sym typeface="Montserrat"/>
              </a:rPr>
              <a:t>identity, and connection.</a:t>
            </a:r>
            <a:endParaRPr sz="1800" b="0" i="0" u="none" strike="noStrike" cap="none" dirty="0">
              <a:solidFill>
                <a:schemeClr val="dk1"/>
              </a:solidFill>
              <a:latin typeface="Calibri"/>
              <a:ea typeface="Calibri"/>
              <a:cs typeface="Calibri"/>
              <a:sym typeface="Calibri"/>
            </a:endParaRPr>
          </a:p>
        </p:txBody>
      </p:sp>
      <p:sp>
        <p:nvSpPr>
          <p:cNvPr id="312" name="Google Shape;312;p18"/>
          <p:cNvSpPr/>
          <p:nvPr/>
        </p:nvSpPr>
        <p:spPr>
          <a:xfrm>
            <a:off x="4286250" y="1023938"/>
            <a:ext cx="7429500" cy="1609725"/>
          </a:xfrm>
          <a:prstGeom prst="rect">
            <a:avLst/>
          </a:prstGeom>
          <a:solidFill>
            <a:srgbClr val="F5F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4552950" y="1549532"/>
            <a:ext cx="5543517" cy="895945"/>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3150" b="1" i="0" u="none" strike="noStrike" cap="none">
                <a:solidFill>
                  <a:srgbClr val="000000"/>
                </a:solidFill>
                <a:latin typeface="Montserrat"/>
                <a:ea typeface="Montserrat"/>
                <a:cs typeface="Montserrat"/>
                <a:sym typeface="Montserrat"/>
              </a:rPr>
              <a:t>2,000+ hours per year of</a:t>
            </a:r>
            <a:br>
              <a:rPr lang="en-US" sz="3150" b="1" i="0" u="none" strike="noStrike" cap="none">
                <a:solidFill>
                  <a:srgbClr val="000000"/>
                </a:solidFill>
                <a:latin typeface="Montserrat"/>
                <a:ea typeface="Montserrat"/>
                <a:cs typeface="Montserrat"/>
                <a:sym typeface="Montserrat"/>
              </a:rPr>
            </a:br>
            <a:r>
              <a:rPr lang="en-US" sz="3150" b="1" i="0" u="none" strike="noStrike" cap="none">
                <a:solidFill>
                  <a:srgbClr val="000000"/>
                </a:solidFill>
                <a:latin typeface="Montserrat"/>
                <a:ea typeface="Montserrat"/>
                <a:cs typeface="Montserrat"/>
                <a:sym typeface="Montserrat"/>
              </a:rPr>
              <a:t>structure</a:t>
            </a:r>
            <a:endParaRPr sz="1800" b="0" i="0" u="none" strike="noStrike" cap="none">
              <a:solidFill>
                <a:schemeClr val="dk1"/>
              </a:solidFill>
              <a:latin typeface="Calibri"/>
              <a:ea typeface="Calibri"/>
              <a:cs typeface="Calibri"/>
              <a:sym typeface="Calibri"/>
            </a:endParaRPr>
          </a:p>
        </p:txBody>
      </p:sp>
      <p:sp>
        <p:nvSpPr>
          <p:cNvPr id="314" name="Google Shape;314;p18"/>
          <p:cNvSpPr/>
          <p:nvPr/>
        </p:nvSpPr>
        <p:spPr>
          <a:xfrm>
            <a:off x="4552950" y="1248635"/>
            <a:ext cx="5410151" cy="223986"/>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575" b="0" i="0" u="none" strike="noStrike" cap="none">
                <a:solidFill>
                  <a:srgbClr val="000000"/>
                </a:solidFill>
                <a:latin typeface="Montserrat Medium"/>
                <a:ea typeface="Montserrat Medium"/>
                <a:cs typeface="Montserrat Medium"/>
                <a:sym typeface="Montserrat Medium"/>
              </a:rPr>
              <a:t>When work ends, more than income disappears.</a:t>
            </a:r>
            <a:endParaRPr sz="1800" b="0" i="0" u="none" strike="noStrike" cap="none">
              <a:solidFill>
                <a:schemeClr val="dk1"/>
              </a:solidFill>
              <a:latin typeface="Calibri"/>
              <a:ea typeface="Calibri"/>
              <a:cs typeface="Calibri"/>
              <a:sym typeface="Calibri"/>
            </a:endParaRPr>
          </a:p>
        </p:txBody>
      </p:sp>
      <p:sp>
        <p:nvSpPr>
          <p:cNvPr id="315" name="Google Shape;315;p18"/>
          <p:cNvSpPr/>
          <p:nvPr/>
        </p:nvSpPr>
        <p:spPr>
          <a:xfrm>
            <a:off x="4286250" y="2824163"/>
            <a:ext cx="7429500" cy="1690688"/>
          </a:xfrm>
          <a:prstGeom prst="rect">
            <a:avLst/>
          </a:prstGeom>
          <a:solidFill>
            <a:srgbClr val="F5F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4610100" y="3746153"/>
            <a:ext cx="6638892" cy="544049"/>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3825" b="1" i="0" u="none" strike="noStrike" cap="none">
                <a:solidFill>
                  <a:srgbClr val="000000"/>
                </a:solidFill>
                <a:latin typeface="Montserrat"/>
                <a:ea typeface="Montserrat"/>
                <a:cs typeface="Montserrat"/>
                <a:sym typeface="Montserrat"/>
              </a:rPr>
              <a:t>47 hours per week of TV</a:t>
            </a:r>
            <a:endParaRPr sz="1800" b="0" i="0" u="none" strike="noStrike" cap="none">
              <a:solidFill>
                <a:schemeClr val="dk1"/>
              </a:solidFill>
              <a:latin typeface="Calibri"/>
              <a:ea typeface="Calibri"/>
              <a:cs typeface="Calibri"/>
              <a:sym typeface="Calibri"/>
            </a:endParaRPr>
          </a:p>
        </p:txBody>
      </p:sp>
      <p:sp>
        <p:nvSpPr>
          <p:cNvPr id="317" name="Google Shape;317;p18"/>
          <p:cNvSpPr/>
          <p:nvPr/>
        </p:nvSpPr>
        <p:spPr>
          <a:xfrm>
            <a:off x="4610100" y="3096088"/>
            <a:ext cx="6886526" cy="554633"/>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950" b="0" i="0" u="none" strike="noStrike" cap="none">
                <a:solidFill>
                  <a:srgbClr val="000000"/>
                </a:solidFill>
                <a:latin typeface="Montserrat Medium"/>
                <a:ea typeface="Montserrat Medium"/>
                <a:cs typeface="Montserrat Medium"/>
                <a:sym typeface="Montserrat Medium"/>
              </a:rPr>
              <a:t>Without structure, time can easily drift into passive</a:t>
            </a:r>
            <a:br>
              <a:rPr lang="en-US" sz="1950" b="0" i="0" u="none" strike="noStrike" cap="none">
                <a:solidFill>
                  <a:srgbClr val="000000"/>
                </a:solidFill>
                <a:latin typeface="Montserrat Medium"/>
                <a:ea typeface="Montserrat Medium"/>
                <a:cs typeface="Montserrat Medium"/>
                <a:sym typeface="Montserrat Medium"/>
              </a:rPr>
            </a:br>
            <a:r>
              <a:rPr lang="en-US" sz="1950" b="0" i="0" u="none" strike="noStrike" cap="none">
                <a:solidFill>
                  <a:srgbClr val="000000"/>
                </a:solidFill>
                <a:latin typeface="Montserrat Medium"/>
                <a:ea typeface="Montserrat Medium"/>
                <a:cs typeface="Montserrat Medium"/>
                <a:sym typeface="Montserrat Medium"/>
              </a:rPr>
              <a:t>habits</a:t>
            </a:r>
            <a:endParaRPr sz="1800" b="0" i="0" u="none" strike="noStrike" cap="none">
              <a:solidFill>
                <a:schemeClr val="dk1"/>
              </a:solidFill>
              <a:latin typeface="Calibri"/>
              <a:ea typeface="Calibri"/>
              <a:cs typeface="Calibri"/>
              <a:sym typeface="Calibri"/>
            </a:endParaRPr>
          </a:p>
        </p:txBody>
      </p:sp>
      <p:sp>
        <p:nvSpPr>
          <p:cNvPr id="318" name="Google Shape;318;p18"/>
          <p:cNvSpPr/>
          <p:nvPr/>
        </p:nvSpPr>
        <p:spPr>
          <a:xfrm>
            <a:off x="4295775" y="4705350"/>
            <a:ext cx="2324100" cy="747713"/>
          </a:xfrm>
          <a:prstGeom prst="rect">
            <a:avLst/>
          </a:pr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4467225" y="5046646"/>
            <a:ext cx="1289812" cy="287982"/>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2025" b="1" i="0" u="none" strike="noStrike" cap="none">
                <a:solidFill>
                  <a:srgbClr val="000000"/>
                </a:solidFill>
                <a:latin typeface="Montserrat"/>
                <a:ea typeface="Montserrat"/>
                <a:cs typeface="Montserrat"/>
                <a:sym typeface="Montserrat"/>
              </a:rPr>
              <a:t>66 hours</a:t>
            </a:r>
            <a:endParaRPr sz="1800" b="0" i="0" u="none" strike="noStrike" cap="none">
              <a:solidFill>
                <a:schemeClr val="dk1"/>
              </a:solidFill>
              <a:latin typeface="Calibri"/>
              <a:ea typeface="Calibri"/>
              <a:cs typeface="Calibri"/>
              <a:sym typeface="Calibri"/>
            </a:endParaRPr>
          </a:p>
        </p:txBody>
      </p:sp>
      <p:sp>
        <p:nvSpPr>
          <p:cNvPr id="320" name="Google Shape;320;p18"/>
          <p:cNvSpPr/>
          <p:nvPr/>
        </p:nvSpPr>
        <p:spPr>
          <a:xfrm>
            <a:off x="4467225" y="4848853"/>
            <a:ext cx="1478779" cy="149324"/>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050" b="0" i="0" u="none" strike="noStrike" cap="none">
                <a:solidFill>
                  <a:srgbClr val="000000"/>
                </a:solidFill>
                <a:latin typeface="Montserrat Medium"/>
                <a:ea typeface="Montserrat Medium"/>
                <a:cs typeface="Montserrat Medium"/>
                <a:sym typeface="Montserrat Medium"/>
              </a:rPr>
              <a:t>Seinfeld (9 Seasons)</a:t>
            </a:r>
            <a:endParaRPr sz="1800" b="0" i="0" u="none" strike="noStrike" cap="none">
              <a:solidFill>
                <a:schemeClr val="dk1"/>
              </a:solidFill>
              <a:latin typeface="Calibri"/>
              <a:ea typeface="Calibri"/>
              <a:cs typeface="Calibri"/>
              <a:sym typeface="Calibri"/>
            </a:endParaRPr>
          </a:p>
        </p:txBody>
      </p:sp>
      <p:sp>
        <p:nvSpPr>
          <p:cNvPr id="321" name="Google Shape;321;p18"/>
          <p:cNvSpPr/>
          <p:nvPr/>
        </p:nvSpPr>
        <p:spPr>
          <a:xfrm>
            <a:off x="6810375" y="4705350"/>
            <a:ext cx="2381250" cy="747713"/>
          </a:xfrm>
          <a:prstGeom prst="rect">
            <a:avLst/>
          </a:pr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6981825" y="5046646"/>
            <a:ext cx="1281145" cy="287982"/>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2025" b="1" i="0" u="none" strike="noStrike" cap="none">
                <a:solidFill>
                  <a:srgbClr val="000000"/>
                </a:solidFill>
                <a:latin typeface="Montserrat"/>
                <a:ea typeface="Montserrat"/>
                <a:cs typeface="Montserrat"/>
                <a:sym typeface="Montserrat"/>
              </a:rPr>
              <a:t>74 hours</a:t>
            </a:r>
            <a:endParaRPr sz="1800" b="0" i="0" u="none" strike="noStrike" cap="none">
              <a:solidFill>
                <a:schemeClr val="dk1"/>
              </a:solidFill>
              <a:latin typeface="Calibri"/>
              <a:ea typeface="Calibri"/>
              <a:cs typeface="Calibri"/>
              <a:sym typeface="Calibri"/>
            </a:endParaRPr>
          </a:p>
        </p:txBody>
      </p:sp>
      <p:sp>
        <p:nvSpPr>
          <p:cNvPr id="323" name="Google Shape;323;p18"/>
          <p:cNvSpPr/>
          <p:nvPr/>
        </p:nvSpPr>
        <p:spPr>
          <a:xfrm>
            <a:off x="6981825" y="4848853"/>
            <a:ext cx="2150768" cy="149324"/>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050" b="0" i="0" u="none" strike="noStrike" cap="none">
                <a:solidFill>
                  <a:srgbClr val="000000"/>
                </a:solidFill>
                <a:latin typeface="Montserrat Medium"/>
                <a:ea typeface="Montserrat Medium"/>
                <a:cs typeface="Montserrat Medium"/>
                <a:sym typeface="Montserrat Medium"/>
              </a:rPr>
              <a:t>Game of Thrones (8 Seasons)</a:t>
            </a:r>
            <a:endParaRPr sz="1800" b="0" i="0" u="none" strike="noStrike" cap="none">
              <a:solidFill>
                <a:schemeClr val="dk1"/>
              </a:solidFill>
              <a:latin typeface="Calibri"/>
              <a:ea typeface="Calibri"/>
              <a:cs typeface="Calibri"/>
              <a:sym typeface="Calibri"/>
            </a:endParaRPr>
          </a:p>
        </p:txBody>
      </p:sp>
      <p:sp>
        <p:nvSpPr>
          <p:cNvPr id="324" name="Google Shape;324;p18"/>
          <p:cNvSpPr/>
          <p:nvPr/>
        </p:nvSpPr>
        <p:spPr>
          <a:xfrm>
            <a:off x="9382125" y="4705350"/>
            <a:ext cx="2324100" cy="747713"/>
          </a:xfrm>
          <a:prstGeom prst="rect">
            <a:avLst/>
          </a:pr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9553575" y="5046646"/>
            <a:ext cx="1302675" cy="287982"/>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2025" b="1" i="0" u="none" strike="noStrike" cap="none">
                <a:solidFill>
                  <a:srgbClr val="000000"/>
                </a:solidFill>
                <a:latin typeface="Montserrat"/>
                <a:ea typeface="Montserrat"/>
                <a:cs typeface="Montserrat"/>
                <a:sym typeface="Montserrat"/>
              </a:rPr>
              <a:t>88 hours</a:t>
            </a:r>
            <a:endParaRPr sz="1800" b="0" i="0" u="none" strike="noStrike" cap="none">
              <a:solidFill>
                <a:schemeClr val="dk1"/>
              </a:solidFill>
              <a:latin typeface="Calibri"/>
              <a:ea typeface="Calibri"/>
              <a:cs typeface="Calibri"/>
              <a:sym typeface="Calibri"/>
            </a:endParaRPr>
          </a:p>
        </p:txBody>
      </p:sp>
      <p:sp>
        <p:nvSpPr>
          <p:cNvPr id="326" name="Google Shape;326;p18"/>
          <p:cNvSpPr/>
          <p:nvPr/>
        </p:nvSpPr>
        <p:spPr>
          <a:xfrm>
            <a:off x="9553575" y="4848853"/>
            <a:ext cx="1493773" cy="149324"/>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050" b="0" i="0" u="none" strike="noStrike" cap="none">
                <a:solidFill>
                  <a:srgbClr val="000000"/>
                </a:solidFill>
                <a:latin typeface="Montserrat Medium"/>
                <a:ea typeface="Montserrat Medium"/>
                <a:cs typeface="Montserrat Medium"/>
                <a:sym typeface="Montserrat Medium"/>
              </a:rPr>
              <a:t>Friends (10 Seasons)</a:t>
            </a:r>
            <a:endParaRPr sz="1800" b="0" i="0" u="none" strike="noStrike" cap="none">
              <a:solidFill>
                <a:schemeClr val="dk1"/>
              </a:solidFill>
              <a:latin typeface="Calibri"/>
              <a:ea typeface="Calibri"/>
              <a:cs typeface="Calibri"/>
              <a:sym typeface="Calibri"/>
            </a:endParaRPr>
          </a:p>
        </p:txBody>
      </p:sp>
      <p:pic>
        <p:nvPicPr>
          <p:cNvPr id="327" name="Google Shape;327;p18" descr="1eb7e9e2.png"/>
          <p:cNvPicPr preferRelativeResize="0"/>
          <p:nvPr/>
        </p:nvPicPr>
        <p:blipFill rotWithShape="1">
          <a:blip r:embed="rId3">
            <a:alphaModFix/>
          </a:blip>
          <a:srcRect/>
          <a:stretch/>
        </p:blipFill>
        <p:spPr>
          <a:xfrm>
            <a:off x="10591800" y="6307074"/>
            <a:ext cx="1457325" cy="408051"/>
          </a:xfrm>
          <a:prstGeom prst="rect">
            <a:avLst/>
          </a:prstGeom>
          <a:noFill/>
          <a:ln>
            <a:noFill/>
          </a:ln>
        </p:spPr>
      </p:pic>
      <p:sp>
        <p:nvSpPr>
          <p:cNvPr id="328" name="Google Shape;328;p18"/>
          <p:cNvSpPr/>
          <p:nvPr/>
        </p:nvSpPr>
        <p:spPr>
          <a:xfrm>
            <a:off x="4066061" y="6572564"/>
            <a:ext cx="2573900" cy="74579"/>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525" b="0" i="0" u="none" strike="noStrike" cap="none">
                <a:solidFill>
                  <a:srgbClr val="000000"/>
                </a:solidFill>
                <a:latin typeface="Montserrat"/>
                <a:ea typeface="Montserrat"/>
                <a:cs typeface="Montserrat"/>
                <a:sym typeface="Montserrat"/>
              </a:rPr>
              <a:t>Source: Edward Jones, Age Wave June 2021</a:t>
            </a:r>
            <a:endParaRPr sz="1800" b="0" i="0" u="none" strike="noStrike" cap="none">
              <a:solidFill>
                <a:schemeClr val="dk1"/>
              </a:solidFill>
              <a:latin typeface="Calibri"/>
              <a:ea typeface="Calibri"/>
              <a:cs typeface="Calibri"/>
              <a:sym typeface="Calibri"/>
            </a:endParaRPr>
          </a:p>
        </p:txBody>
      </p:sp>
      <p:sp>
        <p:nvSpPr>
          <p:cNvPr id="329" name="Google Shape;329;p18"/>
          <p:cNvSpPr txBox="1">
            <a:spLocks noGrp="1"/>
          </p:cNvSpPr>
          <p:nvPr>
            <p:ph type="sldNum" idx="4294967295"/>
          </p:nvPr>
        </p:nvSpPr>
        <p:spPr>
          <a:xfrm>
            <a:off x="95250" y="6521996"/>
            <a:ext cx="266650"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16</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4"/>
        <p:cNvGrpSpPr/>
        <p:nvPr/>
      </p:nvGrpSpPr>
      <p:grpSpPr>
        <a:xfrm>
          <a:off x="0" y="0"/>
          <a:ext cx="0" cy="0"/>
          <a:chOff x="0" y="0"/>
          <a:chExt cx="0" cy="0"/>
        </a:xfrm>
      </p:grpSpPr>
      <p:sp>
        <p:nvSpPr>
          <p:cNvPr id="335" name="Google Shape;335;p19"/>
          <p:cNvSpPr/>
          <p:nvPr/>
        </p:nvSpPr>
        <p:spPr>
          <a:xfrm>
            <a:off x="0" y="0"/>
            <a:ext cx="3810000"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476250" y="1800953"/>
            <a:ext cx="3076271" cy="2266735"/>
          </a:xfrm>
          <a:prstGeom prst="rect">
            <a:avLst/>
          </a:prstGeom>
          <a:noFill/>
          <a:ln>
            <a:noFill/>
          </a:ln>
        </p:spPr>
        <p:txBody>
          <a:bodyPr spcFirstLastPara="1" wrap="square" lIns="0" tIns="0" rIns="0" bIns="0" anchor="ctr" anchorCtr="0">
            <a:noAutofit/>
          </a:bodyPr>
          <a:lstStyle/>
          <a:p>
            <a:pPr marL="0" marR="0" lvl="0" indent="0" algn="l" rtl="0">
              <a:lnSpc>
                <a:spcPct val="111982"/>
              </a:lnSpc>
              <a:spcBef>
                <a:spcPts val="0"/>
              </a:spcBef>
              <a:spcAft>
                <a:spcPts val="0"/>
              </a:spcAft>
              <a:buNone/>
            </a:pPr>
            <a:r>
              <a:rPr lang="en-US" sz="3188" b="0" i="0" u="none" strike="noStrike" cap="none">
                <a:solidFill>
                  <a:srgbClr val="FFFFFF"/>
                </a:solidFill>
                <a:latin typeface="Montserrat Black"/>
                <a:ea typeface="Montserrat Black"/>
                <a:cs typeface="Montserrat Black"/>
                <a:sym typeface="Montserrat Black"/>
              </a:rPr>
              <a:t>4. Your</a:t>
            </a:r>
            <a:br>
              <a:rPr lang="en-US" sz="3188" b="0" i="0" u="none" strike="noStrike" cap="none">
                <a:solidFill>
                  <a:srgbClr val="FFFFFF"/>
                </a:solidFill>
                <a:latin typeface="Montserrat Black"/>
                <a:ea typeface="Montserrat Black"/>
                <a:cs typeface="Montserrat Black"/>
                <a:sym typeface="Montserrat Black"/>
              </a:rPr>
            </a:br>
            <a:r>
              <a:rPr lang="en-US" sz="3188" b="0" i="0" u="none" strike="noStrike" cap="none">
                <a:solidFill>
                  <a:srgbClr val="FFFFFF"/>
                </a:solidFill>
                <a:latin typeface="Montserrat Black"/>
                <a:ea typeface="Montserrat Black"/>
                <a:cs typeface="Montserrat Black"/>
                <a:sym typeface="Montserrat Black"/>
              </a:rPr>
              <a:t>Mindset</a:t>
            </a:r>
            <a:br>
              <a:rPr lang="en-US" sz="3188" b="0" i="0" u="none" strike="noStrike" cap="none">
                <a:solidFill>
                  <a:srgbClr val="FFFFFF"/>
                </a:solidFill>
                <a:latin typeface="Montserrat Black"/>
                <a:ea typeface="Montserrat Black"/>
                <a:cs typeface="Montserrat Black"/>
                <a:sym typeface="Montserrat Black"/>
              </a:rPr>
            </a:br>
            <a:r>
              <a:rPr lang="en-US" sz="3188" b="0" i="0" u="none" strike="noStrike" cap="none">
                <a:solidFill>
                  <a:srgbClr val="FFFFFF"/>
                </a:solidFill>
                <a:latin typeface="Montserrat Black"/>
                <a:ea typeface="Montserrat Black"/>
                <a:cs typeface="Montserrat Black"/>
                <a:sym typeface="Montserrat Black"/>
              </a:rPr>
              <a:t>About Aging</a:t>
            </a:r>
            <a:br>
              <a:rPr lang="en-US" sz="3188" b="0" i="0" u="none" strike="noStrike" cap="none">
                <a:solidFill>
                  <a:srgbClr val="FFFFFF"/>
                </a:solidFill>
                <a:latin typeface="Montserrat Black"/>
                <a:ea typeface="Montserrat Black"/>
                <a:cs typeface="Montserrat Black"/>
                <a:sym typeface="Montserrat Black"/>
              </a:rPr>
            </a:br>
            <a:r>
              <a:rPr lang="en-US" sz="3188" b="0" i="0" u="none" strike="noStrike" cap="none">
                <a:solidFill>
                  <a:srgbClr val="FFFFFF"/>
                </a:solidFill>
                <a:latin typeface="Montserrat Black"/>
                <a:ea typeface="Montserrat Black"/>
                <a:cs typeface="Montserrat Black"/>
                <a:sym typeface="Montserrat Black"/>
              </a:rPr>
              <a:t>Shapes How</a:t>
            </a:r>
            <a:br>
              <a:rPr lang="en-US" sz="3188" b="0" i="0" u="none" strike="noStrike" cap="none">
                <a:solidFill>
                  <a:srgbClr val="FFFFFF"/>
                </a:solidFill>
                <a:latin typeface="Montserrat Black"/>
                <a:ea typeface="Montserrat Black"/>
                <a:cs typeface="Montserrat Black"/>
                <a:sym typeface="Montserrat Black"/>
              </a:rPr>
            </a:br>
            <a:r>
              <a:rPr lang="en-US" sz="3188" b="0" i="0" u="none" strike="noStrike" cap="none">
                <a:solidFill>
                  <a:srgbClr val="FFFFFF"/>
                </a:solidFill>
                <a:latin typeface="Montserrat Black"/>
                <a:ea typeface="Montserrat Black"/>
                <a:cs typeface="Montserrat Black"/>
                <a:sym typeface="Montserrat Black"/>
              </a:rPr>
              <a:t>You Age</a:t>
            </a:r>
            <a:endParaRPr sz="1800" b="0" i="0" u="none" strike="noStrike" cap="none">
              <a:solidFill>
                <a:schemeClr val="dk1"/>
              </a:solidFill>
              <a:latin typeface="Calibri"/>
              <a:ea typeface="Calibri"/>
              <a:cs typeface="Calibri"/>
              <a:sym typeface="Calibri"/>
            </a:endParaRPr>
          </a:p>
        </p:txBody>
      </p:sp>
      <p:sp>
        <p:nvSpPr>
          <p:cNvPr id="337" name="Google Shape;337;p19"/>
          <p:cNvSpPr/>
          <p:nvPr/>
        </p:nvSpPr>
        <p:spPr>
          <a:xfrm>
            <a:off x="476250" y="4377168"/>
            <a:ext cx="2952750" cy="799951"/>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1875" b="0" i="0" u="none" strike="noStrike" cap="none" dirty="0">
                <a:solidFill>
                  <a:srgbClr val="FFFFFF"/>
                </a:solidFill>
                <a:latin typeface="Montserrat"/>
                <a:ea typeface="Montserrat"/>
                <a:cs typeface="Montserrat"/>
                <a:sym typeface="Montserrat"/>
              </a:rPr>
              <a:t>Beliefs shape</a:t>
            </a:r>
            <a:br>
              <a:rPr lang="en-US" sz="1875" b="0" i="0" u="none" strike="noStrike" cap="none" dirty="0">
                <a:solidFill>
                  <a:srgbClr val="FFFFFF"/>
                </a:solidFill>
                <a:latin typeface="Montserrat"/>
                <a:ea typeface="Montserrat"/>
                <a:cs typeface="Montserrat"/>
                <a:sym typeface="Montserrat"/>
              </a:rPr>
            </a:br>
            <a:r>
              <a:rPr lang="en-US" sz="1875" b="0" i="0" u="none" strike="noStrike" cap="none" dirty="0" err="1">
                <a:solidFill>
                  <a:srgbClr val="FFFFFF"/>
                </a:solidFill>
                <a:latin typeface="Montserrat"/>
                <a:ea typeface="Montserrat"/>
                <a:cs typeface="Montserrat"/>
                <a:sym typeface="Montserrat"/>
              </a:rPr>
              <a:t>behaviour</a:t>
            </a:r>
            <a:r>
              <a:rPr lang="en-US" sz="1875" b="0" i="0" u="none" strike="noStrike" cap="none" dirty="0">
                <a:solidFill>
                  <a:srgbClr val="FFFFFF"/>
                </a:solidFill>
                <a:latin typeface="Montserrat"/>
                <a:ea typeface="Montserrat"/>
                <a:cs typeface="Montserrat"/>
                <a:sym typeface="Montserrat"/>
              </a:rPr>
              <a:t>. </a:t>
            </a:r>
            <a:r>
              <a:rPr lang="en-US" sz="1875" b="0" i="0" u="none" strike="noStrike" cap="none" dirty="0" err="1">
                <a:solidFill>
                  <a:srgbClr val="FFFFFF"/>
                </a:solidFill>
                <a:latin typeface="Montserrat"/>
                <a:ea typeface="Montserrat"/>
                <a:cs typeface="Montserrat"/>
                <a:sym typeface="Montserrat"/>
              </a:rPr>
              <a:t>Behaviour</a:t>
            </a:r>
            <a:br>
              <a:rPr lang="en-US" sz="1875" b="0" i="0" u="none" strike="noStrike" cap="none" dirty="0">
                <a:solidFill>
                  <a:srgbClr val="FFFFFF"/>
                </a:solidFill>
                <a:latin typeface="Montserrat"/>
                <a:ea typeface="Montserrat"/>
                <a:cs typeface="Montserrat"/>
                <a:sym typeface="Montserrat"/>
              </a:rPr>
            </a:br>
            <a:r>
              <a:rPr lang="en-US" sz="1875" b="0" i="0" u="none" strike="noStrike" cap="none" dirty="0">
                <a:solidFill>
                  <a:srgbClr val="FFFFFF"/>
                </a:solidFill>
                <a:latin typeface="Montserrat"/>
                <a:ea typeface="Montserrat"/>
                <a:cs typeface="Montserrat"/>
                <a:sym typeface="Montserrat"/>
              </a:rPr>
              <a:t>drives outcomes</a:t>
            </a:r>
            <a:endParaRPr sz="1800" b="0" i="0" u="none" strike="noStrike" cap="none" dirty="0">
              <a:solidFill>
                <a:schemeClr val="dk1"/>
              </a:solidFill>
              <a:latin typeface="Calibri"/>
              <a:ea typeface="Calibri"/>
              <a:cs typeface="Calibri"/>
              <a:sym typeface="Calibri"/>
            </a:endParaRPr>
          </a:p>
        </p:txBody>
      </p:sp>
      <p:sp>
        <p:nvSpPr>
          <p:cNvPr id="338" name="Google Shape;338;p19"/>
          <p:cNvSpPr/>
          <p:nvPr/>
        </p:nvSpPr>
        <p:spPr>
          <a:xfrm>
            <a:off x="4286250" y="476250"/>
            <a:ext cx="3667125" cy="5524500"/>
          </a:xfrm>
          <a:prstGeom prst="rect">
            <a:avLst/>
          </a:prstGeom>
          <a:solidFill>
            <a:srgbClr val="000000">
              <a:alpha val="0"/>
            </a:srgbClr>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4286250" y="476250"/>
            <a:ext cx="3667125" cy="552450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4286250" y="476250"/>
            <a:ext cx="3667125" cy="5524500"/>
          </a:xfrm>
          <a:prstGeom prst="rect">
            <a:avLst/>
          </a:prstGeom>
          <a:solidFill>
            <a:srgbClr val="1A52A0">
              <a:alpha val="30196"/>
            </a:srgbClr>
          </a:solidFill>
          <a:ln w="25400" cap="flat" cmpd="sng">
            <a:solidFill>
              <a:srgbClr val="1A52A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4286250" y="476250"/>
            <a:ext cx="3667125" cy="5524500"/>
          </a:xfrm>
          <a:prstGeom prst="rect">
            <a:avLst/>
          </a:prstGeom>
          <a:noFill/>
          <a:ln w="25400" cap="flat" cmpd="sng">
            <a:solidFill>
              <a:srgbClr val="1A52A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19" descr="Screenshot 2024-10-30 at 10.06.21.png"/>
          <p:cNvPicPr preferRelativeResize="0"/>
          <p:nvPr/>
        </p:nvPicPr>
        <p:blipFill rotWithShape="1">
          <a:blip r:embed="rId3">
            <a:alphaModFix/>
          </a:blip>
          <a:srcRect l="1901" r="1901"/>
          <a:stretch/>
        </p:blipFill>
        <p:spPr>
          <a:xfrm>
            <a:off x="4286250" y="476250"/>
            <a:ext cx="3667125" cy="5524500"/>
          </a:xfrm>
          <a:prstGeom prst="rect">
            <a:avLst/>
          </a:prstGeom>
          <a:noFill/>
          <a:ln>
            <a:noFill/>
          </a:ln>
        </p:spPr>
      </p:pic>
      <p:sp>
        <p:nvSpPr>
          <p:cNvPr id="343" name="Google Shape;343;p19"/>
          <p:cNvSpPr/>
          <p:nvPr/>
        </p:nvSpPr>
        <p:spPr>
          <a:xfrm>
            <a:off x="4286250" y="476250"/>
            <a:ext cx="3667125" cy="5524500"/>
          </a:xfrm>
          <a:prstGeom prst="rect">
            <a:avLst/>
          </a:prstGeom>
          <a:noFill/>
          <a:ln w="25400" cap="flat" cmpd="sng">
            <a:solidFill>
              <a:srgbClr val="1A52A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8048625" y="476250"/>
            <a:ext cx="3667125" cy="5524500"/>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8048625" y="476250"/>
            <a:ext cx="3667125" cy="552450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8286750" y="2161844"/>
            <a:ext cx="3190875" cy="255984"/>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1800" b="1" i="0" u="none" strike="noStrike" cap="none">
                <a:solidFill>
                  <a:srgbClr val="000000"/>
                </a:solidFill>
                <a:latin typeface="Montserrat"/>
                <a:ea typeface="Montserrat"/>
                <a:cs typeface="Montserrat"/>
                <a:sym typeface="Montserrat"/>
              </a:rPr>
              <a:t>+7.5 years</a:t>
            </a:r>
            <a:endParaRPr sz="1800" b="0" i="0" u="none" strike="noStrike" cap="none">
              <a:solidFill>
                <a:schemeClr val="dk1"/>
              </a:solidFill>
              <a:latin typeface="Calibri"/>
              <a:ea typeface="Calibri"/>
              <a:cs typeface="Calibri"/>
              <a:sym typeface="Calibri"/>
            </a:endParaRPr>
          </a:p>
        </p:txBody>
      </p:sp>
      <p:sp>
        <p:nvSpPr>
          <p:cNvPr id="347" name="Google Shape;347;p19"/>
          <p:cNvSpPr/>
          <p:nvPr/>
        </p:nvSpPr>
        <p:spPr>
          <a:xfrm>
            <a:off x="8286750" y="2550368"/>
            <a:ext cx="3190875" cy="511969"/>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1800" b="0" i="0" u="none" strike="noStrike" cap="none">
                <a:solidFill>
                  <a:srgbClr val="000000"/>
                </a:solidFill>
                <a:latin typeface="Montserrat Medium"/>
                <a:ea typeface="Montserrat Medium"/>
                <a:cs typeface="Montserrat Medium"/>
                <a:sym typeface="Montserrat Medium"/>
              </a:rPr>
              <a:t>from positive beliefs</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about aging</a:t>
            </a:r>
            <a:endParaRPr sz="1800" b="0" i="0" u="none" strike="noStrike" cap="none">
              <a:solidFill>
                <a:schemeClr val="dk1"/>
              </a:solidFill>
              <a:latin typeface="Calibri"/>
              <a:ea typeface="Calibri"/>
              <a:cs typeface="Calibri"/>
              <a:sym typeface="Calibri"/>
            </a:endParaRPr>
          </a:p>
        </p:txBody>
      </p:sp>
      <p:sp>
        <p:nvSpPr>
          <p:cNvPr id="348" name="Google Shape;348;p19"/>
          <p:cNvSpPr/>
          <p:nvPr/>
        </p:nvSpPr>
        <p:spPr>
          <a:xfrm>
            <a:off x="8184919" y="3176025"/>
            <a:ext cx="3394538" cy="153624"/>
          </a:xfrm>
          <a:prstGeom prst="rect">
            <a:avLst/>
          </a:prstGeom>
          <a:noFill/>
          <a:ln>
            <a:noFill/>
          </a:ln>
        </p:spPr>
        <p:txBody>
          <a:bodyPr spcFirstLastPara="1" wrap="square" lIns="0" tIns="0" rIns="0" bIns="0" anchor="ctr" anchorCtr="0">
            <a:noAutofit/>
          </a:bodyPr>
          <a:lstStyle/>
          <a:p>
            <a:pPr marL="0" marR="0" lvl="0" indent="0" algn="ctr" rtl="0">
              <a:lnSpc>
                <a:spcPct val="112037"/>
              </a:lnSpc>
              <a:spcBef>
                <a:spcPts val="0"/>
              </a:spcBef>
              <a:spcAft>
                <a:spcPts val="0"/>
              </a:spcAft>
              <a:buNone/>
            </a:pPr>
            <a:r>
              <a:rPr lang="en-US" sz="1080" b="0" i="0" u="none" strike="noStrike" cap="none">
                <a:solidFill>
                  <a:srgbClr val="000000"/>
                </a:solidFill>
                <a:latin typeface="Montserrat"/>
                <a:ea typeface="Montserrat"/>
                <a:cs typeface="Montserrat"/>
                <a:sym typeface="Montserrat"/>
              </a:rPr>
              <a:t>_____________________________________________</a:t>
            </a:r>
            <a:endParaRPr sz="1800" b="0" i="0" u="none" strike="noStrike" cap="none">
              <a:solidFill>
                <a:schemeClr val="dk1"/>
              </a:solidFill>
              <a:latin typeface="Calibri"/>
              <a:ea typeface="Calibri"/>
              <a:cs typeface="Calibri"/>
              <a:sym typeface="Calibri"/>
            </a:endParaRPr>
          </a:p>
        </p:txBody>
      </p:sp>
      <p:sp>
        <p:nvSpPr>
          <p:cNvPr id="349" name="Google Shape;349;p19"/>
          <p:cNvSpPr/>
          <p:nvPr/>
        </p:nvSpPr>
        <p:spPr>
          <a:xfrm>
            <a:off x="8286750" y="3538587"/>
            <a:ext cx="3190875" cy="767953"/>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1800" b="1" i="0" u="none" strike="noStrike" cap="none">
                <a:solidFill>
                  <a:srgbClr val="000000"/>
                </a:solidFill>
                <a:latin typeface="Montserrat"/>
                <a:ea typeface="Montserrat"/>
                <a:cs typeface="Montserrat"/>
                <a:sym typeface="Montserrat"/>
              </a:rPr>
              <a:t>70%</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of Canadians report</a:t>
            </a:r>
            <a:br>
              <a:rPr lang="en-US" sz="1800" b="0" i="0" u="none" strike="noStrike" cap="none">
                <a:solidFill>
                  <a:srgbClr val="000000"/>
                </a:solidFill>
                <a:latin typeface="Montserrat Medium"/>
                <a:ea typeface="Montserrat Medium"/>
                <a:cs typeface="Montserrat Medium"/>
                <a:sym typeface="Montserrat Medium"/>
              </a:rPr>
            </a:br>
            <a:r>
              <a:rPr lang="en-US" sz="1800" b="0" i="0" u="none" strike="noStrike" cap="none">
                <a:solidFill>
                  <a:srgbClr val="000000"/>
                </a:solidFill>
                <a:latin typeface="Montserrat Medium"/>
                <a:ea typeface="Montserrat Medium"/>
                <a:cs typeface="Montserrat Medium"/>
                <a:sym typeface="Montserrat Medium"/>
              </a:rPr>
              <a:t>experiencing ageism </a:t>
            </a:r>
            <a:endParaRPr sz="1800" b="0" i="0" u="none" strike="noStrike" cap="none">
              <a:solidFill>
                <a:schemeClr val="dk1"/>
              </a:solidFill>
              <a:latin typeface="Calibri"/>
              <a:ea typeface="Calibri"/>
              <a:cs typeface="Calibri"/>
              <a:sym typeface="Calibri"/>
            </a:endParaRPr>
          </a:p>
        </p:txBody>
      </p:sp>
      <p:pic>
        <p:nvPicPr>
          <p:cNvPr id="350" name="Google Shape;350;p19"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351" name="Google Shape;351;p19"/>
          <p:cNvSpPr/>
          <p:nvPr/>
        </p:nvSpPr>
        <p:spPr>
          <a:xfrm>
            <a:off x="4286250" y="6713984"/>
            <a:ext cx="2559927" cy="74579"/>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525" b="0" i="0" u="none" strike="noStrike" cap="none">
                <a:solidFill>
                  <a:srgbClr val="000000"/>
                </a:solidFill>
                <a:latin typeface="Montserrat"/>
                <a:ea typeface="Montserrat"/>
                <a:cs typeface="Montserrat"/>
                <a:sym typeface="Montserrat"/>
              </a:rPr>
              <a:t>Source:</a:t>
            </a:r>
            <a:r>
              <a:rPr lang="en-US" sz="525" b="0" i="0" u="sng" strike="noStrike" cap="none">
                <a:solidFill>
                  <a:schemeClr val="hlink"/>
                </a:solidFill>
                <a:latin typeface="Montserrat"/>
                <a:ea typeface="Montserrat"/>
                <a:cs typeface="Montserrat"/>
                <a:sym typeface="Montserrat"/>
                <a:hlinkClick r:id="rId5"/>
              </a:rPr>
              <a:t> </a:t>
            </a:r>
            <a:r>
              <a:rPr lang="en-US" sz="525" b="0" i="0" u="none" strike="noStrike" cap="none">
                <a:solidFill>
                  <a:srgbClr val="000000"/>
                </a:solidFill>
                <a:latin typeface="Montserrat"/>
                <a:ea typeface="Montserrat"/>
                <a:cs typeface="Montserrat"/>
                <a:sym typeface="Montserrat"/>
              </a:rPr>
              <a:t>2025 NIA Ageing in Canada Survey, Yale Public Health</a:t>
            </a:r>
            <a:endParaRPr sz="1800" b="0" i="0" u="none" strike="noStrike" cap="none">
              <a:solidFill>
                <a:schemeClr val="dk1"/>
              </a:solidFill>
              <a:latin typeface="Calibri"/>
              <a:ea typeface="Calibri"/>
              <a:cs typeface="Calibri"/>
              <a:sym typeface="Calibri"/>
            </a:endParaRPr>
          </a:p>
        </p:txBody>
      </p:sp>
      <p:sp>
        <p:nvSpPr>
          <p:cNvPr id="352" name="Google Shape;352;p19"/>
          <p:cNvSpPr txBox="1">
            <a:spLocks noGrp="1"/>
          </p:cNvSpPr>
          <p:nvPr>
            <p:ph type="sldNum" idx="4294967295"/>
          </p:nvPr>
        </p:nvSpPr>
        <p:spPr>
          <a:xfrm>
            <a:off x="95250" y="6521996"/>
            <a:ext cx="266650"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17</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
        <p:cNvGrpSpPr/>
        <p:nvPr/>
      </p:nvGrpSpPr>
      <p:grpSpPr>
        <a:xfrm>
          <a:off x="0" y="0"/>
          <a:ext cx="0" cy="0"/>
          <a:chOff x="0" y="0"/>
          <a:chExt cx="0" cy="0"/>
        </a:xfrm>
      </p:grpSpPr>
      <p:sp>
        <p:nvSpPr>
          <p:cNvPr id="358" name="Google Shape;358;p20"/>
          <p:cNvSpPr/>
          <p:nvPr/>
        </p:nvSpPr>
        <p:spPr>
          <a:xfrm>
            <a:off x="0" y="0"/>
            <a:ext cx="3810000"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76250" y="2035076"/>
            <a:ext cx="2711872" cy="1866553"/>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2625" b="0" i="0" u="none" strike="noStrike" cap="none">
                <a:solidFill>
                  <a:srgbClr val="FFFFFF"/>
                </a:solidFill>
                <a:latin typeface="Montserrat Black"/>
                <a:ea typeface="Montserrat Black"/>
                <a:cs typeface="Montserrat Black"/>
                <a:sym typeface="Montserrat Black"/>
              </a:rPr>
              <a:t>5. Retirement</a:t>
            </a:r>
            <a:br>
              <a:rPr lang="en-US" sz="2625" b="0" i="0" u="none" strike="noStrike" cap="none">
                <a:solidFill>
                  <a:srgbClr val="FFFFFF"/>
                </a:solidFill>
                <a:latin typeface="Montserrat Black"/>
                <a:ea typeface="Montserrat Black"/>
                <a:cs typeface="Montserrat Black"/>
                <a:sym typeface="Montserrat Black"/>
              </a:rPr>
            </a:br>
            <a:r>
              <a:rPr lang="en-US" sz="2625" b="0" i="0" u="none" strike="noStrike" cap="none">
                <a:solidFill>
                  <a:srgbClr val="FFFFFF"/>
                </a:solidFill>
                <a:latin typeface="Montserrat Black"/>
                <a:ea typeface="Montserrat Black"/>
                <a:cs typeface="Montserrat Black"/>
                <a:sym typeface="Montserrat Black"/>
              </a:rPr>
              <a:t>Is Not a</a:t>
            </a:r>
            <a:br>
              <a:rPr lang="en-US" sz="2625" b="0" i="0" u="none" strike="noStrike" cap="none">
                <a:solidFill>
                  <a:srgbClr val="FFFFFF"/>
                </a:solidFill>
                <a:latin typeface="Montserrat Black"/>
                <a:ea typeface="Montserrat Black"/>
                <a:cs typeface="Montserrat Black"/>
                <a:sym typeface="Montserrat Black"/>
              </a:rPr>
            </a:br>
            <a:r>
              <a:rPr lang="en-US" sz="2625" b="0" i="0" u="none" strike="noStrike" cap="none">
                <a:solidFill>
                  <a:srgbClr val="FFFFFF"/>
                </a:solidFill>
                <a:latin typeface="Montserrat Black"/>
                <a:ea typeface="Montserrat Black"/>
                <a:cs typeface="Montserrat Black"/>
                <a:sym typeface="Montserrat Black"/>
              </a:rPr>
              <a:t>Decision. It’s</a:t>
            </a:r>
            <a:br>
              <a:rPr lang="en-US" sz="2625" b="0" i="0" u="none" strike="noStrike" cap="none">
                <a:solidFill>
                  <a:srgbClr val="FFFFFF"/>
                </a:solidFill>
                <a:latin typeface="Montserrat Black"/>
                <a:ea typeface="Montserrat Black"/>
                <a:cs typeface="Montserrat Black"/>
                <a:sym typeface="Montserrat Black"/>
              </a:rPr>
            </a:br>
            <a:r>
              <a:rPr lang="en-US" sz="2625" b="0" i="0" u="none" strike="noStrike" cap="none">
                <a:solidFill>
                  <a:srgbClr val="FFFFFF"/>
                </a:solidFill>
                <a:latin typeface="Montserrat Black"/>
                <a:ea typeface="Montserrat Black"/>
                <a:cs typeface="Montserrat Black"/>
                <a:sym typeface="Montserrat Black"/>
              </a:rPr>
              <a:t>a Multi-Stage</a:t>
            </a:r>
            <a:br>
              <a:rPr lang="en-US" sz="2625" b="0" i="0" u="none" strike="noStrike" cap="none">
                <a:solidFill>
                  <a:srgbClr val="FFFFFF"/>
                </a:solidFill>
                <a:latin typeface="Montserrat Black"/>
                <a:ea typeface="Montserrat Black"/>
                <a:cs typeface="Montserrat Black"/>
                <a:sym typeface="Montserrat Black"/>
              </a:rPr>
            </a:br>
            <a:r>
              <a:rPr lang="en-US" sz="2625" b="0" i="0" u="none" strike="noStrike" cap="none">
                <a:solidFill>
                  <a:srgbClr val="FFFFFF"/>
                </a:solidFill>
                <a:latin typeface="Montserrat Black"/>
                <a:ea typeface="Montserrat Black"/>
                <a:cs typeface="Montserrat Black"/>
                <a:sym typeface="Montserrat Black"/>
              </a:rPr>
              <a:t>Transition</a:t>
            </a:r>
            <a:endParaRPr sz="1800" b="0" i="0" u="none" strike="noStrike" cap="none">
              <a:solidFill>
                <a:schemeClr val="dk1"/>
              </a:solidFill>
              <a:latin typeface="Calibri"/>
              <a:ea typeface="Calibri"/>
              <a:cs typeface="Calibri"/>
              <a:sym typeface="Calibri"/>
            </a:endParaRPr>
          </a:p>
        </p:txBody>
      </p:sp>
      <p:sp>
        <p:nvSpPr>
          <p:cNvPr id="360" name="Google Shape;360;p20"/>
          <p:cNvSpPr/>
          <p:nvPr/>
        </p:nvSpPr>
        <p:spPr>
          <a:xfrm>
            <a:off x="476250" y="4252987"/>
            <a:ext cx="3011201" cy="720080"/>
          </a:xfrm>
          <a:prstGeom prst="rect">
            <a:avLst/>
          </a:prstGeom>
          <a:noFill/>
          <a:ln>
            <a:noFill/>
          </a:ln>
        </p:spPr>
        <p:txBody>
          <a:bodyPr spcFirstLastPara="1" wrap="square" lIns="0" tIns="0" rIns="0" bIns="0" anchor="ctr" anchorCtr="0">
            <a:noAutofit/>
          </a:bodyPr>
          <a:lstStyle/>
          <a:p>
            <a:pPr marL="0" marR="0" lvl="0" indent="0" algn="l" rtl="0">
              <a:lnSpc>
                <a:spcPct val="112033"/>
              </a:lnSpc>
              <a:spcBef>
                <a:spcPts val="0"/>
              </a:spcBef>
              <a:spcAft>
                <a:spcPts val="0"/>
              </a:spcAft>
              <a:buNone/>
            </a:pPr>
            <a:r>
              <a:rPr lang="en-US" sz="1688" b="0" i="0" u="none" strike="noStrike" cap="none" dirty="0">
                <a:solidFill>
                  <a:srgbClr val="FFFFFF"/>
                </a:solidFill>
                <a:latin typeface="Montserrat"/>
                <a:ea typeface="Montserrat"/>
                <a:cs typeface="Montserrat"/>
                <a:sym typeface="Montserrat"/>
              </a:rPr>
              <a:t>We built pathways for</a:t>
            </a:r>
            <a:br>
              <a:rPr lang="en-US" sz="1688" b="0" i="0" u="none" strike="noStrike" cap="none" dirty="0">
                <a:solidFill>
                  <a:srgbClr val="FFFFFF"/>
                </a:solidFill>
                <a:latin typeface="Montserrat"/>
                <a:ea typeface="Montserrat"/>
                <a:cs typeface="Montserrat"/>
                <a:sym typeface="Montserrat"/>
              </a:rPr>
            </a:br>
            <a:r>
              <a:rPr lang="en-US" sz="1688" b="0" i="0" u="none" strike="noStrike" cap="none" dirty="0">
                <a:solidFill>
                  <a:srgbClr val="FFFFFF"/>
                </a:solidFill>
                <a:latin typeface="Montserrat"/>
                <a:ea typeface="Montserrat"/>
                <a:cs typeface="Montserrat"/>
                <a:sym typeface="Montserrat"/>
              </a:rPr>
              <a:t>careers. Not for this stage</a:t>
            </a:r>
            <a:br>
              <a:rPr lang="en-US" sz="1688" b="0" i="0" u="none" strike="noStrike" cap="none" dirty="0">
                <a:solidFill>
                  <a:srgbClr val="FFFFFF"/>
                </a:solidFill>
                <a:latin typeface="Montserrat"/>
                <a:ea typeface="Montserrat"/>
                <a:cs typeface="Montserrat"/>
                <a:sym typeface="Montserrat"/>
              </a:rPr>
            </a:br>
            <a:r>
              <a:rPr lang="en-US" sz="1688" b="0" i="0" u="none" strike="noStrike" cap="none" dirty="0">
                <a:solidFill>
                  <a:srgbClr val="FFFFFF"/>
                </a:solidFill>
                <a:latin typeface="Montserrat"/>
                <a:ea typeface="Montserrat"/>
                <a:cs typeface="Montserrat"/>
                <a:sym typeface="Montserrat"/>
              </a:rPr>
              <a:t>of life.</a:t>
            </a:r>
            <a:endParaRPr sz="1800" b="0" i="0" u="none" strike="noStrike" cap="none" dirty="0">
              <a:solidFill>
                <a:schemeClr val="dk1"/>
              </a:solidFill>
              <a:latin typeface="Calibri"/>
              <a:ea typeface="Calibri"/>
              <a:cs typeface="Calibri"/>
              <a:sym typeface="Calibri"/>
            </a:endParaRPr>
          </a:p>
        </p:txBody>
      </p:sp>
      <p:pic>
        <p:nvPicPr>
          <p:cNvPr id="361" name="Google Shape;361;p20" descr="VMKBFR6r_jg"/>
          <p:cNvPicPr preferRelativeResize="0"/>
          <p:nvPr/>
        </p:nvPicPr>
        <p:blipFill rotWithShape="1">
          <a:blip r:embed="rId3">
            <a:alphaModFix/>
          </a:blip>
          <a:srcRect l="356" t="15186" b="11340"/>
          <a:stretch/>
        </p:blipFill>
        <p:spPr>
          <a:xfrm>
            <a:off x="4286250" y="823913"/>
            <a:ext cx="7429500" cy="3638550"/>
          </a:xfrm>
          <a:prstGeom prst="rect">
            <a:avLst/>
          </a:prstGeom>
          <a:noFill/>
          <a:ln>
            <a:noFill/>
          </a:ln>
        </p:spPr>
      </p:pic>
      <p:sp>
        <p:nvSpPr>
          <p:cNvPr id="362" name="Google Shape;362;p20"/>
          <p:cNvSpPr/>
          <p:nvPr/>
        </p:nvSpPr>
        <p:spPr>
          <a:xfrm>
            <a:off x="4286250" y="823913"/>
            <a:ext cx="7429500" cy="3638550"/>
          </a:xfrm>
          <a:prstGeom prst="rect">
            <a:avLst/>
          </a:prstGeom>
          <a:noFill/>
          <a:ln w="254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4286250" y="4613027"/>
            <a:ext cx="7905751" cy="1074208"/>
          </a:xfrm>
          <a:prstGeom prst="rect">
            <a:avLst/>
          </a:prstGeom>
          <a:noFill/>
          <a:ln>
            <a:noFill/>
          </a:ln>
        </p:spPr>
        <p:txBody>
          <a:bodyPr spcFirstLastPara="1" wrap="square" lIns="0" tIns="0" rIns="0" bIns="0" anchor="t" anchorCtr="0">
            <a:noAutofit/>
          </a:bodyPr>
          <a:lstStyle/>
          <a:p>
            <a:pPr marL="285750" marR="0" lvl="0" indent="-285750" algn="l" rtl="0">
              <a:lnSpc>
                <a:spcPct val="112000"/>
              </a:lnSpc>
              <a:spcBef>
                <a:spcPts val="0"/>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People know what they're retiring from - but not what they're retiring to</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2000"/>
              </a:lnSpc>
              <a:spcBef>
                <a:spcPts val="853"/>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The people who thrive stay curious, adaptive, and connected</a:t>
            </a:r>
            <a:endParaRPr sz="1800" b="0" i="0" u="none" strike="noStrike" cap="none" dirty="0">
              <a:solidFill>
                <a:schemeClr val="dk1"/>
              </a:solidFill>
              <a:latin typeface="Calibri"/>
              <a:ea typeface="Calibri"/>
              <a:cs typeface="Calibri"/>
              <a:sym typeface="Calibri"/>
            </a:endParaRPr>
          </a:p>
          <a:p>
            <a:pPr marL="285750" marR="0" lvl="0" indent="-285750" algn="l" rtl="0">
              <a:lnSpc>
                <a:spcPct val="112000"/>
              </a:lnSpc>
              <a:spcBef>
                <a:spcPts val="853"/>
              </a:spcBef>
              <a:spcAft>
                <a:spcPts val="0"/>
              </a:spcAft>
              <a:buClr>
                <a:srgbClr val="000000"/>
              </a:buClr>
              <a:buSzPts val="1500"/>
              <a:buFont typeface="Arial" panose="020B0604020202020204" pitchFamily="34" charset="0"/>
              <a:buChar char="•"/>
            </a:pPr>
            <a:r>
              <a:rPr lang="en-US" sz="1500" b="0" i="0" u="none" strike="noStrike" cap="none" dirty="0">
                <a:solidFill>
                  <a:srgbClr val="000000"/>
                </a:solidFill>
                <a:latin typeface="Montserrat"/>
                <a:ea typeface="Montserrat"/>
                <a:cs typeface="Montserrat"/>
                <a:sym typeface="Montserrat"/>
              </a:rPr>
              <a:t>This transition is shaped over time through experimentation, reflection, and</a:t>
            </a:r>
            <a:br>
              <a:rPr lang="en-US" sz="1500" b="0" i="0" u="none" strike="noStrike" cap="none" dirty="0">
                <a:solidFill>
                  <a:srgbClr val="000000"/>
                </a:solidFill>
                <a:latin typeface="Montserrat"/>
                <a:ea typeface="Montserrat"/>
                <a:cs typeface="Montserrat"/>
                <a:sym typeface="Montserrat"/>
              </a:rPr>
            </a:br>
            <a:r>
              <a:rPr lang="en-US" sz="1500" b="0" i="0" u="none" strike="noStrike" cap="none" dirty="0">
                <a:solidFill>
                  <a:srgbClr val="000000"/>
                </a:solidFill>
                <a:latin typeface="Montserrat"/>
                <a:ea typeface="Montserrat"/>
                <a:cs typeface="Montserrat"/>
                <a:sym typeface="Montserrat"/>
              </a:rPr>
              <a:t>reinvention</a:t>
            </a:r>
            <a:endParaRPr sz="1800" b="0" i="0" u="none" strike="noStrike" cap="none" dirty="0">
              <a:solidFill>
                <a:schemeClr val="dk1"/>
              </a:solidFill>
              <a:latin typeface="Calibri"/>
              <a:ea typeface="Calibri"/>
              <a:cs typeface="Calibri"/>
              <a:sym typeface="Calibri"/>
            </a:endParaRPr>
          </a:p>
        </p:txBody>
      </p:sp>
      <p:pic>
        <p:nvPicPr>
          <p:cNvPr id="364" name="Google Shape;364;p20"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365" name="Google Shape;365;p20"/>
          <p:cNvSpPr/>
          <p:nvPr/>
        </p:nvSpPr>
        <p:spPr>
          <a:xfrm>
            <a:off x="5657850" y="6045136"/>
            <a:ext cx="4933950" cy="523875"/>
          </a:xfrm>
          <a:prstGeom prst="rect">
            <a:avLst/>
          </a:prstGeom>
          <a:solidFill>
            <a:srgbClr val="1A52A0">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6139290" y="6102269"/>
            <a:ext cx="3954035" cy="409608"/>
          </a:xfrm>
          <a:prstGeom prst="rect">
            <a:avLst/>
          </a:prstGeom>
          <a:noFill/>
          <a:ln>
            <a:noFill/>
          </a:ln>
        </p:spPr>
        <p:txBody>
          <a:bodyPr spcFirstLastPara="1" wrap="square" lIns="0" tIns="0" rIns="0" bIns="0" anchor="ctr" anchorCtr="0">
            <a:noAutofit/>
          </a:bodyPr>
          <a:lstStyle/>
          <a:p>
            <a:pPr marL="0" marR="0" lvl="0" indent="0" algn="ctr" rtl="0">
              <a:lnSpc>
                <a:spcPct val="112013"/>
              </a:lnSpc>
              <a:spcBef>
                <a:spcPts val="0"/>
              </a:spcBef>
              <a:spcAft>
                <a:spcPts val="0"/>
              </a:spcAft>
              <a:buNone/>
            </a:pPr>
            <a:r>
              <a:rPr lang="en-US" sz="1440" b="1" i="0" u="none" strike="noStrike" cap="none" dirty="0">
                <a:solidFill>
                  <a:srgbClr val="000000"/>
                </a:solidFill>
                <a:latin typeface="Montserrat"/>
                <a:ea typeface="Montserrat"/>
                <a:cs typeface="Montserrat"/>
                <a:sym typeface="Montserrat"/>
              </a:rPr>
              <a:t>People are beginning to create new models for what this</a:t>
            </a:r>
            <a:r>
              <a:rPr lang="en-US" sz="1440" b="1" dirty="0">
                <a:latin typeface="Montserrat"/>
                <a:ea typeface="Montserrat"/>
                <a:cs typeface="Montserrat"/>
                <a:sym typeface="Montserrat"/>
              </a:rPr>
              <a:t> </a:t>
            </a:r>
            <a:r>
              <a:rPr lang="en-US" sz="1440" b="1" i="0" u="none" strike="noStrike" cap="none" dirty="0">
                <a:solidFill>
                  <a:srgbClr val="000000"/>
                </a:solidFill>
                <a:latin typeface="Montserrat"/>
                <a:ea typeface="Montserrat"/>
                <a:cs typeface="Montserrat"/>
                <a:sym typeface="Montserrat"/>
              </a:rPr>
              <a:t>stage can become.</a:t>
            </a:r>
            <a:endParaRPr sz="1800" b="0" i="0" u="none" strike="noStrike" cap="none" dirty="0">
              <a:solidFill>
                <a:schemeClr val="dk1"/>
              </a:solidFill>
              <a:latin typeface="Calibri"/>
              <a:ea typeface="Calibri"/>
              <a:cs typeface="Calibri"/>
              <a:sym typeface="Calibri"/>
            </a:endParaRPr>
          </a:p>
        </p:txBody>
      </p:sp>
      <p:sp>
        <p:nvSpPr>
          <p:cNvPr id="367" name="Google Shape;367;p20"/>
          <p:cNvSpPr txBox="1">
            <a:spLocks noGrp="1"/>
          </p:cNvSpPr>
          <p:nvPr>
            <p:ph type="sldNum" idx="4294967295"/>
          </p:nvPr>
        </p:nvSpPr>
        <p:spPr>
          <a:xfrm>
            <a:off x="95250" y="6521996"/>
            <a:ext cx="266650"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18</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2"/>
        <p:cNvGrpSpPr/>
        <p:nvPr/>
      </p:nvGrpSpPr>
      <p:grpSpPr>
        <a:xfrm>
          <a:off x="0" y="0"/>
          <a:ext cx="0" cy="0"/>
          <a:chOff x="0" y="0"/>
          <a:chExt cx="0" cy="0"/>
        </a:xfrm>
      </p:grpSpPr>
      <p:sp>
        <p:nvSpPr>
          <p:cNvPr id="373" name="Google Shape;373;p21"/>
          <p:cNvSpPr/>
          <p:nvPr/>
        </p:nvSpPr>
        <p:spPr>
          <a:xfrm>
            <a:off x="0" y="0"/>
            <a:ext cx="12191994" cy="12954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428625" y="376287"/>
            <a:ext cx="11334750" cy="5333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3750" b="0" i="0" u="none" strike="noStrike" cap="none">
                <a:solidFill>
                  <a:srgbClr val="FFFFFF"/>
                </a:solidFill>
                <a:latin typeface="Montserrat Black"/>
                <a:ea typeface="Montserrat Black"/>
                <a:cs typeface="Montserrat Black"/>
                <a:sym typeface="Montserrat Black"/>
              </a:rPr>
              <a:t>A New Life Stage Is Emerging</a:t>
            </a:r>
            <a:endParaRPr sz="1800" b="0" i="0" u="none" strike="noStrike" cap="none">
              <a:solidFill>
                <a:schemeClr val="dk1"/>
              </a:solidFill>
              <a:latin typeface="Calibri"/>
              <a:ea typeface="Calibri"/>
              <a:cs typeface="Calibri"/>
              <a:sym typeface="Calibri"/>
            </a:endParaRPr>
          </a:p>
        </p:txBody>
      </p:sp>
      <p:sp>
        <p:nvSpPr>
          <p:cNvPr id="375" name="Google Shape;375;p21"/>
          <p:cNvSpPr/>
          <p:nvPr/>
        </p:nvSpPr>
        <p:spPr>
          <a:xfrm>
            <a:off x="476250" y="1771650"/>
            <a:ext cx="4147998" cy="42291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 name="Google Shape;376;p21" descr="NoRgwe0jKi8"/>
          <p:cNvPicPr preferRelativeResize="0"/>
          <p:nvPr/>
        </p:nvPicPr>
        <p:blipFill rotWithShape="1">
          <a:blip r:embed="rId3">
            <a:alphaModFix/>
          </a:blip>
          <a:srcRect t="26272" b="26272"/>
          <a:stretch/>
        </p:blipFill>
        <p:spPr>
          <a:xfrm>
            <a:off x="476250" y="3048000"/>
            <a:ext cx="4147998" cy="2952750"/>
          </a:xfrm>
          <a:prstGeom prst="rect">
            <a:avLst/>
          </a:prstGeom>
          <a:noFill/>
          <a:ln>
            <a:noFill/>
          </a:ln>
        </p:spPr>
      </p:pic>
      <p:sp>
        <p:nvSpPr>
          <p:cNvPr id="377" name="Google Shape;377;p21"/>
          <p:cNvSpPr/>
          <p:nvPr/>
        </p:nvSpPr>
        <p:spPr>
          <a:xfrm>
            <a:off x="664299" y="1828271"/>
            <a:ext cx="3771900" cy="981604"/>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725" b="0" i="0" u="none" strike="noStrike" cap="none" dirty="0">
                <a:solidFill>
                  <a:srgbClr val="FFFFFF"/>
                </a:solidFill>
                <a:latin typeface="Montserrat Medium"/>
                <a:ea typeface="Montserrat Medium"/>
                <a:cs typeface="Montserrat Medium"/>
                <a:sym typeface="Montserrat Medium"/>
              </a:rPr>
              <a:t>Movements like P3A are helping</a:t>
            </a:r>
            <a:br>
              <a:rPr lang="en-US" sz="1725" b="0" i="0" u="none" strike="noStrike" cap="none" dirty="0">
                <a:solidFill>
                  <a:srgbClr val="FFFFFF"/>
                </a:solidFill>
                <a:latin typeface="Montserrat Medium"/>
                <a:ea typeface="Montserrat Medium"/>
                <a:cs typeface="Montserrat Medium"/>
                <a:sym typeface="Montserrat Medium"/>
              </a:rPr>
            </a:br>
            <a:r>
              <a:rPr lang="en-US" sz="1725" b="0" i="0" u="none" strike="noStrike" cap="none" dirty="0">
                <a:solidFill>
                  <a:srgbClr val="FFFFFF"/>
                </a:solidFill>
                <a:latin typeface="Montserrat Medium"/>
                <a:ea typeface="Montserrat Medium"/>
                <a:cs typeface="Montserrat Medium"/>
                <a:sym typeface="Montserrat Medium"/>
              </a:rPr>
              <a:t>people reimagine purpose,</a:t>
            </a:r>
            <a:br>
              <a:rPr lang="en-US" sz="1725" b="0" i="0" u="none" strike="noStrike" cap="none" dirty="0">
                <a:solidFill>
                  <a:srgbClr val="FFFFFF"/>
                </a:solidFill>
                <a:latin typeface="Montserrat Medium"/>
                <a:ea typeface="Montserrat Medium"/>
                <a:cs typeface="Montserrat Medium"/>
                <a:sym typeface="Montserrat Medium"/>
              </a:rPr>
            </a:br>
            <a:r>
              <a:rPr lang="en-US" sz="1725" b="0" i="0" u="none" strike="noStrike" cap="none" dirty="0">
                <a:solidFill>
                  <a:srgbClr val="FFFFFF"/>
                </a:solidFill>
                <a:latin typeface="Montserrat Medium"/>
                <a:ea typeface="Montserrat Medium"/>
                <a:cs typeface="Montserrat Medium"/>
                <a:sym typeface="Montserrat Medium"/>
              </a:rPr>
              <a:t>contribution, and growth in this</a:t>
            </a:r>
            <a:br>
              <a:rPr lang="en-US" sz="1725" b="0" i="0" u="none" strike="noStrike" cap="none" dirty="0">
                <a:solidFill>
                  <a:srgbClr val="FFFFFF"/>
                </a:solidFill>
                <a:latin typeface="Montserrat Medium"/>
                <a:ea typeface="Montserrat Medium"/>
                <a:cs typeface="Montserrat Medium"/>
                <a:sym typeface="Montserrat Medium"/>
              </a:rPr>
            </a:br>
            <a:r>
              <a:rPr lang="en-US" sz="1725" b="0" i="0" u="none" strike="noStrike" cap="none" dirty="0">
                <a:solidFill>
                  <a:srgbClr val="FFFFFF"/>
                </a:solidFill>
                <a:latin typeface="Montserrat Medium"/>
                <a:ea typeface="Montserrat Medium"/>
                <a:cs typeface="Montserrat Medium"/>
                <a:sym typeface="Montserrat Medium"/>
              </a:rPr>
              <a:t>next stage of life.</a:t>
            </a:r>
            <a:endParaRPr sz="1800" b="0" i="0" u="none" strike="noStrike" cap="none" dirty="0">
              <a:solidFill>
                <a:schemeClr val="dk1"/>
              </a:solidFill>
              <a:latin typeface="Calibri"/>
              <a:ea typeface="Calibri"/>
              <a:cs typeface="Calibri"/>
              <a:sym typeface="Calibri"/>
            </a:endParaRPr>
          </a:p>
        </p:txBody>
      </p:sp>
      <p:pic>
        <p:nvPicPr>
          <p:cNvPr id="378" name="Google Shape;378;p21" descr="1e725f62.png"/>
          <p:cNvPicPr preferRelativeResize="0"/>
          <p:nvPr/>
        </p:nvPicPr>
        <p:blipFill rotWithShape="1">
          <a:blip r:embed="rId4">
            <a:alphaModFix/>
          </a:blip>
          <a:srcRect/>
          <a:stretch/>
        </p:blipFill>
        <p:spPr>
          <a:xfrm>
            <a:off x="5005184" y="1771634"/>
            <a:ext cx="6715125" cy="4229100"/>
          </a:xfrm>
          <a:prstGeom prst="rect">
            <a:avLst/>
          </a:prstGeom>
          <a:noFill/>
          <a:ln>
            <a:noFill/>
          </a:ln>
        </p:spPr>
      </p:pic>
      <p:sp>
        <p:nvSpPr>
          <p:cNvPr id="379" name="Google Shape;379;p21"/>
          <p:cNvSpPr/>
          <p:nvPr/>
        </p:nvSpPr>
        <p:spPr>
          <a:xfrm>
            <a:off x="5936387" y="2347449"/>
            <a:ext cx="5323644" cy="2427139"/>
          </a:xfrm>
          <a:prstGeom prst="rect">
            <a:avLst/>
          </a:prstGeom>
          <a:noFill/>
          <a:ln>
            <a:noFill/>
          </a:ln>
        </p:spPr>
        <p:txBody>
          <a:bodyPr spcFirstLastPara="1" wrap="square" lIns="0" tIns="0" rIns="0" bIns="0" anchor="t" anchorCtr="0">
            <a:noAutofit/>
          </a:bodyPr>
          <a:lstStyle/>
          <a:p>
            <a:pPr marL="0" marR="0" lvl="0" indent="0" algn="l" rtl="0">
              <a:lnSpc>
                <a:spcPct val="111983"/>
              </a:lnSpc>
              <a:spcBef>
                <a:spcPts val="0"/>
              </a:spcBef>
              <a:spcAft>
                <a:spcPts val="0"/>
              </a:spcAft>
              <a:buNone/>
            </a:pPr>
            <a:r>
              <a:rPr lang="en-US" sz="3413" b="0" i="0" u="none" strike="noStrike" cap="none">
                <a:solidFill>
                  <a:srgbClr val="000000"/>
                </a:solidFill>
                <a:latin typeface="Montserrat"/>
                <a:ea typeface="Montserrat"/>
                <a:cs typeface="Montserrat"/>
                <a:sym typeface="Montserrat"/>
              </a:rPr>
              <a:t>Many people can tell</a:t>
            </a:r>
            <a:br>
              <a:rPr lang="en-US" sz="3413" b="0" i="0" u="none" strike="noStrike" cap="none">
                <a:solidFill>
                  <a:srgbClr val="000000"/>
                </a:solidFill>
                <a:latin typeface="Montserrat"/>
                <a:ea typeface="Montserrat"/>
                <a:cs typeface="Montserrat"/>
                <a:sym typeface="Montserrat"/>
              </a:rPr>
            </a:br>
            <a:r>
              <a:rPr lang="en-US" sz="3413" b="0" i="0" u="none" strike="noStrike" cap="none">
                <a:solidFill>
                  <a:srgbClr val="000000"/>
                </a:solidFill>
                <a:latin typeface="Montserrat"/>
                <a:ea typeface="Montserrat"/>
                <a:cs typeface="Montserrat"/>
                <a:sym typeface="Montserrat"/>
              </a:rPr>
              <a:t>you what they are</a:t>
            </a:r>
            <a:br>
              <a:rPr lang="en-US" sz="3413" b="0" i="0" u="none" strike="noStrike" cap="none">
                <a:solidFill>
                  <a:srgbClr val="000000"/>
                </a:solidFill>
                <a:latin typeface="Montserrat"/>
                <a:ea typeface="Montserrat"/>
                <a:cs typeface="Montserrat"/>
                <a:sym typeface="Montserrat"/>
              </a:rPr>
            </a:br>
            <a:r>
              <a:rPr lang="en-US" sz="3413" b="0" i="0" u="none" strike="noStrike" cap="none">
                <a:solidFill>
                  <a:srgbClr val="000000"/>
                </a:solidFill>
                <a:latin typeface="Montserrat"/>
                <a:ea typeface="Montserrat"/>
                <a:cs typeface="Montserrat"/>
                <a:sym typeface="Montserrat"/>
              </a:rPr>
              <a:t>retiring from, but they</a:t>
            </a:r>
            <a:br>
              <a:rPr lang="en-US" sz="3413" b="0" i="0" u="none" strike="noStrike" cap="none">
                <a:solidFill>
                  <a:srgbClr val="000000"/>
                </a:solidFill>
                <a:latin typeface="Montserrat"/>
                <a:ea typeface="Montserrat"/>
                <a:cs typeface="Montserrat"/>
                <a:sym typeface="Montserrat"/>
              </a:rPr>
            </a:br>
            <a:r>
              <a:rPr lang="en-US" sz="3413" b="0" i="0" u="none" strike="noStrike" cap="none">
                <a:solidFill>
                  <a:srgbClr val="000000"/>
                </a:solidFill>
                <a:latin typeface="Montserrat"/>
                <a:ea typeface="Montserrat"/>
                <a:cs typeface="Montserrat"/>
                <a:sym typeface="Montserrat"/>
              </a:rPr>
              <a:t>have no idea what</a:t>
            </a:r>
            <a:br>
              <a:rPr lang="en-US" sz="3413" b="0" i="0" u="none" strike="noStrike" cap="none">
                <a:solidFill>
                  <a:srgbClr val="000000"/>
                </a:solidFill>
                <a:latin typeface="Montserrat"/>
                <a:ea typeface="Montserrat"/>
                <a:cs typeface="Montserrat"/>
                <a:sym typeface="Montserrat"/>
              </a:rPr>
            </a:br>
            <a:r>
              <a:rPr lang="en-US" sz="3413" b="0" i="0" u="none" strike="noStrike" cap="none">
                <a:solidFill>
                  <a:srgbClr val="000000"/>
                </a:solidFill>
                <a:latin typeface="Montserrat"/>
                <a:ea typeface="Montserrat"/>
                <a:cs typeface="Montserrat"/>
                <a:sym typeface="Montserrat"/>
              </a:rPr>
              <a:t>they are retiring to</a:t>
            </a:r>
            <a:endParaRPr sz="1800" b="0" i="0" u="none" strike="noStrike" cap="none">
              <a:solidFill>
                <a:schemeClr val="dk1"/>
              </a:solidFill>
              <a:latin typeface="Calibri"/>
              <a:ea typeface="Calibri"/>
              <a:cs typeface="Calibri"/>
              <a:sym typeface="Calibri"/>
            </a:endParaRPr>
          </a:p>
        </p:txBody>
      </p:sp>
      <p:sp>
        <p:nvSpPr>
          <p:cNvPr id="380" name="Google Shape;380;p21"/>
          <p:cNvSpPr/>
          <p:nvPr/>
        </p:nvSpPr>
        <p:spPr>
          <a:xfrm>
            <a:off x="6838950" y="5412333"/>
            <a:ext cx="5045744" cy="191988"/>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350" b="0" i="0" u="none" strike="noStrike" cap="none">
                <a:solidFill>
                  <a:srgbClr val="000000"/>
                </a:solidFill>
                <a:latin typeface="Montserrat Medium"/>
                <a:ea typeface="Montserrat Medium"/>
                <a:cs typeface="Montserrat Medium"/>
                <a:sym typeface="Montserrat Medium"/>
              </a:rPr>
              <a:t>Chip Conley, Founder &amp; CEO, Modern Elder Academy</a:t>
            </a:r>
            <a:endParaRPr sz="1800" b="0" i="0" u="none" strike="noStrike" cap="none">
              <a:solidFill>
                <a:schemeClr val="dk1"/>
              </a:solidFill>
              <a:latin typeface="Calibri"/>
              <a:ea typeface="Calibri"/>
              <a:cs typeface="Calibri"/>
              <a:sym typeface="Calibri"/>
            </a:endParaRPr>
          </a:p>
        </p:txBody>
      </p:sp>
      <p:pic>
        <p:nvPicPr>
          <p:cNvPr id="381" name="Google Shape;381;p21" descr="5744ea62.png"/>
          <p:cNvPicPr preferRelativeResize="0"/>
          <p:nvPr/>
        </p:nvPicPr>
        <p:blipFill rotWithShape="1">
          <a:blip r:embed="rId5">
            <a:alphaModFix/>
          </a:blip>
          <a:srcRect/>
          <a:stretch/>
        </p:blipFill>
        <p:spPr>
          <a:xfrm>
            <a:off x="4814684" y="1581134"/>
            <a:ext cx="7091492" cy="4610034"/>
          </a:xfrm>
          <a:prstGeom prst="rect">
            <a:avLst/>
          </a:prstGeom>
          <a:noFill/>
          <a:ln>
            <a:noFill/>
          </a:ln>
        </p:spPr>
      </p:pic>
      <p:pic>
        <p:nvPicPr>
          <p:cNvPr id="382" name="Google Shape;382;p21" descr="-5e53c95e.png"/>
          <p:cNvPicPr preferRelativeResize="0"/>
          <p:nvPr/>
        </p:nvPicPr>
        <p:blipFill rotWithShape="1">
          <a:blip r:embed="rId6">
            <a:alphaModFix/>
          </a:blip>
          <a:srcRect/>
          <a:stretch/>
        </p:blipFill>
        <p:spPr>
          <a:xfrm>
            <a:off x="4859134" y="1603681"/>
            <a:ext cx="7091492" cy="4610034"/>
          </a:xfrm>
          <a:prstGeom prst="rect">
            <a:avLst/>
          </a:prstGeom>
          <a:noFill/>
          <a:ln>
            <a:noFill/>
          </a:ln>
        </p:spPr>
      </p:pic>
      <p:sp>
        <p:nvSpPr>
          <p:cNvPr id="383" name="Google Shape;383;p21"/>
          <p:cNvSpPr txBox="1">
            <a:spLocks noGrp="1"/>
          </p:cNvSpPr>
          <p:nvPr>
            <p:ph type="sldNum" idx="4294967295"/>
          </p:nvPr>
        </p:nvSpPr>
        <p:spPr>
          <a:xfrm>
            <a:off x="95250" y="6521996"/>
            <a:ext cx="266650"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19</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
        <p:cNvGrpSpPr/>
        <p:nvPr/>
      </p:nvGrpSpPr>
      <p:grpSpPr>
        <a:xfrm>
          <a:off x="0" y="0"/>
          <a:ext cx="0" cy="0"/>
          <a:chOff x="0" y="0"/>
          <a:chExt cx="0" cy="0"/>
        </a:xfrm>
      </p:grpSpPr>
      <p:sp>
        <p:nvSpPr>
          <p:cNvPr id="31" name="Google Shape;31;p4"/>
          <p:cNvSpPr/>
          <p:nvPr/>
        </p:nvSpPr>
        <p:spPr>
          <a:xfrm>
            <a:off x="0" y="0"/>
            <a:ext cx="4391024"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476250" y="1933145"/>
            <a:ext cx="3879512" cy="2346854"/>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4125" b="0" i="0" u="none" strike="noStrike" cap="none" dirty="0">
                <a:solidFill>
                  <a:srgbClr val="FFFFFF"/>
                </a:solidFill>
                <a:latin typeface="Montserrat Black"/>
                <a:ea typeface="Montserrat Black"/>
                <a:cs typeface="Montserrat Black"/>
                <a:sym typeface="Montserrat Black"/>
              </a:rPr>
              <a:t>When did</a:t>
            </a:r>
            <a:br>
              <a:rPr lang="en-US" sz="4125" b="0" i="0" u="none" strike="noStrike" cap="none" dirty="0">
                <a:solidFill>
                  <a:srgbClr val="FFFFFF"/>
                </a:solidFill>
                <a:latin typeface="Montserrat Black"/>
                <a:ea typeface="Montserrat Black"/>
                <a:cs typeface="Montserrat Black"/>
                <a:sym typeface="Montserrat Black"/>
              </a:rPr>
            </a:br>
            <a:r>
              <a:rPr lang="en-US" sz="4125" b="0" i="0" u="none" strike="noStrike" cap="none" dirty="0">
                <a:solidFill>
                  <a:srgbClr val="FFFFFF"/>
                </a:solidFill>
                <a:latin typeface="Montserrat Black"/>
                <a:ea typeface="Montserrat Black"/>
                <a:cs typeface="Montserrat Black"/>
                <a:sym typeface="Montserrat Black"/>
              </a:rPr>
              <a:t>you first</a:t>
            </a:r>
            <a:br>
              <a:rPr lang="en-US" sz="4125" b="0" i="0" u="none" strike="noStrike" cap="none" dirty="0">
                <a:solidFill>
                  <a:srgbClr val="FFFFFF"/>
                </a:solidFill>
                <a:latin typeface="Montserrat Black"/>
                <a:ea typeface="Montserrat Black"/>
                <a:cs typeface="Montserrat Black"/>
                <a:sym typeface="Montserrat Black"/>
              </a:rPr>
            </a:br>
            <a:r>
              <a:rPr lang="en-US" sz="4125" b="0" i="0" u="none" strike="noStrike" cap="none" dirty="0">
                <a:solidFill>
                  <a:srgbClr val="FFFFFF"/>
                </a:solidFill>
                <a:latin typeface="Montserrat Black"/>
                <a:ea typeface="Montserrat Black"/>
                <a:cs typeface="Montserrat Black"/>
                <a:sym typeface="Montserrat Black"/>
              </a:rPr>
              <a:t>learn about</a:t>
            </a:r>
            <a:br>
              <a:rPr lang="en-US" sz="4125" b="0" i="0" u="none" strike="noStrike" cap="none" dirty="0">
                <a:solidFill>
                  <a:srgbClr val="FFFFFF"/>
                </a:solidFill>
                <a:latin typeface="Montserrat Black"/>
                <a:ea typeface="Montserrat Black"/>
                <a:cs typeface="Montserrat Black"/>
                <a:sym typeface="Montserrat Black"/>
              </a:rPr>
            </a:br>
            <a:r>
              <a:rPr lang="en-US" sz="4125" b="0" i="0" u="none" strike="noStrike" cap="none" dirty="0">
                <a:solidFill>
                  <a:srgbClr val="FFFFFF"/>
                </a:solidFill>
                <a:latin typeface="Montserrat Black"/>
                <a:ea typeface="Montserrat Black"/>
                <a:cs typeface="Montserrat Black"/>
                <a:sym typeface="Montserrat Black"/>
              </a:rPr>
              <a:t>Retirement?</a:t>
            </a:r>
            <a:endParaRPr sz="1800" b="0" i="0" u="none" strike="noStrike" cap="none" dirty="0">
              <a:solidFill>
                <a:schemeClr val="dk1"/>
              </a:solidFill>
              <a:latin typeface="Calibri"/>
              <a:ea typeface="Calibri"/>
              <a:cs typeface="Calibri"/>
              <a:sym typeface="Calibri"/>
            </a:endParaRPr>
          </a:p>
        </p:txBody>
      </p:sp>
      <p:sp>
        <p:nvSpPr>
          <p:cNvPr id="33" name="Google Shape;33;p4"/>
          <p:cNvSpPr/>
          <p:nvPr/>
        </p:nvSpPr>
        <p:spPr>
          <a:xfrm>
            <a:off x="476250" y="4644281"/>
            <a:ext cx="3647509" cy="426641"/>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1500" b="0" i="0" u="none" strike="noStrike" cap="none" dirty="0">
                <a:solidFill>
                  <a:srgbClr val="FFFFFF"/>
                </a:solidFill>
                <a:latin typeface="Montserrat"/>
                <a:ea typeface="Montserrat"/>
                <a:cs typeface="Montserrat"/>
                <a:sym typeface="Montserrat"/>
              </a:rPr>
              <a:t>And does that story still fit your life</a:t>
            </a:r>
            <a:br>
              <a:rPr lang="en-US" sz="1500" b="0" i="0" u="none" strike="noStrike" cap="none" dirty="0">
                <a:solidFill>
                  <a:srgbClr val="FFFFFF"/>
                </a:solidFill>
                <a:latin typeface="Montserrat"/>
                <a:ea typeface="Montserrat"/>
                <a:cs typeface="Montserrat"/>
                <a:sym typeface="Montserrat"/>
              </a:rPr>
            </a:br>
            <a:r>
              <a:rPr lang="en-US" sz="1500" b="0" i="0" u="none" strike="noStrike" cap="none" dirty="0">
                <a:solidFill>
                  <a:srgbClr val="FFFFFF"/>
                </a:solidFill>
                <a:latin typeface="Montserrat"/>
                <a:ea typeface="Montserrat"/>
                <a:cs typeface="Montserrat"/>
                <a:sym typeface="Montserrat"/>
              </a:rPr>
              <a:t>today?</a:t>
            </a:r>
            <a:endParaRPr sz="1800" b="0" i="0" u="none" strike="noStrike" cap="none" dirty="0">
              <a:solidFill>
                <a:schemeClr val="dk1"/>
              </a:solidFill>
              <a:latin typeface="Calibri"/>
              <a:ea typeface="Calibri"/>
              <a:cs typeface="Calibri"/>
              <a:sym typeface="Calibri"/>
            </a:endParaRPr>
          </a:p>
        </p:txBody>
      </p:sp>
      <p:sp>
        <p:nvSpPr>
          <p:cNvPr id="34" name="Google Shape;34;p4"/>
          <p:cNvSpPr/>
          <p:nvPr/>
        </p:nvSpPr>
        <p:spPr>
          <a:xfrm>
            <a:off x="6027871" y="476250"/>
            <a:ext cx="4527283" cy="5905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4" descr="Screenshot 2026-04-13 at 10.39.07 AM.png"/>
          <p:cNvPicPr preferRelativeResize="0"/>
          <p:nvPr/>
        </p:nvPicPr>
        <p:blipFill rotWithShape="1">
          <a:blip r:embed="rId3">
            <a:alphaModFix/>
          </a:blip>
          <a:srcRect l="4194" t="2097" r="4194" b="6290"/>
          <a:stretch/>
        </p:blipFill>
        <p:spPr>
          <a:xfrm>
            <a:off x="6027871" y="476250"/>
            <a:ext cx="4527283" cy="5905500"/>
          </a:xfrm>
          <a:prstGeom prst="rect">
            <a:avLst/>
          </a:prstGeom>
          <a:noFill/>
          <a:ln>
            <a:noFill/>
          </a:ln>
        </p:spPr>
      </p:pic>
      <p:sp>
        <p:nvSpPr>
          <p:cNvPr id="36" name="Google Shape;36;p4"/>
          <p:cNvSpPr/>
          <p:nvPr/>
        </p:nvSpPr>
        <p:spPr>
          <a:xfrm>
            <a:off x="9069254" y="6143625"/>
            <a:ext cx="1390650" cy="142875"/>
          </a:xfrm>
          <a:prstGeom prst="roundRect">
            <a:avLst>
              <a:gd name="adj" fmla="val 64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051726" y="6179261"/>
            <a:ext cx="1303403" cy="63913"/>
          </a:xfrm>
          <a:prstGeom prst="rect">
            <a:avLst/>
          </a:prstGeom>
          <a:noFill/>
          <a:ln>
            <a:noFill/>
          </a:ln>
        </p:spPr>
        <p:txBody>
          <a:bodyPr spcFirstLastPara="1" wrap="square" lIns="0" tIns="0" rIns="0" bIns="0" anchor="t" anchorCtr="0">
            <a:noAutofit/>
          </a:bodyPr>
          <a:lstStyle/>
          <a:p>
            <a:pPr marL="0" marR="0" lvl="0" indent="0" algn="r" rtl="0">
              <a:lnSpc>
                <a:spcPct val="112000"/>
              </a:lnSpc>
              <a:spcBef>
                <a:spcPts val="0"/>
              </a:spcBef>
              <a:spcAft>
                <a:spcPts val="0"/>
              </a:spcAft>
              <a:buNone/>
            </a:pPr>
            <a:r>
              <a:rPr lang="en-US" sz="450" b="1" i="0" u="none" strike="noStrike" cap="none">
                <a:solidFill>
                  <a:srgbClr val="444444"/>
                </a:solidFill>
                <a:latin typeface="Montserrat"/>
                <a:ea typeface="Montserrat"/>
                <a:cs typeface="Montserrat"/>
                <a:sym typeface="Montserrat"/>
              </a:rPr>
              <a:t>Milton Bradley - The Game of Life (1978)</a:t>
            </a:r>
            <a:endParaRPr sz="1800" b="0" i="0" u="none" strike="noStrike" cap="none">
              <a:solidFill>
                <a:schemeClr val="dk1"/>
              </a:solidFill>
              <a:latin typeface="Calibri"/>
              <a:ea typeface="Calibri"/>
              <a:cs typeface="Calibri"/>
              <a:sym typeface="Calibri"/>
            </a:endParaRPr>
          </a:p>
        </p:txBody>
      </p:sp>
      <p:pic>
        <p:nvPicPr>
          <p:cNvPr id="38" name="Google Shape;38;p4"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39" name="Google Shape;39;p4"/>
          <p:cNvSpPr txBox="1">
            <a:spLocks noGrp="1"/>
          </p:cNvSpPr>
          <p:nvPr>
            <p:ph type="sldNum" idx="4294967295"/>
          </p:nvPr>
        </p:nvSpPr>
        <p:spPr>
          <a:xfrm>
            <a:off x="95250" y="6521996"/>
            <a:ext cx="200008"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2</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
        <p:cNvGrpSpPr/>
        <p:nvPr/>
      </p:nvGrpSpPr>
      <p:grpSpPr>
        <a:xfrm>
          <a:off x="0" y="0"/>
          <a:ext cx="0" cy="0"/>
          <a:chOff x="0" y="0"/>
          <a:chExt cx="0" cy="0"/>
        </a:xfrm>
      </p:grpSpPr>
      <p:sp>
        <p:nvSpPr>
          <p:cNvPr id="45" name="Google Shape;45;p5"/>
          <p:cNvSpPr/>
          <p:nvPr/>
        </p:nvSpPr>
        <p:spPr>
          <a:xfrm>
            <a:off x="0" y="0"/>
            <a:ext cx="12192001" cy="12954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428625" y="376287"/>
            <a:ext cx="11334750" cy="5333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3750" b="0" i="0" u="none" strike="noStrike" cap="none">
                <a:solidFill>
                  <a:srgbClr val="FFFFFF"/>
                </a:solidFill>
                <a:latin typeface="Montserrat Black"/>
                <a:ea typeface="Montserrat Black"/>
                <a:cs typeface="Montserrat Black"/>
                <a:sym typeface="Montserrat Black"/>
              </a:rPr>
              <a:t>A Different Lens on Retirement</a:t>
            </a:r>
            <a:endParaRPr sz="1800" b="0" i="0" u="none" strike="noStrike" cap="none">
              <a:solidFill>
                <a:schemeClr val="dk1"/>
              </a:solidFill>
              <a:latin typeface="Calibri"/>
              <a:ea typeface="Calibri"/>
              <a:cs typeface="Calibri"/>
              <a:sym typeface="Calibri"/>
            </a:endParaRPr>
          </a:p>
        </p:txBody>
      </p:sp>
      <p:pic>
        <p:nvPicPr>
          <p:cNvPr id="47" name="Google Shape;47;p5" descr="698b6a22.png"/>
          <p:cNvPicPr preferRelativeResize="0"/>
          <p:nvPr/>
        </p:nvPicPr>
        <p:blipFill rotWithShape="1">
          <a:blip r:embed="rId3">
            <a:alphaModFix/>
          </a:blip>
          <a:srcRect/>
          <a:stretch/>
        </p:blipFill>
        <p:spPr>
          <a:xfrm>
            <a:off x="476248" y="3094385"/>
            <a:ext cx="3876675" cy="1590675"/>
          </a:xfrm>
          <a:prstGeom prst="rect">
            <a:avLst/>
          </a:prstGeom>
          <a:noFill/>
          <a:ln>
            <a:noFill/>
          </a:ln>
        </p:spPr>
      </p:pic>
      <p:sp>
        <p:nvSpPr>
          <p:cNvPr id="48" name="Google Shape;48;p5"/>
          <p:cNvSpPr/>
          <p:nvPr/>
        </p:nvSpPr>
        <p:spPr>
          <a:xfrm>
            <a:off x="619125" y="3547732"/>
            <a:ext cx="3302000" cy="767953"/>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0" i="0" u="none" strike="noStrike" cap="none" dirty="0">
                <a:solidFill>
                  <a:srgbClr val="FFFFFF"/>
                </a:solidFill>
                <a:latin typeface="Montserrat Medium"/>
                <a:ea typeface="Montserrat Medium"/>
                <a:cs typeface="Montserrat Medium"/>
                <a:sym typeface="Montserrat Medium"/>
              </a:rPr>
              <a:t>Challenge inherited</a:t>
            </a:r>
            <a:br>
              <a:rPr lang="en-US" sz="1800" b="0" i="0" u="none" strike="noStrike" cap="none" dirty="0">
                <a:solidFill>
                  <a:srgbClr val="FFFFFF"/>
                </a:solidFill>
                <a:latin typeface="Montserrat Medium"/>
                <a:ea typeface="Montserrat Medium"/>
                <a:cs typeface="Montserrat Medium"/>
                <a:sym typeface="Montserrat Medium"/>
              </a:rPr>
            </a:br>
            <a:r>
              <a:rPr lang="en-US" sz="1800" b="0" i="0" u="none" strike="noStrike" cap="none" dirty="0">
                <a:solidFill>
                  <a:srgbClr val="FFFFFF"/>
                </a:solidFill>
                <a:latin typeface="Montserrat Medium"/>
                <a:ea typeface="Montserrat Medium"/>
                <a:cs typeface="Montserrat Medium"/>
                <a:sym typeface="Montserrat Medium"/>
              </a:rPr>
              <a:t>assumptions about aging</a:t>
            </a:r>
            <a:br>
              <a:rPr lang="en-US" sz="1800" b="0" i="0" u="none" strike="noStrike" cap="none" dirty="0">
                <a:solidFill>
                  <a:srgbClr val="FFFFFF"/>
                </a:solidFill>
                <a:latin typeface="Montserrat Medium"/>
                <a:ea typeface="Montserrat Medium"/>
                <a:cs typeface="Montserrat Medium"/>
                <a:sym typeface="Montserrat Medium"/>
              </a:rPr>
            </a:br>
            <a:r>
              <a:rPr lang="en-US" sz="1800" b="0" i="0" u="none" strike="noStrike" cap="none" dirty="0">
                <a:solidFill>
                  <a:srgbClr val="FFFFFF"/>
                </a:solidFill>
                <a:latin typeface="Montserrat Medium"/>
                <a:ea typeface="Montserrat Medium"/>
                <a:cs typeface="Montserrat Medium"/>
                <a:sym typeface="Montserrat Medium"/>
              </a:rPr>
              <a:t>and retirement</a:t>
            </a:r>
            <a:endParaRPr sz="1800" b="0" i="0" u="none" strike="noStrike" cap="none" dirty="0">
              <a:solidFill>
                <a:schemeClr val="dk1"/>
              </a:solidFill>
              <a:latin typeface="Calibri"/>
              <a:ea typeface="Calibri"/>
              <a:cs typeface="Calibri"/>
              <a:sym typeface="Calibri"/>
            </a:endParaRPr>
          </a:p>
        </p:txBody>
      </p:sp>
      <p:sp>
        <p:nvSpPr>
          <p:cNvPr id="49" name="Google Shape;49;p5"/>
          <p:cNvSpPr/>
          <p:nvPr/>
        </p:nvSpPr>
        <p:spPr>
          <a:xfrm>
            <a:off x="2174876" y="2856261"/>
            <a:ext cx="476250" cy="476250"/>
          </a:xfrm>
          <a:prstGeom prst="ellipse">
            <a:avLst/>
          </a:prstGeom>
          <a:solidFill>
            <a:srgbClr val="FFFFFF"/>
          </a:solidFill>
          <a:ln w="38100" cap="flat" cmpd="sng">
            <a:solidFill>
              <a:srgbClr val="133C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2127250" y="2949955"/>
            <a:ext cx="571500" cy="287982"/>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2025" b="0" i="0" u="none" strike="noStrike" cap="none">
                <a:solidFill>
                  <a:srgbClr val="000000"/>
                </a:solidFill>
                <a:latin typeface="Montserrat Medium"/>
                <a:ea typeface="Montserrat Medium"/>
                <a:cs typeface="Montserrat Medium"/>
                <a:sym typeface="Montserrat Medium"/>
              </a:rPr>
              <a:t>1</a:t>
            </a:r>
            <a:endParaRPr sz="1800" b="0" i="0" u="none" strike="noStrike" cap="none">
              <a:solidFill>
                <a:schemeClr val="dk1"/>
              </a:solidFill>
              <a:latin typeface="Calibri"/>
              <a:ea typeface="Calibri"/>
              <a:cs typeface="Calibri"/>
              <a:sym typeface="Calibri"/>
            </a:endParaRPr>
          </a:p>
        </p:txBody>
      </p:sp>
      <p:pic>
        <p:nvPicPr>
          <p:cNvPr id="51" name="Google Shape;51;p5" descr="6a14b4e2.png"/>
          <p:cNvPicPr preferRelativeResize="0"/>
          <p:nvPr/>
        </p:nvPicPr>
        <p:blipFill rotWithShape="1">
          <a:blip r:embed="rId4">
            <a:alphaModFix/>
          </a:blip>
          <a:srcRect/>
          <a:stretch/>
        </p:blipFill>
        <p:spPr>
          <a:xfrm>
            <a:off x="4159249" y="3094385"/>
            <a:ext cx="3876675" cy="1590675"/>
          </a:xfrm>
          <a:prstGeom prst="rect">
            <a:avLst/>
          </a:prstGeom>
          <a:noFill/>
          <a:ln>
            <a:noFill/>
          </a:ln>
        </p:spPr>
      </p:pic>
      <p:sp>
        <p:nvSpPr>
          <p:cNvPr id="52" name="Google Shape;52;p5"/>
          <p:cNvSpPr/>
          <p:nvPr/>
        </p:nvSpPr>
        <p:spPr>
          <a:xfrm>
            <a:off x="4587875" y="3547732"/>
            <a:ext cx="3016250" cy="767953"/>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0" i="0" u="none" strike="noStrike" cap="none">
                <a:solidFill>
                  <a:srgbClr val="FFFFFF"/>
                </a:solidFill>
                <a:latin typeface="Montserrat Medium"/>
                <a:ea typeface="Montserrat Medium"/>
                <a:cs typeface="Montserrat Medium"/>
                <a:sym typeface="Montserrat Medium"/>
              </a:rPr>
              <a:t>See retirement as a</a:t>
            </a:r>
            <a:br>
              <a:rPr lang="en-US" sz="1800" b="0" i="0" u="none" strike="noStrike" cap="none">
                <a:solidFill>
                  <a:srgbClr val="FFFFFF"/>
                </a:solidFill>
                <a:latin typeface="Montserrat Medium"/>
                <a:ea typeface="Montserrat Medium"/>
                <a:cs typeface="Montserrat Medium"/>
                <a:sym typeface="Montserrat Medium"/>
              </a:rPr>
            </a:br>
            <a:r>
              <a:rPr lang="en-US" sz="1800" b="0" i="0" u="none" strike="noStrike" cap="none">
                <a:solidFill>
                  <a:srgbClr val="FFFFFF"/>
                </a:solidFill>
                <a:latin typeface="Montserrat Medium"/>
                <a:ea typeface="Montserrat Medium"/>
                <a:cs typeface="Montserrat Medium"/>
                <a:sym typeface="Montserrat Medium"/>
              </a:rPr>
              <a:t>transition, not a finish</a:t>
            </a:r>
            <a:br>
              <a:rPr lang="en-US" sz="1800" b="0" i="0" u="none" strike="noStrike" cap="none">
                <a:solidFill>
                  <a:srgbClr val="FFFFFF"/>
                </a:solidFill>
                <a:latin typeface="Montserrat Medium"/>
                <a:ea typeface="Montserrat Medium"/>
                <a:cs typeface="Montserrat Medium"/>
                <a:sym typeface="Montserrat Medium"/>
              </a:rPr>
            </a:br>
            <a:r>
              <a:rPr lang="en-US" sz="1800" b="0" i="0" u="none" strike="noStrike" cap="none">
                <a:solidFill>
                  <a:srgbClr val="FFFFFF"/>
                </a:solidFill>
                <a:latin typeface="Montserrat Medium"/>
                <a:ea typeface="Montserrat Medium"/>
                <a:cs typeface="Montserrat Medium"/>
                <a:sym typeface="Montserrat Medium"/>
              </a:rPr>
              <a:t>line</a:t>
            </a:r>
            <a:endParaRPr sz="1800" b="0" i="0" u="none" strike="noStrike" cap="none">
              <a:solidFill>
                <a:schemeClr val="dk1"/>
              </a:solidFill>
              <a:latin typeface="Calibri"/>
              <a:ea typeface="Calibri"/>
              <a:cs typeface="Calibri"/>
              <a:sym typeface="Calibri"/>
            </a:endParaRPr>
          </a:p>
        </p:txBody>
      </p:sp>
      <p:sp>
        <p:nvSpPr>
          <p:cNvPr id="53" name="Google Shape;53;p5"/>
          <p:cNvSpPr/>
          <p:nvPr/>
        </p:nvSpPr>
        <p:spPr>
          <a:xfrm>
            <a:off x="5857874" y="2856261"/>
            <a:ext cx="476250" cy="476250"/>
          </a:xfrm>
          <a:prstGeom prst="ellipse">
            <a:avLst/>
          </a:prstGeom>
          <a:solidFill>
            <a:srgbClr val="FFFFFF"/>
          </a:solidFill>
          <a:ln w="38100" cap="flat" cmpd="sng">
            <a:solidFill>
              <a:srgbClr val="132E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810250" y="2949955"/>
            <a:ext cx="571500" cy="287982"/>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2025" b="0" i="0" u="none" strike="noStrike" cap="none">
                <a:solidFill>
                  <a:srgbClr val="000000"/>
                </a:solidFill>
                <a:latin typeface="Montserrat Medium"/>
                <a:ea typeface="Montserrat Medium"/>
                <a:cs typeface="Montserrat Medium"/>
                <a:sym typeface="Montserrat Medium"/>
              </a:rPr>
              <a:t>2</a:t>
            </a:r>
            <a:endParaRPr sz="1800" b="0" i="0" u="none" strike="noStrike" cap="none">
              <a:solidFill>
                <a:schemeClr val="dk1"/>
              </a:solidFill>
              <a:latin typeface="Calibri"/>
              <a:ea typeface="Calibri"/>
              <a:cs typeface="Calibri"/>
              <a:sym typeface="Calibri"/>
            </a:endParaRPr>
          </a:p>
        </p:txBody>
      </p:sp>
      <p:pic>
        <p:nvPicPr>
          <p:cNvPr id="55" name="Google Shape;55;p5" descr="503f80e2.png"/>
          <p:cNvPicPr preferRelativeResize="0"/>
          <p:nvPr/>
        </p:nvPicPr>
        <p:blipFill rotWithShape="1">
          <a:blip r:embed="rId5">
            <a:alphaModFix/>
          </a:blip>
          <a:srcRect/>
          <a:stretch/>
        </p:blipFill>
        <p:spPr>
          <a:xfrm>
            <a:off x="7842247" y="3094385"/>
            <a:ext cx="3876675" cy="1590675"/>
          </a:xfrm>
          <a:prstGeom prst="rect">
            <a:avLst/>
          </a:prstGeom>
          <a:noFill/>
          <a:ln>
            <a:noFill/>
          </a:ln>
        </p:spPr>
      </p:pic>
      <p:sp>
        <p:nvSpPr>
          <p:cNvPr id="56" name="Google Shape;56;p5"/>
          <p:cNvSpPr/>
          <p:nvPr/>
        </p:nvSpPr>
        <p:spPr>
          <a:xfrm>
            <a:off x="8270875" y="3533444"/>
            <a:ext cx="3016250" cy="2559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0" i="0" u="none" strike="noStrike" cap="none">
                <a:solidFill>
                  <a:srgbClr val="FFFFFF"/>
                </a:solidFill>
                <a:latin typeface="Montserrat Medium"/>
                <a:ea typeface="Montserrat Medium"/>
                <a:cs typeface="Montserrat Medium"/>
                <a:sym typeface="Montserrat Medium"/>
              </a:rPr>
              <a:t>Listen for patterns: </a:t>
            </a:r>
            <a:endParaRPr sz="1800" b="0" i="0" u="none" strike="noStrike" cap="none">
              <a:solidFill>
                <a:schemeClr val="dk1"/>
              </a:solidFill>
              <a:latin typeface="Calibri"/>
              <a:ea typeface="Calibri"/>
              <a:cs typeface="Calibri"/>
              <a:sym typeface="Calibri"/>
            </a:endParaRPr>
          </a:p>
        </p:txBody>
      </p:sp>
      <p:sp>
        <p:nvSpPr>
          <p:cNvPr id="57" name="Google Shape;57;p5"/>
          <p:cNvSpPr/>
          <p:nvPr/>
        </p:nvSpPr>
        <p:spPr>
          <a:xfrm>
            <a:off x="8270875" y="3891872"/>
            <a:ext cx="3016250" cy="426641"/>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500" b="0" i="0" u="none" strike="noStrike" cap="none">
                <a:solidFill>
                  <a:srgbClr val="FFFFFF"/>
                </a:solidFill>
                <a:latin typeface="Montserrat"/>
                <a:ea typeface="Montserrat"/>
                <a:cs typeface="Montserrat"/>
                <a:sym typeface="Montserrat"/>
              </a:rPr>
              <a:t>Identity • Purpose •</a:t>
            </a:r>
            <a:br>
              <a:rPr lang="en-US" sz="1500" b="0" i="0" u="none" strike="noStrike" cap="none">
                <a:solidFill>
                  <a:srgbClr val="FFFFFF"/>
                </a:solidFill>
                <a:latin typeface="Montserrat"/>
                <a:ea typeface="Montserrat"/>
                <a:cs typeface="Montserrat"/>
                <a:sym typeface="Montserrat"/>
              </a:rPr>
            </a:br>
            <a:r>
              <a:rPr lang="en-US" sz="1500" b="0" i="0" u="none" strike="noStrike" cap="none">
                <a:solidFill>
                  <a:srgbClr val="FFFFFF"/>
                </a:solidFill>
                <a:latin typeface="Montserrat"/>
                <a:ea typeface="Montserrat"/>
                <a:cs typeface="Montserrat"/>
                <a:sym typeface="Montserrat"/>
              </a:rPr>
              <a:t>Contribution • Reinvention</a:t>
            </a:r>
            <a:endParaRPr sz="1800" b="0" i="0" u="none" strike="noStrike" cap="none">
              <a:solidFill>
                <a:schemeClr val="dk1"/>
              </a:solidFill>
              <a:latin typeface="Calibri"/>
              <a:ea typeface="Calibri"/>
              <a:cs typeface="Calibri"/>
              <a:sym typeface="Calibri"/>
            </a:endParaRPr>
          </a:p>
        </p:txBody>
      </p:sp>
      <p:sp>
        <p:nvSpPr>
          <p:cNvPr id="58" name="Google Shape;58;p5"/>
          <p:cNvSpPr/>
          <p:nvPr/>
        </p:nvSpPr>
        <p:spPr>
          <a:xfrm>
            <a:off x="9540877" y="2856261"/>
            <a:ext cx="476250" cy="476250"/>
          </a:xfrm>
          <a:prstGeom prst="ellipse">
            <a:avLst/>
          </a:prstGeom>
          <a:solidFill>
            <a:srgbClr val="FFFFFF"/>
          </a:solidFill>
          <a:ln w="38100" cap="flat" cmpd="sng">
            <a:solidFill>
              <a:srgbClr val="1120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9493250" y="2949955"/>
            <a:ext cx="571500" cy="287982"/>
          </a:xfrm>
          <a:prstGeom prst="rect">
            <a:avLst/>
          </a:prstGeom>
          <a:noFill/>
          <a:ln>
            <a:noFill/>
          </a:ln>
        </p:spPr>
        <p:txBody>
          <a:bodyPr spcFirstLastPara="1" wrap="square" lIns="0" tIns="0" rIns="0" bIns="0" anchor="ctr" anchorCtr="0">
            <a:noAutofit/>
          </a:bodyPr>
          <a:lstStyle/>
          <a:p>
            <a:pPr marL="0" marR="0" lvl="0" indent="0" algn="ctr" rtl="0">
              <a:lnSpc>
                <a:spcPct val="112000"/>
              </a:lnSpc>
              <a:spcBef>
                <a:spcPts val="0"/>
              </a:spcBef>
              <a:spcAft>
                <a:spcPts val="0"/>
              </a:spcAft>
              <a:buNone/>
            </a:pPr>
            <a:r>
              <a:rPr lang="en-US" sz="2025" b="0" i="0" u="none" strike="noStrike" cap="none">
                <a:solidFill>
                  <a:srgbClr val="000000"/>
                </a:solidFill>
                <a:latin typeface="Montserrat Medium"/>
                <a:ea typeface="Montserrat Medium"/>
                <a:cs typeface="Montserrat Medium"/>
                <a:sym typeface="Montserrat Medium"/>
              </a:rPr>
              <a:t>3</a:t>
            </a:r>
            <a:endParaRPr sz="1800" b="0" i="0" u="none" strike="noStrike" cap="none">
              <a:solidFill>
                <a:schemeClr val="dk1"/>
              </a:solidFill>
              <a:latin typeface="Calibri"/>
              <a:ea typeface="Calibri"/>
              <a:cs typeface="Calibri"/>
              <a:sym typeface="Calibri"/>
            </a:endParaRPr>
          </a:p>
        </p:txBody>
      </p:sp>
      <p:pic>
        <p:nvPicPr>
          <p:cNvPr id="60" name="Google Shape;60;p5" descr="1eb7e9e2.png"/>
          <p:cNvPicPr preferRelativeResize="0"/>
          <p:nvPr/>
        </p:nvPicPr>
        <p:blipFill rotWithShape="1">
          <a:blip r:embed="rId6">
            <a:alphaModFix/>
          </a:blip>
          <a:srcRect/>
          <a:stretch/>
        </p:blipFill>
        <p:spPr>
          <a:xfrm>
            <a:off x="10591800" y="6307074"/>
            <a:ext cx="1457325" cy="408051"/>
          </a:xfrm>
          <a:prstGeom prst="rect">
            <a:avLst/>
          </a:prstGeom>
          <a:noFill/>
          <a:ln>
            <a:noFill/>
          </a:ln>
        </p:spPr>
      </p:pic>
      <p:sp>
        <p:nvSpPr>
          <p:cNvPr id="61" name="Google Shape;61;p5"/>
          <p:cNvSpPr txBox="1">
            <a:spLocks noGrp="1"/>
          </p:cNvSpPr>
          <p:nvPr>
            <p:ph type="sldNum" idx="4294967295"/>
          </p:nvPr>
        </p:nvSpPr>
        <p:spPr>
          <a:xfrm>
            <a:off x="95250" y="6521996"/>
            <a:ext cx="200008"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3</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66"/>
        <p:cNvGrpSpPr/>
        <p:nvPr/>
      </p:nvGrpSpPr>
      <p:grpSpPr>
        <a:xfrm>
          <a:off x="0" y="0"/>
          <a:ext cx="0" cy="0"/>
          <a:chOff x="0" y="0"/>
          <a:chExt cx="0" cy="0"/>
        </a:xfrm>
      </p:grpSpPr>
      <p:sp>
        <p:nvSpPr>
          <p:cNvPr id="67" name="Google Shape;67;p6"/>
          <p:cNvSpPr/>
          <p:nvPr/>
        </p:nvSpPr>
        <p:spPr>
          <a:xfrm>
            <a:off x="0" y="0"/>
            <a:ext cx="12192001" cy="2200275"/>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804293" y="386292"/>
            <a:ext cx="8583414" cy="960107"/>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3375" b="0" i="0" u="none" strike="noStrike" cap="none">
                <a:solidFill>
                  <a:srgbClr val="FFFFFF"/>
                </a:solidFill>
                <a:latin typeface="Montserrat Black"/>
                <a:ea typeface="Montserrat Black"/>
                <a:cs typeface="Montserrat Black"/>
                <a:sym typeface="Montserrat Black"/>
              </a:rPr>
              <a:t>Many forces are reshaping society.</a:t>
            </a:r>
            <a:br>
              <a:rPr lang="en-US" sz="3375" b="0" i="0" u="none" strike="noStrike" cap="none">
                <a:solidFill>
                  <a:srgbClr val="FFFFFF"/>
                </a:solidFill>
                <a:latin typeface="Montserrat Black"/>
                <a:ea typeface="Montserrat Black"/>
                <a:cs typeface="Montserrat Black"/>
                <a:sym typeface="Montserrat Black"/>
              </a:rPr>
            </a:br>
            <a:r>
              <a:rPr lang="en-US" sz="3375" b="0" i="0" u="none" strike="noStrike" cap="none">
                <a:solidFill>
                  <a:srgbClr val="FFFFFF"/>
                </a:solidFill>
                <a:latin typeface="Montserrat Black"/>
                <a:ea typeface="Montserrat Black"/>
                <a:cs typeface="Montserrat Black"/>
                <a:sym typeface="Montserrat Black"/>
              </a:rPr>
              <a:t>One is redefining retirement.</a:t>
            </a:r>
            <a:endParaRPr sz="1800" b="0" i="0" u="none" strike="noStrike" cap="none">
              <a:solidFill>
                <a:schemeClr val="dk1"/>
              </a:solidFill>
              <a:latin typeface="Calibri"/>
              <a:ea typeface="Calibri"/>
              <a:cs typeface="Calibri"/>
              <a:sym typeface="Calibri"/>
            </a:endParaRPr>
          </a:p>
        </p:txBody>
      </p:sp>
      <p:sp>
        <p:nvSpPr>
          <p:cNvPr id="69" name="Google Shape;69;p6"/>
          <p:cNvSpPr/>
          <p:nvPr/>
        </p:nvSpPr>
        <p:spPr>
          <a:xfrm>
            <a:off x="428625" y="1588700"/>
            <a:ext cx="11334750" cy="287982"/>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2025" b="0" i="0" u="none" strike="noStrike" cap="none" dirty="0">
                <a:solidFill>
                  <a:srgbClr val="FFFFFF"/>
                </a:solidFill>
                <a:latin typeface="Montserrat Medium"/>
                <a:ea typeface="Montserrat Medium"/>
                <a:cs typeface="Montserrat Medium"/>
                <a:sym typeface="Montserrat Medium"/>
              </a:rPr>
              <a:t>Longer lives are reshaping how we live, work, and retire</a:t>
            </a:r>
            <a:endParaRPr sz="1800" b="0" i="0" u="none" strike="noStrike" cap="none" dirty="0">
              <a:solidFill>
                <a:schemeClr val="dk1"/>
              </a:solidFill>
              <a:latin typeface="Calibri"/>
              <a:ea typeface="Calibri"/>
              <a:cs typeface="Calibri"/>
              <a:sym typeface="Calibri"/>
            </a:endParaRPr>
          </a:p>
        </p:txBody>
      </p:sp>
      <p:sp>
        <p:nvSpPr>
          <p:cNvPr id="70" name="Google Shape;70;p6"/>
          <p:cNvSpPr/>
          <p:nvPr/>
        </p:nvSpPr>
        <p:spPr>
          <a:xfrm>
            <a:off x="476250" y="2676525"/>
            <a:ext cx="2667000" cy="2819400"/>
          </a:xfrm>
          <a:prstGeom prst="rect">
            <a:avLst/>
          </a:prstGeom>
          <a:solidFill>
            <a:srgbClr val="1E3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6" descr="G_vWviqUCCg"/>
          <p:cNvPicPr preferRelativeResize="0"/>
          <p:nvPr/>
        </p:nvPicPr>
        <p:blipFill rotWithShape="1">
          <a:blip r:embed="rId3">
            <a:alphaModFix/>
          </a:blip>
          <a:srcRect l="486" t="10743" r="486" b="10743"/>
          <a:stretch/>
        </p:blipFill>
        <p:spPr>
          <a:xfrm>
            <a:off x="476250" y="2676525"/>
            <a:ext cx="2667000" cy="2819400"/>
          </a:xfrm>
          <a:prstGeom prst="rect">
            <a:avLst/>
          </a:prstGeom>
          <a:noFill/>
          <a:ln>
            <a:noFill/>
          </a:ln>
        </p:spPr>
      </p:pic>
      <p:sp>
        <p:nvSpPr>
          <p:cNvPr id="72" name="Google Shape;72;p6"/>
          <p:cNvSpPr/>
          <p:nvPr/>
        </p:nvSpPr>
        <p:spPr>
          <a:xfrm>
            <a:off x="428625" y="5650458"/>
            <a:ext cx="2762250" cy="191988"/>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350" b="1" i="0" u="none" strike="noStrike" cap="none">
                <a:solidFill>
                  <a:srgbClr val="000000"/>
                </a:solidFill>
                <a:latin typeface="Montserrat"/>
                <a:ea typeface="Montserrat"/>
                <a:cs typeface="Montserrat"/>
                <a:sym typeface="Montserrat"/>
              </a:rPr>
              <a:t>AI &amp; Digital Transformation</a:t>
            </a:r>
            <a:endParaRPr sz="1800" b="0" i="0" u="none" strike="noStrike" cap="none">
              <a:solidFill>
                <a:schemeClr val="dk1"/>
              </a:solidFill>
              <a:latin typeface="Calibri"/>
              <a:ea typeface="Calibri"/>
              <a:cs typeface="Calibri"/>
              <a:sym typeface="Calibri"/>
            </a:endParaRPr>
          </a:p>
        </p:txBody>
      </p:sp>
      <p:sp>
        <p:nvSpPr>
          <p:cNvPr id="73" name="Google Shape;73;p6"/>
          <p:cNvSpPr/>
          <p:nvPr/>
        </p:nvSpPr>
        <p:spPr>
          <a:xfrm>
            <a:off x="3333750" y="2676525"/>
            <a:ext cx="2667000" cy="2819400"/>
          </a:xfrm>
          <a:prstGeom prst="rect">
            <a:avLst/>
          </a:prstGeom>
          <a:solidFill>
            <a:srgbClr val="1E3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6" descr="11009"/>
          <p:cNvPicPr preferRelativeResize="0"/>
          <p:nvPr/>
        </p:nvPicPr>
        <p:blipFill rotWithShape="1">
          <a:blip r:embed="rId4">
            <a:alphaModFix/>
          </a:blip>
          <a:srcRect l="2703" r="2703"/>
          <a:stretch/>
        </p:blipFill>
        <p:spPr>
          <a:xfrm>
            <a:off x="3333750" y="2676525"/>
            <a:ext cx="2667000" cy="2819400"/>
          </a:xfrm>
          <a:prstGeom prst="rect">
            <a:avLst/>
          </a:prstGeom>
          <a:noFill/>
          <a:ln>
            <a:noFill/>
          </a:ln>
        </p:spPr>
      </p:pic>
      <p:sp>
        <p:nvSpPr>
          <p:cNvPr id="75" name="Google Shape;75;p6"/>
          <p:cNvSpPr/>
          <p:nvPr/>
        </p:nvSpPr>
        <p:spPr>
          <a:xfrm>
            <a:off x="3286125" y="5650458"/>
            <a:ext cx="2762250" cy="191988"/>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350" b="1" i="0" u="none" strike="noStrike" cap="none">
                <a:solidFill>
                  <a:srgbClr val="000000"/>
                </a:solidFill>
                <a:latin typeface="Montserrat"/>
                <a:ea typeface="Montserrat"/>
                <a:cs typeface="Montserrat"/>
                <a:sym typeface="Montserrat"/>
              </a:rPr>
              <a:t>Globalization &amp; Geopolitics</a:t>
            </a:r>
            <a:endParaRPr sz="1800" b="0" i="0" u="none" strike="noStrike" cap="none">
              <a:solidFill>
                <a:schemeClr val="dk1"/>
              </a:solidFill>
              <a:latin typeface="Calibri"/>
              <a:ea typeface="Calibri"/>
              <a:cs typeface="Calibri"/>
              <a:sym typeface="Calibri"/>
            </a:endParaRPr>
          </a:p>
        </p:txBody>
      </p:sp>
      <p:sp>
        <p:nvSpPr>
          <p:cNvPr id="76" name="Google Shape;76;p6"/>
          <p:cNvSpPr/>
          <p:nvPr/>
        </p:nvSpPr>
        <p:spPr>
          <a:xfrm>
            <a:off x="6191250" y="2676525"/>
            <a:ext cx="2667000" cy="2819400"/>
          </a:xfrm>
          <a:prstGeom prst="rect">
            <a:avLst/>
          </a:prstGeom>
          <a:solidFill>
            <a:srgbClr val="1E3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6" descr="Sustainability"/>
          <p:cNvPicPr preferRelativeResize="0"/>
          <p:nvPr/>
        </p:nvPicPr>
        <p:blipFill rotWithShape="1">
          <a:blip r:embed="rId5">
            <a:alphaModFix/>
          </a:blip>
          <a:srcRect l="18453" r="18453"/>
          <a:stretch/>
        </p:blipFill>
        <p:spPr>
          <a:xfrm>
            <a:off x="6191250" y="2676525"/>
            <a:ext cx="2667000" cy="2819400"/>
          </a:xfrm>
          <a:prstGeom prst="rect">
            <a:avLst/>
          </a:prstGeom>
          <a:noFill/>
          <a:ln>
            <a:noFill/>
          </a:ln>
        </p:spPr>
      </p:pic>
      <p:sp>
        <p:nvSpPr>
          <p:cNvPr id="78" name="Google Shape;78;p6"/>
          <p:cNvSpPr/>
          <p:nvPr/>
        </p:nvSpPr>
        <p:spPr>
          <a:xfrm>
            <a:off x="6143625" y="5650458"/>
            <a:ext cx="2762250" cy="191988"/>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350" b="1" i="0" u="none" strike="noStrike" cap="none">
                <a:solidFill>
                  <a:srgbClr val="000000"/>
                </a:solidFill>
                <a:latin typeface="Montserrat"/>
                <a:ea typeface="Montserrat"/>
                <a:cs typeface="Montserrat"/>
                <a:sym typeface="Montserrat"/>
              </a:rPr>
              <a:t>ESG &amp; Social Responsibility</a:t>
            </a:r>
            <a:endParaRPr sz="1800" b="0" i="0" u="none" strike="noStrike" cap="none">
              <a:solidFill>
                <a:schemeClr val="dk1"/>
              </a:solidFill>
              <a:latin typeface="Calibri"/>
              <a:ea typeface="Calibri"/>
              <a:cs typeface="Calibri"/>
              <a:sym typeface="Calibri"/>
            </a:endParaRPr>
          </a:p>
        </p:txBody>
      </p:sp>
      <p:sp>
        <p:nvSpPr>
          <p:cNvPr id="79" name="Google Shape;79;p6"/>
          <p:cNvSpPr/>
          <p:nvPr/>
        </p:nvSpPr>
        <p:spPr>
          <a:xfrm>
            <a:off x="9048750" y="2676525"/>
            <a:ext cx="2667000" cy="2819400"/>
          </a:xfrm>
          <a:prstGeom prst="rect">
            <a:avLst/>
          </a:prstGeom>
          <a:solidFill>
            <a:srgbClr val="1E3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6" descr="y6JJNISNUXs"/>
          <p:cNvPicPr preferRelativeResize="0"/>
          <p:nvPr/>
        </p:nvPicPr>
        <p:blipFill rotWithShape="1">
          <a:blip r:embed="rId6">
            <a:alphaModFix/>
          </a:blip>
          <a:srcRect t="3312" r="41115" b="3312"/>
          <a:stretch/>
        </p:blipFill>
        <p:spPr>
          <a:xfrm>
            <a:off x="9048750" y="2676525"/>
            <a:ext cx="2667000" cy="2819400"/>
          </a:xfrm>
          <a:prstGeom prst="rect">
            <a:avLst/>
          </a:prstGeom>
          <a:noFill/>
          <a:ln>
            <a:noFill/>
          </a:ln>
        </p:spPr>
      </p:pic>
      <p:sp>
        <p:nvSpPr>
          <p:cNvPr id="81" name="Google Shape;81;p6"/>
          <p:cNvSpPr/>
          <p:nvPr/>
        </p:nvSpPr>
        <p:spPr>
          <a:xfrm>
            <a:off x="9001125" y="5650458"/>
            <a:ext cx="2762250" cy="383977"/>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350" b="1" i="0" u="none" strike="noStrike" cap="none">
                <a:solidFill>
                  <a:srgbClr val="000000"/>
                </a:solidFill>
                <a:latin typeface="Montserrat"/>
                <a:ea typeface="Montserrat"/>
                <a:cs typeface="Montserrat"/>
                <a:sym typeface="Montserrat"/>
              </a:rPr>
              <a:t>Longevity &amp; Demographic</a:t>
            </a:r>
            <a:br>
              <a:rPr lang="en-US" sz="1350" b="1" i="0" u="none" strike="noStrike" cap="none">
                <a:solidFill>
                  <a:srgbClr val="000000"/>
                </a:solidFill>
                <a:latin typeface="Montserrat"/>
                <a:ea typeface="Montserrat"/>
                <a:cs typeface="Montserrat"/>
                <a:sym typeface="Montserrat"/>
              </a:rPr>
            </a:br>
            <a:r>
              <a:rPr lang="en-US" sz="1350" b="1" i="0" u="none" strike="noStrike" cap="none">
                <a:solidFill>
                  <a:srgbClr val="000000"/>
                </a:solidFill>
                <a:latin typeface="Montserrat"/>
                <a:ea typeface="Montserrat"/>
                <a:cs typeface="Montserrat"/>
                <a:sym typeface="Montserrat"/>
              </a:rPr>
              <a:t>Change</a:t>
            </a:r>
            <a:endParaRPr sz="1800" b="0" i="0" u="none" strike="noStrike" cap="none">
              <a:solidFill>
                <a:schemeClr val="dk1"/>
              </a:solidFill>
              <a:latin typeface="Calibri"/>
              <a:ea typeface="Calibri"/>
              <a:cs typeface="Calibri"/>
              <a:sym typeface="Calibri"/>
            </a:endParaRPr>
          </a:p>
        </p:txBody>
      </p:sp>
      <p:pic>
        <p:nvPicPr>
          <p:cNvPr id="82" name="Google Shape;82;p6" descr="1eb7e9e2.png"/>
          <p:cNvPicPr preferRelativeResize="0"/>
          <p:nvPr/>
        </p:nvPicPr>
        <p:blipFill rotWithShape="1">
          <a:blip r:embed="rId7">
            <a:alphaModFix/>
          </a:blip>
          <a:srcRect/>
          <a:stretch/>
        </p:blipFill>
        <p:spPr>
          <a:xfrm>
            <a:off x="10591800" y="6307074"/>
            <a:ext cx="1457325" cy="408051"/>
          </a:xfrm>
          <a:prstGeom prst="rect">
            <a:avLst/>
          </a:prstGeom>
          <a:noFill/>
          <a:ln>
            <a:noFill/>
          </a:ln>
        </p:spPr>
      </p:pic>
      <p:sp>
        <p:nvSpPr>
          <p:cNvPr id="83" name="Google Shape;83;p6"/>
          <p:cNvSpPr txBox="1">
            <a:spLocks noGrp="1"/>
          </p:cNvSpPr>
          <p:nvPr>
            <p:ph type="sldNum" idx="4294967295"/>
          </p:nvPr>
        </p:nvSpPr>
        <p:spPr>
          <a:xfrm>
            <a:off x="95250" y="6521996"/>
            <a:ext cx="209517"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4</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7"/>
          <p:cNvSpPr/>
          <p:nvPr/>
        </p:nvSpPr>
        <p:spPr>
          <a:xfrm>
            <a:off x="95250" y="95250"/>
            <a:ext cx="6029975" cy="66675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7" descr="Screenshot 2024-10-28 at 10.33.53.png"/>
          <p:cNvPicPr preferRelativeResize="0"/>
          <p:nvPr/>
        </p:nvPicPr>
        <p:blipFill rotWithShape="1">
          <a:blip r:embed="rId3">
            <a:alphaModFix/>
          </a:blip>
          <a:srcRect l="14090" t="-21471" r="14090" b="-21471"/>
          <a:stretch/>
        </p:blipFill>
        <p:spPr>
          <a:xfrm>
            <a:off x="95250" y="95250"/>
            <a:ext cx="6029975" cy="6667500"/>
          </a:xfrm>
          <a:prstGeom prst="rect">
            <a:avLst/>
          </a:prstGeom>
          <a:noFill/>
          <a:ln>
            <a:noFill/>
          </a:ln>
        </p:spPr>
      </p:pic>
      <p:sp>
        <p:nvSpPr>
          <p:cNvPr id="91" name="Google Shape;91;p7"/>
          <p:cNvSpPr/>
          <p:nvPr/>
        </p:nvSpPr>
        <p:spPr>
          <a:xfrm>
            <a:off x="6509455" y="2114318"/>
            <a:ext cx="5297620" cy="1462484"/>
          </a:xfrm>
          <a:prstGeom prst="rect">
            <a:avLst/>
          </a:prstGeom>
          <a:noFill/>
          <a:ln>
            <a:noFill/>
          </a:ln>
        </p:spPr>
        <p:txBody>
          <a:bodyPr spcFirstLastPara="1" wrap="square" lIns="0" tIns="0" rIns="0" bIns="0" anchor="ctr" anchorCtr="0">
            <a:noAutofit/>
          </a:bodyPr>
          <a:lstStyle/>
          <a:p>
            <a:pPr marL="0" marR="0" lvl="0" indent="0" algn="ctr" rtl="0">
              <a:lnSpc>
                <a:spcPct val="105005"/>
              </a:lnSpc>
              <a:spcBef>
                <a:spcPts val="0"/>
              </a:spcBef>
              <a:spcAft>
                <a:spcPts val="0"/>
              </a:spcAft>
              <a:buNone/>
            </a:pPr>
            <a:r>
              <a:rPr lang="en-US" sz="3656" b="0" i="0" u="none" strike="noStrike" cap="none">
                <a:solidFill>
                  <a:srgbClr val="000000"/>
                </a:solidFill>
                <a:latin typeface="Montserrat Black"/>
                <a:ea typeface="Montserrat Black"/>
                <a:cs typeface="Montserrat Black"/>
                <a:sym typeface="Montserrat Black"/>
              </a:rPr>
              <a:t>We’ve been taught</a:t>
            </a:r>
            <a:br>
              <a:rPr lang="en-US" sz="3656" b="0" i="0" u="none" strike="noStrike" cap="none">
                <a:solidFill>
                  <a:srgbClr val="000000"/>
                </a:solidFill>
                <a:latin typeface="Montserrat Black"/>
                <a:ea typeface="Montserrat Black"/>
                <a:cs typeface="Montserrat Black"/>
                <a:sym typeface="Montserrat Black"/>
              </a:rPr>
            </a:br>
            <a:r>
              <a:rPr lang="en-US" sz="3656" b="0" i="0" u="none" strike="noStrike" cap="none">
                <a:solidFill>
                  <a:srgbClr val="000000"/>
                </a:solidFill>
                <a:latin typeface="Montserrat Black"/>
                <a:ea typeface="Montserrat Black"/>
                <a:cs typeface="Montserrat Black"/>
                <a:sym typeface="Montserrat Black"/>
              </a:rPr>
              <a:t>to see aging as a</a:t>
            </a:r>
            <a:br>
              <a:rPr lang="en-US" sz="3656" b="0" i="0" u="none" strike="noStrike" cap="none">
                <a:solidFill>
                  <a:srgbClr val="000000"/>
                </a:solidFill>
                <a:latin typeface="Montserrat Black"/>
                <a:ea typeface="Montserrat Black"/>
                <a:cs typeface="Montserrat Black"/>
                <a:sym typeface="Montserrat Black"/>
              </a:rPr>
            </a:br>
            <a:r>
              <a:rPr lang="en-US" sz="3656" b="0" i="0" u="none" strike="noStrike" cap="none">
                <a:solidFill>
                  <a:srgbClr val="000000"/>
                </a:solidFill>
                <a:latin typeface="Montserrat Black"/>
                <a:ea typeface="Montserrat Black"/>
                <a:cs typeface="Montserrat Black"/>
                <a:sym typeface="Montserrat Black"/>
              </a:rPr>
              <a:t>burden.</a:t>
            </a:r>
            <a:endParaRPr sz="1800" b="0" i="0" u="none" strike="noStrike" cap="none">
              <a:solidFill>
                <a:schemeClr val="dk1"/>
              </a:solidFill>
              <a:latin typeface="Calibri"/>
              <a:ea typeface="Calibri"/>
              <a:cs typeface="Calibri"/>
              <a:sym typeface="Calibri"/>
            </a:endParaRPr>
          </a:p>
        </p:txBody>
      </p:sp>
      <p:sp>
        <p:nvSpPr>
          <p:cNvPr id="92" name="Google Shape;92;p7"/>
          <p:cNvSpPr/>
          <p:nvPr/>
        </p:nvSpPr>
        <p:spPr>
          <a:xfrm>
            <a:off x="6363024" y="3909351"/>
            <a:ext cx="5590481" cy="998389"/>
          </a:xfrm>
          <a:prstGeom prst="rect">
            <a:avLst/>
          </a:prstGeom>
          <a:noFill/>
          <a:ln>
            <a:noFill/>
          </a:ln>
        </p:spPr>
        <p:txBody>
          <a:bodyPr spcFirstLastPara="1" wrap="square" lIns="0" tIns="0" rIns="0" bIns="0" anchor="ctr" anchorCtr="0">
            <a:noAutofit/>
          </a:bodyPr>
          <a:lstStyle/>
          <a:p>
            <a:pPr marL="0" marR="0" lvl="0" indent="0" algn="ctr" rtl="0">
              <a:lnSpc>
                <a:spcPct val="112008"/>
              </a:lnSpc>
              <a:spcBef>
                <a:spcPts val="0"/>
              </a:spcBef>
              <a:spcAft>
                <a:spcPts val="0"/>
              </a:spcAft>
              <a:buNone/>
            </a:pPr>
            <a:r>
              <a:rPr lang="en-US" sz="2340" b="0" i="0" u="none" strike="noStrike" cap="none" dirty="0">
                <a:solidFill>
                  <a:srgbClr val="000000"/>
                </a:solidFill>
                <a:latin typeface="Montserrat"/>
                <a:ea typeface="Montserrat"/>
                <a:cs typeface="Montserrat"/>
                <a:sym typeface="Montserrat"/>
              </a:rPr>
              <a:t>What if longer lives unlock new</a:t>
            </a:r>
            <a:br>
              <a:rPr lang="en-US" sz="2340" b="0" i="0" u="none" strike="noStrike" cap="none" dirty="0">
                <a:solidFill>
                  <a:srgbClr val="000000"/>
                </a:solidFill>
                <a:latin typeface="Montserrat"/>
                <a:ea typeface="Montserrat"/>
                <a:cs typeface="Montserrat"/>
                <a:sym typeface="Montserrat"/>
              </a:rPr>
            </a:br>
            <a:r>
              <a:rPr lang="en-US" sz="2340" b="0" i="0" u="none" strike="noStrike" cap="none" dirty="0">
                <a:solidFill>
                  <a:srgbClr val="000000"/>
                </a:solidFill>
                <a:latin typeface="Montserrat"/>
                <a:ea typeface="Montserrat"/>
                <a:cs typeface="Montserrat"/>
                <a:sym typeface="Montserrat"/>
              </a:rPr>
              <a:t>forms of growth, contribution, and</a:t>
            </a:r>
            <a:br>
              <a:rPr lang="en-US" sz="2340" b="0" i="0" u="none" strike="noStrike" cap="none" dirty="0">
                <a:solidFill>
                  <a:srgbClr val="000000"/>
                </a:solidFill>
                <a:latin typeface="Montserrat"/>
                <a:ea typeface="Montserrat"/>
                <a:cs typeface="Montserrat"/>
                <a:sym typeface="Montserrat"/>
              </a:rPr>
            </a:br>
            <a:r>
              <a:rPr lang="en-US" sz="2340" b="0" i="0" u="none" strike="noStrike" cap="none" dirty="0">
                <a:solidFill>
                  <a:srgbClr val="000000"/>
                </a:solidFill>
                <a:latin typeface="Montserrat"/>
                <a:ea typeface="Montserrat"/>
                <a:cs typeface="Montserrat"/>
                <a:sym typeface="Montserrat"/>
              </a:rPr>
              <a:t>purpose?</a:t>
            </a:r>
            <a:endParaRPr sz="1800" b="0" i="0" u="none" strike="noStrike" cap="none" dirty="0">
              <a:solidFill>
                <a:schemeClr val="dk1"/>
              </a:solidFill>
              <a:latin typeface="Calibri"/>
              <a:ea typeface="Calibri"/>
              <a:cs typeface="Calibri"/>
              <a:sym typeface="Calibri"/>
            </a:endParaRPr>
          </a:p>
        </p:txBody>
      </p:sp>
      <p:sp>
        <p:nvSpPr>
          <p:cNvPr id="93" name="Google Shape;93;p7"/>
          <p:cNvSpPr/>
          <p:nvPr/>
        </p:nvSpPr>
        <p:spPr>
          <a:xfrm>
            <a:off x="97813" y="5862589"/>
            <a:ext cx="6033678" cy="733424"/>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288337" y="6027175"/>
            <a:ext cx="5747908" cy="138658"/>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975" b="1" i="0" u="none" strike="noStrike" cap="none">
                <a:solidFill>
                  <a:srgbClr val="FFFFFF"/>
                </a:solidFill>
                <a:latin typeface="Montserrat"/>
                <a:ea typeface="Montserrat"/>
                <a:cs typeface="Montserrat"/>
                <a:sym typeface="Montserrat"/>
              </a:rPr>
              <a:t>This is how aging has been framed: a crisis, a burden. But is that the right lens?</a:t>
            </a:r>
            <a:endParaRPr sz="1800" b="0" i="0" u="none" strike="noStrike" cap="none">
              <a:solidFill>
                <a:schemeClr val="dk1"/>
              </a:solidFill>
              <a:latin typeface="Calibri"/>
              <a:ea typeface="Calibri"/>
              <a:cs typeface="Calibri"/>
              <a:sym typeface="Calibri"/>
            </a:endParaRPr>
          </a:p>
        </p:txBody>
      </p:sp>
      <p:sp>
        <p:nvSpPr>
          <p:cNvPr id="95" name="Google Shape;95;p7"/>
          <p:cNvSpPr/>
          <p:nvPr/>
        </p:nvSpPr>
        <p:spPr>
          <a:xfrm>
            <a:off x="288337" y="6310279"/>
            <a:ext cx="5747908" cy="106660"/>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750" b="1" i="0" u="none" strike="noStrike" cap="none">
                <a:solidFill>
                  <a:srgbClr val="FFFFFF"/>
                </a:solidFill>
                <a:latin typeface="Montserrat"/>
                <a:ea typeface="Montserrat"/>
                <a:cs typeface="Montserrat"/>
                <a:sym typeface="Montserrat"/>
              </a:rPr>
              <a:t>The Economist - Age Invaders April 26th, 2014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
        <p:cNvGrpSpPr/>
        <p:nvPr/>
      </p:nvGrpSpPr>
      <p:grpSpPr>
        <a:xfrm>
          <a:off x="0" y="0"/>
          <a:ext cx="0" cy="0"/>
          <a:chOff x="0" y="0"/>
          <a:chExt cx="0" cy="0"/>
        </a:xfrm>
      </p:grpSpPr>
      <p:sp>
        <p:nvSpPr>
          <p:cNvPr id="101" name="Google Shape;101;p8"/>
          <p:cNvSpPr/>
          <p:nvPr/>
        </p:nvSpPr>
        <p:spPr>
          <a:xfrm>
            <a:off x="476250" y="476250"/>
            <a:ext cx="4243384" cy="5524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497467" y="503872"/>
            <a:ext cx="4200950" cy="5469255"/>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8" descr="Screenshot 2024-10-25 at 10.43.11.png"/>
          <p:cNvPicPr preferRelativeResize="0"/>
          <p:nvPr/>
        </p:nvPicPr>
        <p:blipFill rotWithShape="1">
          <a:blip r:embed="rId3">
            <a:alphaModFix/>
          </a:blip>
          <a:srcRect l="269" r="269"/>
          <a:stretch/>
        </p:blipFill>
        <p:spPr>
          <a:xfrm>
            <a:off x="497467" y="503872"/>
            <a:ext cx="4200950" cy="5469255"/>
          </a:xfrm>
          <a:prstGeom prst="rect">
            <a:avLst/>
          </a:prstGeom>
          <a:noFill/>
          <a:ln>
            <a:noFill/>
          </a:ln>
        </p:spPr>
      </p:pic>
      <p:pic>
        <p:nvPicPr>
          <p:cNvPr id="104" name="Google Shape;104;p8" descr="5499ace2.png"/>
          <p:cNvPicPr preferRelativeResize="0"/>
          <p:nvPr/>
        </p:nvPicPr>
        <p:blipFill rotWithShape="1">
          <a:blip r:embed="rId4">
            <a:alphaModFix/>
          </a:blip>
          <a:srcRect/>
          <a:stretch/>
        </p:blipFill>
        <p:spPr>
          <a:xfrm>
            <a:off x="5100591" y="476250"/>
            <a:ext cx="6619875" cy="5534025"/>
          </a:xfrm>
          <a:prstGeom prst="rect">
            <a:avLst/>
          </a:prstGeom>
          <a:noFill/>
          <a:ln>
            <a:noFill/>
          </a:ln>
        </p:spPr>
      </p:pic>
      <p:sp>
        <p:nvSpPr>
          <p:cNvPr id="105" name="Google Shape;105;p8"/>
          <p:cNvSpPr/>
          <p:nvPr/>
        </p:nvSpPr>
        <p:spPr>
          <a:xfrm>
            <a:off x="5726904" y="1144720"/>
            <a:ext cx="5838776" cy="3135809"/>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3150" b="0" i="0" u="none" strike="noStrike" cap="none" dirty="0">
                <a:solidFill>
                  <a:srgbClr val="000000"/>
                </a:solidFill>
                <a:latin typeface="Montserrat Black"/>
                <a:ea typeface="Montserrat Black"/>
                <a:cs typeface="Montserrat Black"/>
                <a:sym typeface="Montserrat Black"/>
              </a:rPr>
              <a:t>This is a unique and</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unprecedented</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opportunity. We have 30</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extra years. How could</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we use those years to</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improve quality of life at</a:t>
            </a:r>
            <a:br>
              <a:rPr lang="en-US" sz="3150" b="0" i="0" u="none" strike="noStrike" cap="none" dirty="0">
                <a:solidFill>
                  <a:srgbClr val="000000"/>
                </a:solidFill>
                <a:latin typeface="Montserrat Black"/>
                <a:ea typeface="Montserrat Black"/>
                <a:cs typeface="Montserrat Black"/>
                <a:sym typeface="Montserrat Black"/>
              </a:rPr>
            </a:br>
            <a:r>
              <a:rPr lang="en-US" sz="3150" b="0" i="0" u="none" strike="noStrike" cap="none" dirty="0">
                <a:solidFill>
                  <a:srgbClr val="000000"/>
                </a:solidFill>
                <a:latin typeface="Montserrat Black"/>
                <a:ea typeface="Montserrat Black"/>
                <a:cs typeface="Montserrat Black"/>
                <a:sym typeface="Montserrat Black"/>
              </a:rPr>
              <a:t>all ages?</a:t>
            </a:r>
            <a:endParaRPr sz="1800" b="0" i="0" u="none" strike="noStrike" cap="none" dirty="0">
              <a:solidFill>
                <a:schemeClr val="dk1"/>
              </a:solidFill>
              <a:latin typeface="Calibri"/>
              <a:ea typeface="Calibri"/>
              <a:cs typeface="Calibri"/>
              <a:sym typeface="Calibri"/>
            </a:endParaRPr>
          </a:p>
        </p:txBody>
      </p:sp>
      <p:pic>
        <p:nvPicPr>
          <p:cNvPr id="106" name="Google Shape;106;p8" descr="34cfaca2.png"/>
          <p:cNvPicPr preferRelativeResize="0"/>
          <p:nvPr/>
        </p:nvPicPr>
        <p:blipFill rotWithShape="1">
          <a:blip r:embed="rId5">
            <a:alphaModFix/>
          </a:blip>
          <a:srcRect/>
          <a:stretch/>
        </p:blipFill>
        <p:spPr>
          <a:xfrm>
            <a:off x="9939618" y="5067300"/>
            <a:ext cx="9525" cy="485775"/>
          </a:xfrm>
          <a:prstGeom prst="rect">
            <a:avLst/>
          </a:prstGeom>
          <a:noFill/>
          <a:ln>
            <a:noFill/>
          </a:ln>
        </p:spPr>
      </p:pic>
      <p:sp>
        <p:nvSpPr>
          <p:cNvPr id="107" name="Google Shape;107;p8"/>
          <p:cNvSpPr/>
          <p:nvPr/>
        </p:nvSpPr>
        <p:spPr>
          <a:xfrm>
            <a:off x="5982044" y="5205561"/>
            <a:ext cx="4199472" cy="202654"/>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None/>
            </a:pPr>
            <a:r>
              <a:rPr lang="en-US" sz="1425" b="1" i="0" u="none" strike="noStrike" cap="none">
                <a:solidFill>
                  <a:srgbClr val="000000"/>
                </a:solidFill>
                <a:latin typeface="Montserrat"/>
                <a:ea typeface="Montserrat"/>
                <a:cs typeface="Montserrat"/>
                <a:sym typeface="Montserrat"/>
              </a:rPr>
              <a:t>Dr. Laura Carstensen, Founding Director</a:t>
            </a:r>
            <a:endParaRPr sz="1800" b="0" i="0" u="none" strike="noStrike" cap="none">
              <a:solidFill>
                <a:schemeClr val="dk1"/>
              </a:solidFill>
              <a:latin typeface="Calibri"/>
              <a:ea typeface="Calibri"/>
              <a:cs typeface="Calibri"/>
              <a:sym typeface="Calibri"/>
            </a:endParaRPr>
          </a:p>
        </p:txBody>
      </p:sp>
      <p:sp>
        <p:nvSpPr>
          <p:cNvPr id="108" name="Google Shape;108;p8"/>
          <p:cNvSpPr/>
          <p:nvPr/>
        </p:nvSpPr>
        <p:spPr>
          <a:xfrm>
            <a:off x="5267669" y="5048250"/>
            <a:ext cx="523875" cy="523875"/>
          </a:xfrm>
          <a:prstGeom prst="ellipse">
            <a:avLst/>
          </a:prstGeom>
          <a:solidFill>
            <a:srgbClr val="F5F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8" descr="Screenshot 2024-10-25 at 10.52.20.png"/>
          <p:cNvPicPr preferRelativeResize="0"/>
          <p:nvPr/>
        </p:nvPicPr>
        <p:blipFill rotWithShape="1">
          <a:blip r:embed="rId6">
            <a:alphaModFix/>
          </a:blip>
          <a:srcRect t="8569" b="8569"/>
          <a:stretch/>
        </p:blipFill>
        <p:spPr>
          <a:xfrm>
            <a:off x="5267669" y="5048250"/>
            <a:ext cx="523875" cy="523875"/>
          </a:xfrm>
          <a:prstGeom prst="ellipse">
            <a:avLst/>
          </a:prstGeom>
          <a:noFill/>
          <a:ln>
            <a:noFill/>
          </a:ln>
        </p:spPr>
      </p:pic>
      <p:sp>
        <p:nvSpPr>
          <p:cNvPr id="110" name="Google Shape;110;p8"/>
          <p:cNvSpPr/>
          <p:nvPr/>
        </p:nvSpPr>
        <p:spPr>
          <a:xfrm>
            <a:off x="10087319" y="5072063"/>
            <a:ext cx="1342681" cy="47625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 name="Google Shape;111;p8" descr="Screenshot 2024-10-25 at 10.42.01.png"/>
          <p:cNvPicPr preferRelativeResize="0"/>
          <p:nvPr/>
        </p:nvPicPr>
        <p:blipFill rotWithShape="1">
          <a:blip r:embed="rId7">
            <a:alphaModFix/>
          </a:blip>
          <a:srcRect/>
          <a:stretch/>
        </p:blipFill>
        <p:spPr>
          <a:xfrm>
            <a:off x="10087319" y="5072063"/>
            <a:ext cx="1342681" cy="476250"/>
          </a:xfrm>
          <a:prstGeom prst="rect">
            <a:avLst/>
          </a:prstGeom>
          <a:noFill/>
          <a:ln>
            <a:noFill/>
          </a:ln>
        </p:spPr>
      </p:pic>
      <p:pic>
        <p:nvPicPr>
          <p:cNvPr id="112" name="Google Shape;112;p8" descr="582e3de2.png"/>
          <p:cNvPicPr preferRelativeResize="0"/>
          <p:nvPr/>
        </p:nvPicPr>
        <p:blipFill rotWithShape="1">
          <a:blip r:embed="rId8">
            <a:alphaModFix/>
          </a:blip>
          <a:srcRect/>
          <a:stretch/>
        </p:blipFill>
        <p:spPr>
          <a:xfrm>
            <a:off x="4910091" y="285750"/>
            <a:ext cx="6996081" cy="5905501"/>
          </a:xfrm>
          <a:prstGeom prst="rect">
            <a:avLst/>
          </a:prstGeom>
          <a:noFill/>
          <a:ln>
            <a:noFill/>
          </a:ln>
        </p:spPr>
      </p:pic>
      <p:pic>
        <p:nvPicPr>
          <p:cNvPr id="113" name="Google Shape;113;p8" descr="-1e79229e.png"/>
          <p:cNvPicPr preferRelativeResize="0"/>
          <p:nvPr/>
        </p:nvPicPr>
        <p:blipFill rotWithShape="1">
          <a:blip r:embed="rId9">
            <a:alphaModFix/>
          </a:blip>
          <a:srcRect/>
          <a:stretch/>
        </p:blipFill>
        <p:spPr>
          <a:xfrm>
            <a:off x="4960891" y="503872"/>
            <a:ext cx="6996081" cy="5905501"/>
          </a:xfrm>
          <a:prstGeom prst="rect">
            <a:avLst/>
          </a:prstGeom>
          <a:noFill/>
          <a:ln>
            <a:noFill/>
          </a:ln>
        </p:spPr>
      </p:pic>
      <p:pic>
        <p:nvPicPr>
          <p:cNvPr id="114" name="Google Shape;114;p8" descr="1eb7e9e2.png"/>
          <p:cNvPicPr preferRelativeResize="0"/>
          <p:nvPr/>
        </p:nvPicPr>
        <p:blipFill rotWithShape="1">
          <a:blip r:embed="rId10">
            <a:alphaModFix/>
          </a:blip>
          <a:srcRect/>
          <a:stretch/>
        </p:blipFill>
        <p:spPr>
          <a:xfrm>
            <a:off x="10591800" y="6307074"/>
            <a:ext cx="1457325" cy="408051"/>
          </a:xfrm>
          <a:prstGeom prst="rect">
            <a:avLst/>
          </a:prstGeom>
          <a:noFill/>
          <a:ln>
            <a:noFill/>
          </a:ln>
        </p:spPr>
      </p:pic>
      <p:sp>
        <p:nvSpPr>
          <p:cNvPr id="115" name="Google Shape;115;p8"/>
          <p:cNvSpPr txBox="1">
            <a:spLocks noGrp="1"/>
          </p:cNvSpPr>
          <p:nvPr>
            <p:ph type="sldNum" idx="4294967295"/>
          </p:nvPr>
        </p:nvSpPr>
        <p:spPr>
          <a:xfrm>
            <a:off x="95250" y="6521996"/>
            <a:ext cx="200008"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6</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9"/>
          <p:cNvSpPr/>
          <p:nvPr/>
        </p:nvSpPr>
        <p:spPr>
          <a:xfrm>
            <a:off x="0" y="0"/>
            <a:ext cx="3752852"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a:off x="476250" y="2319586"/>
            <a:ext cx="2597127" cy="1520031"/>
          </a:xfrm>
          <a:prstGeom prst="rect">
            <a:avLst/>
          </a:prstGeom>
          <a:noFill/>
          <a:ln>
            <a:noFill/>
          </a:ln>
        </p:spPr>
        <p:txBody>
          <a:bodyPr spcFirstLastPara="1" wrap="square" lIns="0" tIns="0" rIns="0" bIns="0" anchor="ctr" anchorCtr="0">
            <a:noAutofit/>
          </a:bodyPr>
          <a:lstStyle/>
          <a:p>
            <a:pPr marL="0" marR="0" lvl="0" indent="0" algn="l" rtl="0">
              <a:lnSpc>
                <a:spcPct val="111984"/>
              </a:lnSpc>
              <a:spcBef>
                <a:spcPts val="0"/>
              </a:spcBef>
              <a:spcAft>
                <a:spcPts val="0"/>
              </a:spcAft>
              <a:buNone/>
            </a:pPr>
            <a:r>
              <a:rPr lang="en-US" sz="3563" b="0" i="0" u="none" strike="noStrike" cap="none">
                <a:solidFill>
                  <a:srgbClr val="FFFFFF"/>
                </a:solidFill>
                <a:latin typeface="Montserrat Black"/>
                <a:ea typeface="Montserrat Black"/>
                <a:cs typeface="Montserrat Black"/>
                <a:sym typeface="Montserrat Black"/>
              </a:rPr>
              <a:t>We</a:t>
            </a:r>
            <a:br>
              <a:rPr lang="en-US" sz="3563" b="0" i="0" u="none" strike="noStrike" cap="none">
                <a:solidFill>
                  <a:srgbClr val="FFFFFF"/>
                </a:solidFill>
                <a:latin typeface="Montserrat Black"/>
                <a:ea typeface="Montserrat Black"/>
                <a:cs typeface="Montserrat Black"/>
                <a:sym typeface="Montserrat Black"/>
              </a:rPr>
            </a:br>
            <a:r>
              <a:rPr lang="en-US" sz="3563" b="0" i="0" u="none" strike="noStrike" cap="none">
                <a:solidFill>
                  <a:srgbClr val="FFFFFF"/>
                </a:solidFill>
                <a:latin typeface="Montserrat Black"/>
                <a:ea typeface="Montserrat Black"/>
                <a:cs typeface="Montserrat Black"/>
                <a:sym typeface="Montserrat Black"/>
              </a:rPr>
              <a:t>Extended</a:t>
            </a:r>
            <a:br>
              <a:rPr lang="en-US" sz="3563" b="0" i="0" u="none" strike="noStrike" cap="none">
                <a:solidFill>
                  <a:srgbClr val="FFFFFF"/>
                </a:solidFill>
                <a:latin typeface="Montserrat Black"/>
                <a:ea typeface="Montserrat Black"/>
                <a:cs typeface="Montserrat Black"/>
                <a:sym typeface="Montserrat Black"/>
              </a:rPr>
            </a:br>
            <a:r>
              <a:rPr lang="en-US" sz="3563" b="0" i="0" u="none" strike="noStrike" cap="none">
                <a:solidFill>
                  <a:srgbClr val="FFFFFF"/>
                </a:solidFill>
                <a:latin typeface="Montserrat Black"/>
                <a:ea typeface="Montserrat Black"/>
                <a:cs typeface="Montserrat Black"/>
                <a:sym typeface="Montserrat Black"/>
              </a:rPr>
              <a:t>Life.</a:t>
            </a:r>
            <a:endParaRPr sz="1800" b="0" i="0" u="none" strike="noStrike" cap="none">
              <a:solidFill>
                <a:schemeClr val="dk1"/>
              </a:solidFill>
              <a:latin typeface="Calibri"/>
              <a:ea typeface="Calibri"/>
              <a:cs typeface="Calibri"/>
              <a:sym typeface="Calibri"/>
            </a:endParaRPr>
          </a:p>
        </p:txBody>
      </p:sp>
      <p:sp>
        <p:nvSpPr>
          <p:cNvPr id="123" name="Google Shape;123;p9"/>
          <p:cNvSpPr/>
          <p:nvPr/>
        </p:nvSpPr>
        <p:spPr>
          <a:xfrm>
            <a:off x="476250" y="4059023"/>
            <a:ext cx="2895534" cy="506677"/>
          </a:xfrm>
          <a:prstGeom prst="rect">
            <a:avLst/>
          </a:prstGeom>
          <a:noFill/>
          <a:ln>
            <a:noFill/>
          </a:ln>
        </p:spPr>
        <p:txBody>
          <a:bodyPr spcFirstLastPara="1" wrap="square" lIns="0" tIns="0" rIns="0" bIns="0" anchor="ctr" anchorCtr="0">
            <a:noAutofit/>
          </a:bodyPr>
          <a:lstStyle/>
          <a:p>
            <a:pPr marL="0" marR="0" lvl="0" indent="0" algn="l" rtl="0">
              <a:lnSpc>
                <a:spcPct val="112015"/>
              </a:lnSpc>
              <a:spcBef>
                <a:spcPts val="0"/>
              </a:spcBef>
              <a:spcAft>
                <a:spcPts val="0"/>
              </a:spcAft>
              <a:buNone/>
            </a:pPr>
            <a:r>
              <a:rPr lang="en-US" sz="1781" b="0" i="0" u="none" strike="noStrike" cap="none" dirty="0">
                <a:solidFill>
                  <a:srgbClr val="FFFFFF"/>
                </a:solidFill>
                <a:latin typeface="Montserrat"/>
                <a:ea typeface="Montserrat"/>
                <a:cs typeface="Montserrat"/>
                <a:sym typeface="Montserrat"/>
              </a:rPr>
              <a:t>Retirement hasn’t</a:t>
            </a:r>
            <a:br>
              <a:rPr lang="en-US" sz="1781" b="0" i="0" u="none" strike="noStrike" cap="none" dirty="0">
                <a:solidFill>
                  <a:srgbClr val="FFFFFF"/>
                </a:solidFill>
                <a:latin typeface="Montserrat"/>
                <a:ea typeface="Montserrat"/>
                <a:cs typeface="Montserrat"/>
                <a:sym typeface="Montserrat"/>
              </a:rPr>
            </a:br>
            <a:r>
              <a:rPr lang="en-US" sz="1781" b="0" i="0" u="none" strike="noStrike" cap="none" dirty="0">
                <a:solidFill>
                  <a:srgbClr val="FFFFFF"/>
                </a:solidFill>
                <a:latin typeface="Montserrat"/>
                <a:ea typeface="Montserrat"/>
                <a:cs typeface="Montserrat"/>
                <a:sym typeface="Montserrat"/>
              </a:rPr>
              <a:t>evolved with it.</a:t>
            </a:r>
            <a:endParaRPr sz="1800" b="0" i="0" u="none" strike="noStrike" cap="none" dirty="0">
              <a:solidFill>
                <a:schemeClr val="dk1"/>
              </a:solidFill>
              <a:latin typeface="Calibri"/>
              <a:ea typeface="Calibri"/>
              <a:cs typeface="Calibri"/>
              <a:sym typeface="Calibri"/>
            </a:endParaRPr>
          </a:p>
        </p:txBody>
      </p:sp>
      <p:sp>
        <p:nvSpPr>
          <p:cNvPr id="124" name="Google Shape;124;p9"/>
          <p:cNvSpPr/>
          <p:nvPr/>
        </p:nvSpPr>
        <p:spPr>
          <a:xfrm>
            <a:off x="3752850" y="0"/>
            <a:ext cx="843915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9" descr="Screenshot 2026-03-30 at 9.50.47 AM.png"/>
          <p:cNvPicPr preferRelativeResize="0"/>
          <p:nvPr/>
        </p:nvPicPr>
        <p:blipFill rotWithShape="1">
          <a:blip r:embed="rId3">
            <a:alphaModFix/>
          </a:blip>
          <a:srcRect l="-6117" t="-15756" r="-6117" b="-15756"/>
          <a:stretch/>
        </p:blipFill>
        <p:spPr>
          <a:xfrm>
            <a:off x="3752850" y="0"/>
            <a:ext cx="8439150" cy="6858000"/>
          </a:xfrm>
          <a:prstGeom prst="rect">
            <a:avLst/>
          </a:prstGeom>
          <a:noFill/>
          <a:ln>
            <a:noFill/>
          </a:ln>
        </p:spPr>
      </p:pic>
      <p:pic>
        <p:nvPicPr>
          <p:cNvPr id="126" name="Google Shape;126;p9" descr="1eb7e9e2.png"/>
          <p:cNvPicPr preferRelativeResize="0"/>
          <p:nvPr/>
        </p:nvPicPr>
        <p:blipFill rotWithShape="1">
          <a:blip r:embed="rId4">
            <a:alphaModFix/>
          </a:blip>
          <a:srcRect/>
          <a:stretch/>
        </p:blipFill>
        <p:spPr>
          <a:xfrm>
            <a:off x="10591800" y="6307074"/>
            <a:ext cx="1457325" cy="408051"/>
          </a:xfrm>
          <a:prstGeom prst="rect">
            <a:avLst/>
          </a:prstGeom>
          <a:noFill/>
          <a:ln>
            <a:noFill/>
          </a:ln>
        </p:spPr>
      </p:pic>
      <p:sp>
        <p:nvSpPr>
          <p:cNvPr id="127" name="Google Shape;127;p9"/>
          <p:cNvSpPr/>
          <p:nvPr/>
        </p:nvSpPr>
        <p:spPr>
          <a:xfrm>
            <a:off x="6955587" y="3371412"/>
            <a:ext cx="952500" cy="115176"/>
          </a:xfrm>
          <a:prstGeom prst="rect">
            <a:avLst/>
          </a:prstGeom>
          <a:noFill/>
          <a:ln>
            <a:noFill/>
          </a:ln>
        </p:spPr>
        <p:txBody>
          <a:bodyPr spcFirstLastPara="1" wrap="square" lIns="0" tIns="0" rIns="0" bIns="0" anchor="t" anchorCtr="0">
            <a:noAutofit/>
          </a:bodyPr>
          <a:lstStyle/>
          <a:p>
            <a:pPr marL="0" marR="0" lvl="0" indent="0" algn="ctr" rtl="0">
              <a:lnSpc>
                <a:spcPct val="111975"/>
              </a:lnSpc>
              <a:spcBef>
                <a:spcPts val="0"/>
              </a:spcBef>
              <a:spcAft>
                <a:spcPts val="0"/>
              </a:spcAft>
              <a:buNone/>
            </a:pPr>
            <a:r>
              <a:rPr lang="en-US" sz="810" b="1" i="0" u="none" strike="noStrike" cap="none" dirty="0">
                <a:solidFill>
                  <a:srgbClr val="000000"/>
                </a:solidFill>
                <a:latin typeface="Montserrat"/>
                <a:ea typeface="Montserrat"/>
                <a:cs typeface="Montserrat"/>
                <a:sym typeface="Montserrat"/>
              </a:rPr>
              <a:t>~47 years (1900)</a:t>
            </a:r>
            <a:endParaRPr sz="1800" b="0" i="0" u="none" strike="noStrike" cap="none" dirty="0">
              <a:solidFill>
                <a:schemeClr val="dk1"/>
              </a:solidFill>
              <a:latin typeface="Calibri"/>
              <a:ea typeface="Calibri"/>
              <a:cs typeface="Calibri"/>
              <a:sym typeface="Calibri"/>
            </a:endParaRPr>
          </a:p>
        </p:txBody>
      </p:sp>
      <p:sp>
        <p:nvSpPr>
          <p:cNvPr id="128" name="Google Shape;128;p9"/>
          <p:cNvSpPr/>
          <p:nvPr/>
        </p:nvSpPr>
        <p:spPr>
          <a:xfrm>
            <a:off x="10626483" y="1911949"/>
            <a:ext cx="1016165" cy="115176"/>
          </a:xfrm>
          <a:prstGeom prst="rect">
            <a:avLst/>
          </a:prstGeom>
          <a:noFill/>
          <a:ln>
            <a:noFill/>
          </a:ln>
        </p:spPr>
        <p:txBody>
          <a:bodyPr spcFirstLastPara="1" wrap="square" lIns="0" tIns="0" rIns="0" bIns="0" anchor="t" anchorCtr="0">
            <a:noAutofit/>
          </a:bodyPr>
          <a:lstStyle/>
          <a:p>
            <a:pPr marL="0" marR="0" lvl="0" indent="0" algn="ctr" rtl="0">
              <a:lnSpc>
                <a:spcPct val="111975"/>
              </a:lnSpc>
              <a:spcBef>
                <a:spcPts val="0"/>
              </a:spcBef>
              <a:spcAft>
                <a:spcPts val="0"/>
              </a:spcAft>
              <a:buNone/>
            </a:pPr>
            <a:r>
              <a:rPr lang="en-US" sz="810" b="1" i="0" u="none" strike="noStrike" cap="none">
                <a:solidFill>
                  <a:srgbClr val="000000"/>
                </a:solidFill>
                <a:latin typeface="Montserrat"/>
                <a:ea typeface="Montserrat"/>
                <a:cs typeface="Montserrat"/>
                <a:sym typeface="Montserrat"/>
              </a:rPr>
              <a:t>~82.2 year (2024)</a:t>
            </a:r>
            <a:endParaRPr sz="1800" b="0" i="0" u="none" strike="noStrike" cap="none">
              <a:solidFill>
                <a:schemeClr val="dk1"/>
              </a:solidFill>
              <a:latin typeface="Calibri"/>
              <a:ea typeface="Calibri"/>
              <a:cs typeface="Calibri"/>
              <a:sym typeface="Calibri"/>
            </a:endParaRPr>
          </a:p>
        </p:txBody>
      </p:sp>
      <p:sp>
        <p:nvSpPr>
          <p:cNvPr id="129" name="Google Shape;129;p9"/>
          <p:cNvSpPr/>
          <p:nvPr/>
        </p:nvSpPr>
        <p:spPr>
          <a:xfrm>
            <a:off x="10626483" y="2272221"/>
            <a:ext cx="1048908" cy="415892"/>
          </a:xfrm>
          <a:prstGeom prst="rect">
            <a:avLst/>
          </a:prstGeom>
          <a:noFill/>
          <a:ln>
            <a:noFill/>
          </a:ln>
        </p:spPr>
        <p:txBody>
          <a:bodyPr spcFirstLastPara="1" wrap="square" lIns="0" tIns="0" rIns="0" bIns="0" anchor="t" anchorCtr="0">
            <a:noAutofit/>
          </a:bodyPr>
          <a:lstStyle/>
          <a:p>
            <a:pPr marL="0" marR="0" lvl="0" indent="0" algn="ctr" rtl="0">
              <a:lnSpc>
                <a:spcPct val="111961"/>
              </a:lnSpc>
              <a:spcBef>
                <a:spcPts val="0"/>
              </a:spcBef>
              <a:spcAft>
                <a:spcPts val="0"/>
              </a:spcAft>
              <a:buNone/>
            </a:pPr>
            <a:r>
              <a:rPr lang="en-US" sz="1463" b="0" i="0" u="none" strike="noStrike" cap="none" dirty="0">
                <a:solidFill>
                  <a:srgbClr val="000000"/>
                </a:solidFill>
                <a:latin typeface="Montserrat Black"/>
                <a:ea typeface="Montserrat Black"/>
                <a:cs typeface="Montserrat Black"/>
                <a:sym typeface="Montserrat Black"/>
              </a:rPr>
              <a:t>+30 years</a:t>
            </a:r>
            <a:br>
              <a:rPr lang="en-US" sz="1463" b="0" i="0" u="none" strike="noStrike" cap="none" dirty="0">
                <a:solidFill>
                  <a:srgbClr val="000000"/>
                </a:solidFill>
                <a:latin typeface="Montserrat Black"/>
                <a:ea typeface="Montserrat Black"/>
                <a:cs typeface="Montserrat Black"/>
                <a:sym typeface="Montserrat Black"/>
              </a:rPr>
            </a:br>
            <a:r>
              <a:rPr lang="en-US" sz="1463" b="0" i="0" u="none" strike="noStrike" cap="none" dirty="0">
                <a:solidFill>
                  <a:srgbClr val="000000"/>
                </a:solidFill>
                <a:latin typeface="Montserrat Black"/>
                <a:ea typeface="Montserrat Black"/>
                <a:cs typeface="Montserrat Black"/>
                <a:sym typeface="Montserrat Black"/>
              </a:rPr>
              <a:t>of life</a:t>
            </a:r>
            <a:endParaRPr sz="1800" b="0" i="0" u="none" strike="noStrike" cap="none" dirty="0">
              <a:solidFill>
                <a:schemeClr val="dk1"/>
              </a:solidFill>
              <a:latin typeface="Calibri"/>
              <a:ea typeface="Calibri"/>
              <a:cs typeface="Calibri"/>
              <a:sym typeface="Calibri"/>
            </a:endParaRPr>
          </a:p>
        </p:txBody>
      </p:sp>
      <p:sp>
        <p:nvSpPr>
          <p:cNvPr id="130" name="Google Shape;130;p9"/>
          <p:cNvSpPr txBox="1">
            <a:spLocks noGrp="1"/>
          </p:cNvSpPr>
          <p:nvPr>
            <p:ph type="sldNum" idx="4294967295"/>
          </p:nvPr>
        </p:nvSpPr>
        <p:spPr>
          <a:xfrm>
            <a:off x="95250" y="6521996"/>
            <a:ext cx="200008"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7</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
        <p:cNvGrpSpPr/>
        <p:nvPr/>
      </p:nvGrpSpPr>
      <p:grpSpPr>
        <a:xfrm>
          <a:off x="0" y="0"/>
          <a:ext cx="0" cy="0"/>
          <a:chOff x="0" y="0"/>
          <a:chExt cx="0" cy="0"/>
        </a:xfrm>
      </p:grpSpPr>
      <p:sp>
        <p:nvSpPr>
          <p:cNvPr id="136" name="Google Shape;136;p10"/>
          <p:cNvSpPr/>
          <p:nvPr/>
        </p:nvSpPr>
        <p:spPr>
          <a:xfrm>
            <a:off x="0" y="0"/>
            <a:ext cx="3810006"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476250" y="2134609"/>
            <a:ext cx="3016813" cy="1706563"/>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3000" b="0" i="0" u="none" strike="noStrike" cap="none">
                <a:solidFill>
                  <a:srgbClr val="FFFFFF"/>
                </a:solidFill>
                <a:latin typeface="Montserrat Black"/>
                <a:ea typeface="Montserrat Black"/>
                <a:cs typeface="Montserrat Black"/>
                <a:sym typeface="Montserrat Black"/>
              </a:rPr>
              <a:t>Longer lives</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are changing</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the systems</a:t>
            </a:r>
            <a:br>
              <a:rPr lang="en-US" sz="3000" b="0" i="0" u="none" strike="noStrike" cap="none">
                <a:solidFill>
                  <a:srgbClr val="FFFFFF"/>
                </a:solidFill>
                <a:latin typeface="Montserrat Black"/>
                <a:ea typeface="Montserrat Black"/>
                <a:cs typeface="Montserrat Black"/>
                <a:sym typeface="Montserrat Black"/>
              </a:rPr>
            </a:br>
            <a:r>
              <a:rPr lang="en-US" sz="3000" b="0" i="0" u="none" strike="noStrike" cap="none">
                <a:solidFill>
                  <a:srgbClr val="FFFFFF"/>
                </a:solidFill>
                <a:latin typeface="Montserrat Black"/>
                <a:ea typeface="Montserrat Black"/>
                <a:cs typeface="Montserrat Black"/>
                <a:sym typeface="Montserrat Black"/>
              </a:rPr>
              <a:t>around us.</a:t>
            </a:r>
            <a:endParaRPr sz="1800" b="0" i="0" u="none" strike="noStrike" cap="none">
              <a:solidFill>
                <a:schemeClr val="dk1"/>
              </a:solidFill>
              <a:latin typeface="Calibri"/>
              <a:ea typeface="Calibri"/>
              <a:cs typeface="Calibri"/>
              <a:sym typeface="Calibri"/>
            </a:endParaRPr>
          </a:p>
        </p:txBody>
      </p:sp>
      <p:sp>
        <p:nvSpPr>
          <p:cNvPr id="138" name="Google Shape;138;p10"/>
          <p:cNvSpPr/>
          <p:nvPr/>
        </p:nvSpPr>
        <p:spPr>
          <a:xfrm>
            <a:off x="476250" y="4156786"/>
            <a:ext cx="2952750" cy="679897"/>
          </a:xfrm>
          <a:prstGeom prst="rect">
            <a:avLst/>
          </a:prstGeom>
          <a:noFill/>
          <a:ln>
            <a:noFill/>
          </a:ln>
        </p:spPr>
        <p:txBody>
          <a:bodyPr spcFirstLastPara="1" wrap="square" lIns="0" tIns="0" rIns="0" bIns="0" anchor="ctr" anchorCtr="0">
            <a:noAutofit/>
          </a:bodyPr>
          <a:lstStyle/>
          <a:p>
            <a:pPr marL="0" marR="0" lvl="0" indent="0" algn="l" rtl="0">
              <a:lnSpc>
                <a:spcPct val="111982"/>
              </a:lnSpc>
              <a:spcBef>
                <a:spcPts val="0"/>
              </a:spcBef>
              <a:spcAft>
                <a:spcPts val="0"/>
              </a:spcAft>
              <a:buNone/>
            </a:pPr>
            <a:r>
              <a:rPr lang="en-US" sz="1594" b="0" i="0" u="none" strike="noStrike" cap="none" dirty="0">
                <a:solidFill>
                  <a:srgbClr val="FFFFFF"/>
                </a:solidFill>
                <a:latin typeface="Montserrat"/>
                <a:ea typeface="Montserrat"/>
                <a:cs typeface="Montserrat"/>
                <a:sym typeface="Montserrat"/>
              </a:rPr>
              <a:t>The systems and</a:t>
            </a:r>
            <a:br>
              <a:rPr lang="en-US" sz="1594" b="0" i="0" u="none" strike="noStrike" cap="none" dirty="0">
                <a:solidFill>
                  <a:srgbClr val="FFFFFF"/>
                </a:solidFill>
                <a:latin typeface="Montserrat"/>
                <a:ea typeface="Montserrat"/>
                <a:cs typeface="Montserrat"/>
                <a:sym typeface="Montserrat"/>
              </a:rPr>
            </a:br>
            <a:r>
              <a:rPr lang="en-US" sz="1594" b="0" i="0" u="none" strike="noStrike" cap="none" dirty="0">
                <a:solidFill>
                  <a:srgbClr val="FFFFFF"/>
                </a:solidFill>
                <a:latin typeface="Montserrat"/>
                <a:ea typeface="Montserrat"/>
                <a:cs typeface="Montserrat"/>
                <a:sym typeface="Montserrat"/>
              </a:rPr>
              <a:t>expectations we rely on</a:t>
            </a:r>
            <a:br>
              <a:rPr lang="en-US" sz="1594" b="0" i="0" u="none" strike="noStrike" cap="none" dirty="0">
                <a:solidFill>
                  <a:srgbClr val="FFFFFF"/>
                </a:solidFill>
                <a:latin typeface="Montserrat"/>
                <a:ea typeface="Montserrat"/>
                <a:cs typeface="Montserrat"/>
                <a:sym typeface="Montserrat"/>
              </a:rPr>
            </a:br>
            <a:r>
              <a:rPr lang="en-US" sz="1594" b="0" i="0" u="none" strike="noStrike" cap="none" dirty="0">
                <a:solidFill>
                  <a:srgbClr val="FFFFFF"/>
                </a:solidFill>
                <a:latin typeface="Montserrat"/>
                <a:ea typeface="Montserrat"/>
                <a:cs typeface="Montserrat"/>
                <a:sym typeface="Montserrat"/>
              </a:rPr>
              <a:t>were built for shorter lives</a:t>
            </a:r>
            <a:endParaRPr sz="1800" b="0" i="0" u="none" strike="noStrike" cap="none" dirty="0">
              <a:solidFill>
                <a:schemeClr val="dk1"/>
              </a:solidFill>
              <a:latin typeface="Calibri"/>
              <a:ea typeface="Calibri"/>
              <a:cs typeface="Calibri"/>
              <a:sym typeface="Calibri"/>
            </a:endParaRPr>
          </a:p>
        </p:txBody>
      </p:sp>
      <p:sp>
        <p:nvSpPr>
          <p:cNvPr id="139" name="Google Shape;139;p10"/>
          <p:cNvSpPr/>
          <p:nvPr/>
        </p:nvSpPr>
        <p:spPr>
          <a:xfrm>
            <a:off x="4286250" y="476250"/>
            <a:ext cx="2349500" cy="49149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p10" descr="1730925"/>
          <p:cNvPicPr preferRelativeResize="0"/>
          <p:nvPr/>
        </p:nvPicPr>
        <p:blipFill rotWithShape="1">
          <a:blip r:embed="rId3">
            <a:alphaModFix/>
          </a:blip>
          <a:srcRect l="34065" r="34065"/>
          <a:stretch/>
        </p:blipFill>
        <p:spPr>
          <a:xfrm>
            <a:off x="4286250" y="476250"/>
            <a:ext cx="2349500" cy="4914900"/>
          </a:xfrm>
          <a:prstGeom prst="rect">
            <a:avLst/>
          </a:prstGeom>
          <a:noFill/>
          <a:ln>
            <a:noFill/>
          </a:ln>
        </p:spPr>
      </p:pic>
      <p:sp>
        <p:nvSpPr>
          <p:cNvPr id="141" name="Google Shape;141;p10"/>
          <p:cNvSpPr/>
          <p:nvPr/>
        </p:nvSpPr>
        <p:spPr>
          <a:xfrm>
            <a:off x="4238625" y="5533694"/>
            <a:ext cx="2444750" cy="511969"/>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1" i="0" u="none" strike="noStrike" cap="none" dirty="0">
                <a:solidFill>
                  <a:srgbClr val="000000"/>
                </a:solidFill>
                <a:latin typeface="Montserrat"/>
                <a:ea typeface="Montserrat"/>
                <a:cs typeface="Montserrat"/>
                <a:sym typeface="Montserrat"/>
              </a:rPr>
              <a:t>For You, as an</a:t>
            </a:r>
            <a:br>
              <a:rPr lang="en-US" sz="1800" b="1" i="0" u="none" strike="noStrike" cap="none" dirty="0">
                <a:solidFill>
                  <a:srgbClr val="000000"/>
                </a:solidFill>
                <a:latin typeface="Montserrat"/>
                <a:ea typeface="Montserrat"/>
                <a:cs typeface="Montserrat"/>
                <a:sym typeface="Montserrat"/>
              </a:rPr>
            </a:br>
            <a:r>
              <a:rPr lang="en-US" sz="1800" b="1" i="0" u="none" strike="noStrike" cap="none" dirty="0">
                <a:solidFill>
                  <a:srgbClr val="000000"/>
                </a:solidFill>
                <a:latin typeface="Montserrat"/>
                <a:ea typeface="Montserrat"/>
                <a:cs typeface="Montserrat"/>
                <a:sym typeface="Montserrat"/>
              </a:rPr>
              <a:t>Individual</a:t>
            </a:r>
            <a:endParaRPr sz="1800" b="0" i="0" u="none" strike="noStrike" cap="none" dirty="0">
              <a:solidFill>
                <a:schemeClr val="dk1"/>
              </a:solidFill>
              <a:latin typeface="Calibri"/>
              <a:ea typeface="Calibri"/>
              <a:cs typeface="Calibri"/>
              <a:sym typeface="Calibri"/>
            </a:endParaRPr>
          </a:p>
        </p:txBody>
      </p:sp>
      <p:sp>
        <p:nvSpPr>
          <p:cNvPr id="142" name="Google Shape;142;p10"/>
          <p:cNvSpPr/>
          <p:nvPr/>
        </p:nvSpPr>
        <p:spPr>
          <a:xfrm>
            <a:off x="6826250" y="476250"/>
            <a:ext cx="2349500" cy="49149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 name="Google Shape;143;p10" descr="Iboom5tbfvs"/>
          <p:cNvPicPr preferRelativeResize="0"/>
          <p:nvPr/>
        </p:nvPicPr>
        <p:blipFill rotWithShape="1">
          <a:blip r:embed="rId4">
            <a:alphaModFix/>
          </a:blip>
          <a:srcRect l="23205" t="12584" r="23205" b="12584"/>
          <a:stretch/>
        </p:blipFill>
        <p:spPr>
          <a:xfrm>
            <a:off x="6826250" y="476250"/>
            <a:ext cx="2349500" cy="4914900"/>
          </a:xfrm>
          <a:prstGeom prst="rect">
            <a:avLst/>
          </a:prstGeom>
          <a:noFill/>
          <a:ln>
            <a:noFill/>
          </a:ln>
        </p:spPr>
      </p:pic>
      <p:sp>
        <p:nvSpPr>
          <p:cNvPr id="144" name="Google Shape;144;p10"/>
          <p:cNvSpPr/>
          <p:nvPr/>
        </p:nvSpPr>
        <p:spPr>
          <a:xfrm>
            <a:off x="6778625" y="5533694"/>
            <a:ext cx="2444750" cy="511969"/>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1" i="0" u="none" strike="noStrike" cap="none">
                <a:solidFill>
                  <a:srgbClr val="000000"/>
                </a:solidFill>
                <a:latin typeface="Montserrat"/>
                <a:ea typeface="Montserrat"/>
                <a:cs typeface="Montserrat"/>
                <a:sym typeface="Montserrat"/>
              </a:rPr>
              <a:t>For Workplaces &amp;</a:t>
            </a:r>
            <a:br>
              <a:rPr lang="en-US" sz="1800" b="1" i="0" u="none" strike="noStrike" cap="none">
                <a:solidFill>
                  <a:srgbClr val="000000"/>
                </a:solidFill>
                <a:latin typeface="Montserrat"/>
                <a:ea typeface="Montserrat"/>
                <a:cs typeface="Montserrat"/>
                <a:sym typeface="Montserrat"/>
              </a:rPr>
            </a:br>
            <a:r>
              <a:rPr lang="en-US" sz="1800" b="1" i="0" u="none" strike="noStrike" cap="none">
                <a:solidFill>
                  <a:srgbClr val="000000"/>
                </a:solidFill>
                <a:latin typeface="Montserrat"/>
                <a:ea typeface="Montserrat"/>
                <a:cs typeface="Montserrat"/>
                <a:sym typeface="Montserrat"/>
              </a:rPr>
              <a:t>Organizations</a:t>
            </a:r>
            <a:endParaRPr sz="1800" b="0" i="0" u="none" strike="noStrike" cap="none">
              <a:solidFill>
                <a:schemeClr val="dk1"/>
              </a:solidFill>
              <a:latin typeface="Calibri"/>
              <a:ea typeface="Calibri"/>
              <a:cs typeface="Calibri"/>
              <a:sym typeface="Calibri"/>
            </a:endParaRPr>
          </a:p>
        </p:txBody>
      </p:sp>
      <p:sp>
        <p:nvSpPr>
          <p:cNvPr id="145" name="Google Shape;145;p10"/>
          <p:cNvSpPr/>
          <p:nvPr/>
        </p:nvSpPr>
        <p:spPr>
          <a:xfrm>
            <a:off x="9366250" y="476250"/>
            <a:ext cx="2349500" cy="49149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10" descr="815375"/>
          <p:cNvPicPr preferRelativeResize="0"/>
          <p:nvPr/>
        </p:nvPicPr>
        <p:blipFill rotWithShape="1">
          <a:blip r:embed="rId5">
            <a:alphaModFix/>
          </a:blip>
          <a:srcRect l="33991" r="33991"/>
          <a:stretch/>
        </p:blipFill>
        <p:spPr>
          <a:xfrm>
            <a:off x="9366250" y="476250"/>
            <a:ext cx="2349500" cy="4914900"/>
          </a:xfrm>
          <a:prstGeom prst="rect">
            <a:avLst/>
          </a:prstGeom>
          <a:noFill/>
          <a:ln>
            <a:noFill/>
          </a:ln>
        </p:spPr>
      </p:pic>
      <p:sp>
        <p:nvSpPr>
          <p:cNvPr id="147" name="Google Shape;147;p10"/>
          <p:cNvSpPr/>
          <p:nvPr/>
        </p:nvSpPr>
        <p:spPr>
          <a:xfrm>
            <a:off x="9285690" y="5533694"/>
            <a:ext cx="2510620" cy="255984"/>
          </a:xfrm>
          <a:prstGeom prst="rect">
            <a:avLst/>
          </a:prstGeom>
          <a:noFill/>
          <a:ln>
            <a:noFill/>
          </a:ln>
        </p:spPr>
        <p:txBody>
          <a:bodyPr spcFirstLastPara="1" wrap="square" lIns="0" tIns="0" rIns="0" bIns="0" anchor="t" anchorCtr="0">
            <a:noAutofit/>
          </a:bodyPr>
          <a:lstStyle/>
          <a:p>
            <a:pPr marL="0" marR="0" lvl="0" indent="0" algn="ctr" rtl="0">
              <a:lnSpc>
                <a:spcPct val="112000"/>
              </a:lnSpc>
              <a:spcBef>
                <a:spcPts val="0"/>
              </a:spcBef>
              <a:spcAft>
                <a:spcPts val="0"/>
              </a:spcAft>
              <a:buNone/>
            </a:pPr>
            <a:r>
              <a:rPr lang="en-US" sz="1800" b="1" i="0" u="none" strike="noStrike" cap="none">
                <a:solidFill>
                  <a:srgbClr val="000000"/>
                </a:solidFill>
                <a:latin typeface="Montserrat"/>
                <a:ea typeface="Montserrat"/>
                <a:cs typeface="Montserrat"/>
                <a:sym typeface="Montserrat"/>
              </a:rPr>
              <a:t>For Public Systems</a:t>
            </a:r>
            <a:endParaRPr sz="1800" b="0" i="0" u="none" strike="noStrike" cap="none">
              <a:solidFill>
                <a:schemeClr val="dk1"/>
              </a:solidFill>
              <a:latin typeface="Calibri"/>
              <a:ea typeface="Calibri"/>
              <a:cs typeface="Calibri"/>
              <a:sym typeface="Calibri"/>
            </a:endParaRPr>
          </a:p>
        </p:txBody>
      </p:sp>
      <p:pic>
        <p:nvPicPr>
          <p:cNvPr id="148" name="Google Shape;148;p10" descr="1eb7e9e2.png"/>
          <p:cNvPicPr preferRelativeResize="0"/>
          <p:nvPr/>
        </p:nvPicPr>
        <p:blipFill rotWithShape="1">
          <a:blip r:embed="rId6">
            <a:alphaModFix/>
          </a:blip>
          <a:srcRect/>
          <a:stretch/>
        </p:blipFill>
        <p:spPr>
          <a:xfrm>
            <a:off x="10591800" y="6307074"/>
            <a:ext cx="1457325" cy="408051"/>
          </a:xfrm>
          <a:prstGeom prst="rect">
            <a:avLst/>
          </a:prstGeom>
          <a:noFill/>
          <a:ln>
            <a:noFill/>
          </a:ln>
        </p:spPr>
      </p:pic>
      <p:sp>
        <p:nvSpPr>
          <p:cNvPr id="149" name="Google Shape;149;p10"/>
          <p:cNvSpPr txBox="1">
            <a:spLocks noGrp="1"/>
          </p:cNvSpPr>
          <p:nvPr>
            <p:ph type="sldNum" idx="4294967295"/>
          </p:nvPr>
        </p:nvSpPr>
        <p:spPr>
          <a:xfrm>
            <a:off x="95250" y="6521996"/>
            <a:ext cx="209517" cy="19198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1350" b="0" i="0" u="none" strike="noStrike" cap="none">
                <a:solidFill>
                  <a:srgbClr val="000000"/>
                </a:solidFill>
                <a:latin typeface="Montserrat"/>
                <a:ea typeface="Montserrat"/>
                <a:cs typeface="Montserrat"/>
                <a:sym typeface="Montserrat"/>
              </a:rPr>
              <a:t>8</a:t>
            </a:fld>
            <a:endParaRPr sz="135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
        <p:cNvGrpSpPr/>
        <p:nvPr/>
      </p:nvGrpSpPr>
      <p:grpSpPr>
        <a:xfrm>
          <a:off x="0" y="0"/>
          <a:ext cx="0" cy="0"/>
          <a:chOff x="0" y="0"/>
          <a:chExt cx="0" cy="0"/>
        </a:xfrm>
      </p:grpSpPr>
      <p:sp>
        <p:nvSpPr>
          <p:cNvPr id="155" name="Google Shape;155;p11"/>
          <p:cNvSpPr/>
          <p:nvPr/>
        </p:nvSpPr>
        <p:spPr>
          <a:xfrm>
            <a:off x="0" y="0"/>
            <a:ext cx="3743325" cy="6858000"/>
          </a:xfrm>
          <a:prstGeom prst="rect">
            <a:avLst/>
          </a:prstGeom>
          <a:solidFill>
            <a:srgbClr val="1A5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6250" y="2149095"/>
            <a:ext cx="2090870" cy="1600068"/>
          </a:xfrm>
          <a:prstGeom prst="rect">
            <a:avLst/>
          </a:prstGeom>
          <a:noFill/>
          <a:ln>
            <a:noFill/>
          </a:ln>
        </p:spPr>
        <p:txBody>
          <a:bodyPr spcFirstLastPara="1" wrap="square" lIns="0" tIns="0" rIns="0" bIns="0" anchor="ctr" anchorCtr="0">
            <a:noAutofit/>
          </a:bodyPr>
          <a:lstStyle/>
          <a:p>
            <a:pPr marL="0" marR="0" lvl="0" indent="0" algn="l" rtl="0">
              <a:lnSpc>
                <a:spcPct val="111980"/>
              </a:lnSpc>
              <a:spcBef>
                <a:spcPts val="0"/>
              </a:spcBef>
              <a:spcAft>
                <a:spcPts val="0"/>
              </a:spcAft>
              <a:buNone/>
            </a:pPr>
            <a:r>
              <a:rPr lang="en-US" sz="2813" b="0" i="0" u="none" strike="noStrike" cap="none">
                <a:solidFill>
                  <a:srgbClr val="FFFFFF"/>
                </a:solidFill>
                <a:latin typeface="Montserrat Black"/>
                <a:ea typeface="Montserrat Black"/>
                <a:cs typeface="Montserrat Black"/>
                <a:sym typeface="Montserrat Black"/>
              </a:rPr>
              <a:t>A New</a:t>
            </a:r>
            <a:br>
              <a:rPr lang="en-US" sz="2813" b="0" i="0" u="none" strike="noStrike" cap="none">
                <a:solidFill>
                  <a:srgbClr val="FFFFFF"/>
                </a:solidFill>
                <a:latin typeface="Montserrat Black"/>
                <a:ea typeface="Montserrat Black"/>
                <a:cs typeface="Montserrat Black"/>
                <a:sym typeface="Montserrat Black"/>
              </a:rPr>
            </a:br>
            <a:r>
              <a:rPr lang="en-US" sz="2813" b="0" i="0" u="none" strike="noStrike" cap="none">
                <a:solidFill>
                  <a:srgbClr val="FFFFFF"/>
                </a:solidFill>
                <a:latin typeface="Montserrat Black"/>
                <a:ea typeface="Montserrat Black"/>
                <a:cs typeface="Montserrat Black"/>
                <a:sym typeface="Montserrat Black"/>
              </a:rPr>
              <a:t>Cultural</a:t>
            </a:r>
            <a:br>
              <a:rPr lang="en-US" sz="2813" b="0" i="0" u="none" strike="noStrike" cap="none">
                <a:solidFill>
                  <a:srgbClr val="FFFFFF"/>
                </a:solidFill>
                <a:latin typeface="Montserrat Black"/>
                <a:ea typeface="Montserrat Black"/>
                <a:cs typeface="Montserrat Black"/>
                <a:sym typeface="Montserrat Black"/>
              </a:rPr>
            </a:br>
            <a:r>
              <a:rPr lang="en-US" sz="2813" b="0" i="0" u="none" strike="noStrike" cap="none">
                <a:solidFill>
                  <a:srgbClr val="FFFFFF"/>
                </a:solidFill>
                <a:latin typeface="Montserrat Black"/>
                <a:ea typeface="Montserrat Black"/>
                <a:cs typeface="Montserrat Black"/>
                <a:sym typeface="Montserrat Black"/>
              </a:rPr>
              <a:t>Story Is</a:t>
            </a:r>
            <a:br>
              <a:rPr lang="en-US" sz="2813" b="0" i="0" u="none" strike="noStrike" cap="none">
                <a:solidFill>
                  <a:srgbClr val="FFFFFF"/>
                </a:solidFill>
                <a:latin typeface="Montserrat Black"/>
                <a:ea typeface="Montserrat Black"/>
                <a:cs typeface="Montserrat Black"/>
                <a:sym typeface="Montserrat Black"/>
              </a:rPr>
            </a:br>
            <a:r>
              <a:rPr lang="en-US" sz="2813" b="0" i="0" u="none" strike="noStrike" cap="none">
                <a:solidFill>
                  <a:srgbClr val="FFFFFF"/>
                </a:solidFill>
                <a:latin typeface="Montserrat Black"/>
                <a:ea typeface="Montserrat Black"/>
                <a:cs typeface="Montserrat Black"/>
                <a:sym typeface="Montserrat Black"/>
              </a:rPr>
              <a:t>Emerging</a:t>
            </a:r>
            <a:endParaRPr sz="1800" b="0" i="0" u="none" strike="noStrike" cap="none">
              <a:solidFill>
                <a:schemeClr val="dk1"/>
              </a:solidFill>
              <a:latin typeface="Calibri"/>
              <a:ea typeface="Calibri"/>
              <a:cs typeface="Calibri"/>
              <a:sym typeface="Calibri"/>
            </a:endParaRPr>
          </a:p>
        </p:txBody>
      </p:sp>
      <p:sp>
        <p:nvSpPr>
          <p:cNvPr id="157" name="Google Shape;157;p11"/>
          <p:cNvSpPr/>
          <p:nvPr/>
        </p:nvSpPr>
        <p:spPr>
          <a:xfrm>
            <a:off x="476250" y="4102381"/>
            <a:ext cx="2886026" cy="767953"/>
          </a:xfrm>
          <a:prstGeom prst="rect">
            <a:avLst/>
          </a:prstGeom>
          <a:no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r>
              <a:rPr lang="en-US" sz="1800" b="0" i="0" u="none" strike="noStrike" cap="none" dirty="0">
                <a:solidFill>
                  <a:srgbClr val="FFFFFF"/>
                </a:solidFill>
                <a:latin typeface="Montserrat Medium"/>
                <a:ea typeface="Montserrat Medium"/>
                <a:cs typeface="Montserrat Medium"/>
                <a:sym typeface="Montserrat Medium"/>
              </a:rPr>
              <a:t>The stories we tell</a:t>
            </a:r>
            <a:br>
              <a:rPr lang="en-US" sz="1800" b="0" i="0" u="none" strike="noStrike" cap="none" dirty="0">
                <a:solidFill>
                  <a:srgbClr val="FFFFFF"/>
                </a:solidFill>
                <a:latin typeface="Montserrat Medium"/>
                <a:ea typeface="Montserrat Medium"/>
                <a:cs typeface="Montserrat Medium"/>
                <a:sym typeface="Montserrat Medium"/>
              </a:rPr>
            </a:br>
            <a:r>
              <a:rPr lang="en-US" sz="1800" b="0" i="0" u="none" strike="noStrike" cap="none" dirty="0">
                <a:solidFill>
                  <a:srgbClr val="FFFFFF"/>
                </a:solidFill>
                <a:latin typeface="Montserrat Medium"/>
                <a:ea typeface="Montserrat Medium"/>
                <a:cs typeface="Montserrat Medium"/>
                <a:sym typeface="Montserrat Medium"/>
              </a:rPr>
              <a:t>about aging and later</a:t>
            </a:r>
            <a:br>
              <a:rPr lang="en-US" sz="1800" b="0" i="0" u="none" strike="noStrike" cap="none" dirty="0">
                <a:solidFill>
                  <a:srgbClr val="FFFFFF"/>
                </a:solidFill>
                <a:latin typeface="Montserrat Medium"/>
                <a:ea typeface="Montserrat Medium"/>
                <a:cs typeface="Montserrat Medium"/>
                <a:sym typeface="Montserrat Medium"/>
              </a:rPr>
            </a:br>
            <a:r>
              <a:rPr lang="en-US" sz="1800" b="0" i="0" u="none" strike="noStrike" cap="none" dirty="0">
                <a:solidFill>
                  <a:srgbClr val="FFFFFF"/>
                </a:solidFill>
                <a:latin typeface="Montserrat Medium"/>
                <a:ea typeface="Montserrat Medium"/>
                <a:cs typeface="Montserrat Medium"/>
                <a:sym typeface="Montserrat Medium"/>
              </a:rPr>
              <a:t>life are changing</a:t>
            </a:r>
            <a:endParaRPr sz="1800" b="0" i="0" u="none" strike="noStrike" cap="none" dirty="0">
              <a:solidFill>
                <a:schemeClr val="dk1"/>
              </a:solidFill>
              <a:latin typeface="Calibri"/>
              <a:ea typeface="Calibri"/>
              <a:cs typeface="Calibri"/>
              <a:sym typeface="Calibri"/>
            </a:endParaRPr>
          </a:p>
        </p:txBody>
      </p:sp>
      <p:sp>
        <p:nvSpPr>
          <p:cNvPr id="158" name="Google Shape;158;p11"/>
          <p:cNvSpPr/>
          <p:nvPr/>
        </p:nvSpPr>
        <p:spPr>
          <a:xfrm>
            <a:off x="4267200" y="836005"/>
            <a:ext cx="1421515" cy="2152460"/>
          </a:xfrm>
          <a:prstGeom prst="rect">
            <a:avLst/>
          </a:prstGeom>
          <a:solidFill>
            <a:srgbClr val="F5F5F2"/>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267200" y="836005"/>
            <a:ext cx="1421515" cy="215246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 name="Google Shape;160;p11" descr="MV5BMTUyNjE5NjI5OF5BMl5BanBnXkFtZTgwNzYzMzU3NjE@._V1_.jpg"/>
          <p:cNvPicPr preferRelativeResize="0"/>
          <p:nvPr/>
        </p:nvPicPr>
        <p:blipFill rotWithShape="1">
          <a:blip r:embed="rId3">
            <a:alphaModFix/>
          </a:blip>
          <a:srcRect l="1066" r="1066"/>
          <a:stretch/>
        </p:blipFill>
        <p:spPr>
          <a:xfrm>
            <a:off x="4267200" y="836005"/>
            <a:ext cx="1421515" cy="2152460"/>
          </a:xfrm>
          <a:prstGeom prst="rect">
            <a:avLst/>
          </a:prstGeom>
          <a:noFill/>
          <a:ln>
            <a:noFill/>
          </a:ln>
        </p:spPr>
      </p:pic>
      <p:sp>
        <p:nvSpPr>
          <p:cNvPr id="161" name="Google Shape;161;p11"/>
          <p:cNvSpPr/>
          <p:nvPr/>
        </p:nvSpPr>
        <p:spPr>
          <a:xfrm>
            <a:off x="5783965" y="836005"/>
            <a:ext cx="1421515" cy="2152460"/>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5783965" y="836005"/>
            <a:ext cx="1421515" cy="215246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11" descr="Grace and Frankie.jpg"/>
          <p:cNvPicPr preferRelativeResize="0"/>
          <p:nvPr/>
        </p:nvPicPr>
        <p:blipFill rotWithShape="1">
          <a:blip r:embed="rId4">
            <a:alphaModFix/>
          </a:blip>
          <a:srcRect l="263" r="1869"/>
          <a:stretch/>
        </p:blipFill>
        <p:spPr>
          <a:xfrm>
            <a:off x="5783965" y="836005"/>
            <a:ext cx="1421515" cy="2152460"/>
          </a:xfrm>
          <a:prstGeom prst="rect">
            <a:avLst/>
          </a:prstGeom>
          <a:noFill/>
          <a:ln>
            <a:noFill/>
          </a:ln>
        </p:spPr>
      </p:pic>
      <p:sp>
        <p:nvSpPr>
          <p:cNvPr id="164" name="Google Shape;164;p11"/>
          <p:cNvSpPr/>
          <p:nvPr/>
        </p:nvSpPr>
        <p:spPr>
          <a:xfrm>
            <a:off x="4267200" y="3083715"/>
            <a:ext cx="2938280" cy="2938280"/>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4267200" y="3083715"/>
            <a:ext cx="2938280" cy="2938280"/>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11" descr="Golden Bachelorette.jpeg"/>
          <p:cNvPicPr preferRelativeResize="0"/>
          <p:nvPr/>
        </p:nvPicPr>
        <p:blipFill rotWithShape="1">
          <a:blip r:embed="rId5">
            <a:alphaModFix/>
          </a:blip>
          <a:srcRect/>
          <a:stretch/>
        </p:blipFill>
        <p:spPr>
          <a:xfrm>
            <a:off x="4267200" y="3083715"/>
            <a:ext cx="2938280" cy="2938280"/>
          </a:xfrm>
          <a:prstGeom prst="rect">
            <a:avLst/>
          </a:prstGeom>
          <a:noFill/>
          <a:ln>
            <a:noFill/>
          </a:ln>
        </p:spPr>
      </p:pic>
      <p:sp>
        <p:nvSpPr>
          <p:cNvPr id="167" name="Google Shape;167;p11"/>
          <p:cNvSpPr/>
          <p:nvPr/>
        </p:nvSpPr>
        <p:spPr>
          <a:xfrm>
            <a:off x="7300730" y="836005"/>
            <a:ext cx="2251968" cy="3425577"/>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7300730" y="836005"/>
            <a:ext cx="2251968" cy="3425577"/>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11" descr="MV5BYzgwOGIwZjAtZTg0OS00ZGRkLTgxMjUtMjU2NDA2Yjc4NTc1XkEyXkFqcGc@._V1_.jpg"/>
          <p:cNvPicPr preferRelativeResize="0"/>
          <p:nvPr/>
        </p:nvPicPr>
        <p:blipFill rotWithShape="1">
          <a:blip r:embed="rId6">
            <a:alphaModFix/>
          </a:blip>
          <a:srcRect l="695" r="695"/>
          <a:stretch/>
        </p:blipFill>
        <p:spPr>
          <a:xfrm>
            <a:off x="7300730" y="836005"/>
            <a:ext cx="2251968" cy="3425577"/>
          </a:xfrm>
          <a:prstGeom prst="rect">
            <a:avLst/>
          </a:prstGeom>
          <a:noFill/>
          <a:ln>
            <a:noFill/>
          </a:ln>
        </p:spPr>
      </p:pic>
      <p:sp>
        <p:nvSpPr>
          <p:cNvPr id="170" name="Google Shape;170;p11"/>
          <p:cNvSpPr/>
          <p:nvPr/>
        </p:nvSpPr>
        <p:spPr>
          <a:xfrm>
            <a:off x="7300730" y="4356832"/>
            <a:ext cx="2251968" cy="1665163"/>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7300730" y="4356832"/>
            <a:ext cx="2251968" cy="1665163"/>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11" descr="Michelle Yeo And Jamie Lee Curtis.png"/>
          <p:cNvPicPr preferRelativeResize="0"/>
          <p:nvPr/>
        </p:nvPicPr>
        <p:blipFill rotWithShape="1">
          <a:blip r:embed="rId7">
            <a:alphaModFix/>
          </a:blip>
          <a:srcRect t="705" b="705"/>
          <a:stretch/>
        </p:blipFill>
        <p:spPr>
          <a:xfrm>
            <a:off x="7300730" y="4356832"/>
            <a:ext cx="2251968" cy="1665163"/>
          </a:xfrm>
          <a:prstGeom prst="rect">
            <a:avLst/>
          </a:prstGeom>
          <a:noFill/>
          <a:ln>
            <a:noFill/>
          </a:ln>
        </p:spPr>
      </p:pic>
      <p:sp>
        <p:nvSpPr>
          <p:cNvPr id="173" name="Google Shape;173;p11"/>
          <p:cNvSpPr/>
          <p:nvPr/>
        </p:nvSpPr>
        <p:spPr>
          <a:xfrm>
            <a:off x="9647948" y="836005"/>
            <a:ext cx="2020177" cy="2549679"/>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9647948" y="836005"/>
            <a:ext cx="2020177" cy="2549679"/>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 name="Google Shape;175;p11" descr="singapore-blue-zone-netflix-dan-buettner-3-819x1024.jpg"/>
          <p:cNvPicPr preferRelativeResize="0"/>
          <p:nvPr/>
        </p:nvPicPr>
        <p:blipFill rotWithShape="1">
          <a:blip r:embed="rId8">
            <a:alphaModFix/>
          </a:blip>
          <a:srcRect l="468" r="468"/>
          <a:stretch/>
        </p:blipFill>
        <p:spPr>
          <a:xfrm>
            <a:off x="9647948" y="836005"/>
            <a:ext cx="2020177" cy="2549679"/>
          </a:xfrm>
          <a:prstGeom prst="rect">
            <a:avLst/>
          </a:prstGeom>
          <a:noFill/>
          <a:ln>
            <a:noFill/>
          </a:ln>
        </p:spPr>
      </p:pic>
      <p:sp>
        <p:nvSpPr>
          <p:cNvPr id="176" name="Google Shape;176;p11"/>
          <p:cNvSpPr/>
          <p:nvPr/>
        </p:nvSpPr>
        <p:spPr>
          <a:xfrm>
            <a:off x="9647948" y="3480934"/>
            <a:ext cx="2020177" cy="2541061"/>
          </a:xfrm>
          <a:prstGeom prst="rect">
            <a:avLst/>
          </a:prstGeom>
          <a:solidFill>
            <a:srgbClr val="F5F5F5"/>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9647948" y="3480934"/>
            <a:ext cx="2020177" cy="2541061"/>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11" descr="Screenshot 2025-03-18 at 12.50.56.png"/>
          <p:cNvPicPr preferRelativeResize="0"/>
          <p:nvPr/>
        </p:nvPicPr>
        <p:blipFill rotWithShape="1">
          <a:blip r:embed="rId9">
            <a:alphaModFix/>
          </a:blip>
          <a:srcRect l="462" r="461"/>
          <a:stretch/>
        </p:blipFill>
        <p:spPr>
          <a:xfrm>
            <a:off x="9647948" y="3480934"/>
            <a:ext cx="2020177" cy="25410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1A9E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1A9E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21" ma:contentTypeDescription="Create a new document." ma:contentTypeScope="" ma:versionID="9546b4a740206cfe4bd93f53aa669586">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84c2109abbe3203af4aa7bc69e43af41" ns2:_="" ns3:_="">
    <xsd:import namespace="83430159-1845-4167-ba9d-902ab8b9998e"/>
    <xsd:import namespace="b0ade7d1-edcb-4f22-8a7a-5aa2a869a89a"/>
    <xsd:element name="properties">
      <xsd:complexType>
        <xsd:sequence>
          <xsd:element name="documentManagement">
            <xsd:complexType>
              <xsd:all>
                <xsd:element ref="ns2:NewsletterCategory" minOccurs="0"/>
                <xsd:element ref="ns2:Date_x0020_of_x0020_Request" minOccurs="0"/>
                <xsd:element ref="ns2:Date"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NewsletterCategory" ma:index="3" nillable="true" ma:displayName="Newsletter Category" ma:description="Please choose which category of the newsletter you'd like this information to be displayed." ma:format="Dropdown" ma:internalName="NewsletterCategory" ma:readOnly="false">
      <xsd:simpleType>
        <xsd:restriction base="dms:Choice">
          <xsd:enumeration value="General"/>
          <xsd:enumeration value="CEO Message"/>
          <xsd:enumeration value="Advocacy and Research"/>
          <xsd:enumeration value="Outreach and Engagement"/>
          <xsd:enumeration value="Equity, Diversity and Inclusion"/>
          <xsd:enumeration value="Total Compensation"/>
          <xsd:enumeration value="Executive Learning Opps"/>
          <xsd:enumeration value="Membership"/>
          <xsd:enumeration value="Signature Events"/>
          <xsd:enumeration value="Careers at APEX"/>
          <xsd:enumeration value="Board of Directors"/>
          <xsd:enumeration value="Resources and Tools"/>
        </xsd:restriction>
      </xsd:simpleType>
    </xsd:element>
    <xsd:element name="Date_x0020_of_x0020_Request" ma:index="4" nillable="true" ma:displayName="Date of Payout" ma:format="DateOnly" ma:indexed="true" ma:internalName="Date_x0020_of_x0020_Request" ma:readOnly="false">
      <xsd:simpleType>
        <xsd:restriction base="dms:DateTime"/>
      </xsd:simpleType>
    </xsd:element>
    <xsd:element name="Date" ma:index="5" nillable="true" ma:displayName="Date" ma:format="DateOnly" ma:internalName="Date"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hidden="true" ma:internalName="MediaServiceOCR"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hidden="true"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readOnly="false"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ewsletterCategory xmlns="83430159-1845-4167-ba9d-902ab8b9998e" xsi:nil="true"/>
    <Date_x0020_of_x0020_Request xmlns="83430159-1845-4167-ba9d-902ab8b9998e" xsi:nil="true"/>
    <Date xmlns="83430159-1845-4167-ba9d-902ab8b9998e" xsi:nil="true"/>
    <lcf76f155ced4ddcb4097134ff3c332f xmlns="83430159-1845-4167-ba9d-902ab8b9998e">
      <Terms xmlns="http://schemas.microsoft.com/office/infopath/2007/PartnerControls"/>
    </lcf76f155ced4ddcb4097134ff3c332f>
    <TaxCatchAll xmlns="b0ade7d1-edcb-4f22-8a7a-5aa2a869a89a" xsi:nil="true"/>
  </documentManagement>
</p:properties>
</file>

<file path=customXml/itemProps1.xml><?xml version="1.0" encoding="utf-8"?>
<ds:datastoreItem xmlns:ds="http://schemas.openxmlformats.org/officeDocument/2006/customXml" ds:itemID="{5567055E-01EB-41DA-8303-D67BE6ACF0D1}"/>
</file>

<file path=customXml/itemProps2.xml><?xml version="1.0" encoding="utf-8"?>
<ds:datastoreItem xmlns:ds="http://schemas.openxmlformats.org/officeDocument/2006/customXml" ds:itemID="{F271331F-C229-460F-98D4-A4E723604E3C}"/>
</file>

<file path=customXml/itemProps3.xml><?xml version="1.0" encoding="utf-8"?>
<ds:datastoreItem xmlns:ds="http://schemas.openxmlformats.org/officeDocument/2006/customXml" ds:itemID="{1FECB6FE-1D75-4CCC-8EA0-F1857BFE55D5}"/>
</file>

<file path=docProps/app.xml><?xml version="1.0" encoding="utf-8"?>
<Properties xmlns="http://schemas.openxmlformats.org/officeDocument/2006/extended-properties" xmlns:vt="http://schemas.openxmlformats.org/officeDocument/2006/docPropsVTypes">
  <TotalTime>36</TotalTime>
  <Words>1255</Words>
  <Application>Microsoft Office PowerPoint</Application>
  <PresentationFormat>Widescreen</PresentationFormat>
  <Paragraphs>147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Montserrat Black</vt:lpstr>
      <vt:lpstr>Montserrat</vt:lpstr>
      <vt:lpstr>Calibri</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Alexandra Young</cp:lastModifiedBy>
  <cp:revision>2</cp:revision>
  <dcterms:modified xsi:type="dcterms:W3CDTF">2026-05-08T18:27:55Z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0x0101009D5F598F1A95F44CAD65378B25145D02</vt:lpwstr>
  </property>
</Properties>
</file>