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06" r:id="rId5"/>
    <p:sldMasterId id="2147483749" r:id="rId6"/>
    <p:sldMasterId id="2147483729" r:id="rId7"/>
  </p:sldMasterIdLst>
  <p:notesMasterIdLst>
    <p:notesMasterId r:id="rId12"/>
  </p:notesMasterIdLst>
  <p:handoutMasterIdLst>
    <p:handoutMasterId r:id="rId13"/>
  </p:handoutMasterIdLst>
  <p:sldIdLst>
    <p:sldId id="276" r:id="rId8"/>
    <p:sldId id="302" r:id="rId9"/>
    <p:sldId id="295" r:id="rId10"/>
    <p:sldId id="300" r:id="rId11"/>
  </p:sldIdLst>
  <p:sldSz cx="12192000" cy="6858000"/>
  <p:notesSz cx="9144000" cy="6858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74A0B3-80BD-CB45-2E7F-B14A53A0CCAA}" name="Roache, Marlene" initials="MR" userId="S::Marlene.Roache@pco-bcp.gc.ca::95394d38-e508-4f29-9231-5869da747d3d" providerId="AD"/>
  <p188:author id="{E4E703D8-E231-D9B8-24E7-1CD5982E75E7}" name="PSR" initials="PSR" userId="PS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EF"/>
    <a:srgbClr val="F2B246"/>
    <a:srgbClr val="CE5F8D"/>
    <a:srgbClr val="7ADDCD"/>
    <a:srgbClr val="185968"/>
    <a:srgbClr val="000000"/>
    <a:srgbClr val="FFFFFF"/>
    <a:srgbClr val="1F4A44"/>
    <a:srgbClr val="F3F3F6"/>
    <a:srgbClr val="C1F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6"/>
    <p:restoredTop sz="94527"/>
  </p:normalViewPr>
  <p:slideViewPr>
    <p:cSldViewPr snapToGrid="0">
      <p:cViewPr varScale="1">
        <p:scale>
          <a:sx n="83" d="100"/>
          <a:sy n="83" d="100"/>
        </p:scale>
        <p:origin x="115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13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A66344-B8F2-40B4-57E0-ED6B972B8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4AE24-B4A4-103A-F513-86B62F997D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301A-E3EB-4148-9161-393F0E22D498}" type="datetimeFigureOut">
              <a:rPr lang="en-US" smtClean="0"/>
              <a:t>2026-05-15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D7AB-8DFC-146D-63CB-16E86DB9B1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61875-BD5B-D76F-1AE7-E14144F542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AE33-A1B2-A44F-AA62-844288A1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4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CB873-D8C9-C843-89A1-13F22F92AC1E}" type="datetimeFigureOut">
              <a:rPr lang="en-US" smtClean="0"/>
              <a:t>2026-05-15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98CB1-A87B-7947-B383-8A9D3E15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2D151-FDA9-76CC-6089-8D93FCFB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18F48-6015-91B2-983F-6FFAD26BE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0F1BD-48DD-F006-8FF8-E795551B8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7E9A5-2569-5E75-D91C-C771B6C9F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8CB1-A87B-7947-B383-8A9D3E152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8CB1-A87B-7947-B383-8A9D3E152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9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37503-F768-298F-B276-DA3EF360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7" y="2584800"/>
            <a:ext cx="4233499" cy="1688400"/>
          </a:xfrm>
        </p:spPr>
        <p:txBody>
          <a:bodyPr anchor="ctr"/>
          <a:lstStyle>
            <a:lvl1pPr marL="7938" indent="0">
              <a:tabLst/>
              <a:defRPr sz="2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BA9CB4A8-C2B1-0A80-BC75-B1C13848AD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7" y="4366727"/>
            <a:ext cx="4233499" cy="8024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3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 – Lorem ipsum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</p:spTree>
    <p:extLst>
      <p:ext uri="{BB962C8B-B14F-4D97-AF65-F5344CB8AC3E}">
        <p14:creationId xmlns:p14="http://schemas.microsoft.com/office/powerpoint/2010/main" val="310812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9" userDrawn="1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B1EAA-635F-AFEB-2896-36B2DC23E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8" y="0"/>
            <a:ext cx="12215975" cy="6871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4316360"/>
            <a:ext cx="4928616" cy="1759970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80174"/>
            <a:ext cx="4928616" cy="2347877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00000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D1E7A5-7C13-3CDA-DF02-1FAC39A89BB8}"/>
              </a:ext>
            </a:extLst>
          </p:cNvPr>
          <p:cNvGrpSpPr/>
          <p:nvPr userDrawn="1"/>
        </p:nvGrpSpPr>
        <p:grpSpPr>
          <a:xfrm>
            <a:off x="6714644" y="1140591"/>
            <a:ext cx="4915825" cy="4751544"/>
            <a:chOff x="3706166" y="1141398"/>
            <a:chExt cx="4937760" cy="47727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A6A3AE-7C38-7853-7CA8-36CC74891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 rot="16200000">
              <a:off x="3788673" y="1058891"/>
              <a:ext cx="4772746" cy="49377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34F657-A3CE-62FD-5C77-43F29996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 rot="16200000">
              <a:off x="4189434" y="1447701"/>
              <a:ext cx="4109298" cy="39695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9B317B-5F35-8743-05E9-B6D108332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534526" y="1783834"/>
              <a:ext cx="3275348" cy="32753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772F9-7AC4-4DE2-7B32-EA97C66DA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024756" y="2186183"/>
              <a:ext cx="2375589" cy="24583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1F7BE6-7553-00AF-9FF9-AC433E0E9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>
            <a:xfrm>
              <a:off x="5451444" y="2701929"/>
              <a:ext cx="1475369" cy="1468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86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B1EAA-635F-AFEB-2896-36B2DC23E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8" y="0"/>
            <a:ext cx="12215975" cy="6871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4316360"/>
            <a:ext cx="4928616" cy="1759970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80174"/>
            <a:ext cx="4928616" cy="2347877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00000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FCE562-5046-5E90-F4BD-EBD1633A84F6}"/>
              </a:ext>
            </a:extLst>
          </p:cNvPr>
          <p:cNvGrpSpPr/>
          <p:nvPr userDrawn="1"/>
        </p:nvGrpSpPr>
        <p:grpSpPr>
          <a:xfrm>
            <a:off x="6704783" y="1120918"/>
            <a:ext cx="4915825" cy="4751544"/>
            <a:chOff x="3696261" y="1121637"/>
            <a:chExt cx="4937760" cy="47727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54CB0E-37B3-A61D-222B-B7D33419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 rot="16200000">
              <a:off x="3778768" y="1039130"/>
              <a:ext cx="4772746" cy="49377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397023-1005-EBB0-0A3E-31E23122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120303" y="1516832"/>
              <a:ext cx="4109297" cy="396956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7AC0F7-5242-8BC7-89EE-B6297E1D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4534525" y="1783834"/>
              <a:ext cx="3275350" cy="32753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03D033-0745-9657-D936-E3F95EBB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 rot="16200000">
              <a:off x="4985252" y="2156556"/>
              <a:ext cx="2375590" cy="24583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16B6E3-4CC7-B08E-C185-524D5E66E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>
            <a:xfrm>
              <a:off x="5451444" y="2711805"/>
              <a:ext cx="1475369" cy="1468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91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B1EAA-635F-AFEB-2896-36B2DC23E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8" y="0"/>
            <a:ext cx="12215975" cy="6871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4316360"/>
            <a:ext cx="4928616" cy="1759970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80174"/>
            <a:ext cx="4928616" cy="2347877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FCE562-5046-5E90-F4BD-EBD1633A84F6}"/>
              </a:ext>
            </a:extLst>
          </p:cNvPr>
          <p:cNvGrpSpPr/>
          <p:nvPr userDrawn="1"/>
        </p:nvGrpSpPr>
        <p:grpSpPr>
          <a:xfrm>
            <a:off x="6885239" y="960120"/>
            <a:ext cx="4751542" cy="4915825"/>
            <a:chOff x="3877524" y="960120"/>
            <a:chExt cx="4772744" cy="49377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54CB0E-37B3-A61D-222B-B7D33419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10800000">
              <a:off x="3877524" y="960120"/>
              <a:ext cx="4772744" cy="49377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397023-1005-EBB0-0A3E-31E23122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 rot="10800000">
              <a:off x="4120304" y="1358814"/>
              <a:ext cx="4109298" cy="396956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7AC0F7-5242-8BC7-89EE-B6297E1D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4534525" y="1783834"/>
              <a:ext cx="3275350" cy="32753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03D033-0745-9657-D936-E3F95EBB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024756" y="2196060"/>
              <a:ext cx="2375590" cy="24583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16B6E3-4CC7-B08E-C185-524D5E66E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>
            <a:xfrm>
              <a:off x="5451444" y="2711805"/>
              <a:ext cx="1475369" cy="1468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663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FFA25C-F52C-1510-E3AA-2CEEADAB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9" y="0"/>
            <a:ext cx="12215978" cy="68714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817EDC-2DD9-7658-3CFD-CF9CFFB2FF68}"/>
              </a:ext>
            </a:extLst>
          </p:cNvPr>
          <p:cNvSpPr/>
          <p:nvPr userDrawn="1"/>
        </p:nvSpPr>
        <p:spPr>
          <a:xfrm>
            <a:off x="89358" y="0"/>
            <a:ext cx="3834580" cy="6871485"/>
          </a:xfrm>
          <a:prstGeom prst="rect">
            <a:avLst/>
          </a:prstGeom>
          <a:solidFill>
            <a:srgbClr val="185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EFE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7" y="2988527"/>
            <a:ext cx="3231713" cy="3285274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1106460"/>
            <a:ext cx="3239146" cy="1621052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D3470-5BC8-E23C-7445-9AFD112BE8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0771" y="1106460"/>
            <a:ext cx="7374389" cy="5167341"/>
          </a:xfrm>
        </p:spPr>
        <p:txBody>
          <a:bodyPr tIns="72000">
            <a:noAutofit/>
          </a:bodyPr>
          <a:lstStyle>
            <a:lvl1pPr>
              <a:defRPr sz="1800" b="0" i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0D100-15EC-B88B-1B2E-E0259D8FF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759" y="6557042"/>
            <a:ext cx="525020" cy="2268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0" i="0">
                <a:solidFill>
                  <a:schemeClr val="bg1">
                    <a:lumMod val="1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01151A2B-FDB2-164C-9680-62336C8F57B3}" type="slidenum">
              <a:rPr lang="en-US" smtClean="0"/>
              <a:pPr/>
              <a:t>‹#›</a:t>
            </a:fld>
            <a:endParaRPr lang="en-US" sz="1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0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7" cy="805003"/>
          </a:xfrm>
        </p:spPr>
        <p:txBody>
          <a:bodyPr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825624"/>
            <a:ext cx="11088687" cy="44481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37F742-E370-176F-5AC8-D5E739A8F2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93273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7" cy="80500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825624"/>
            <a:ext cx="11088687" cy="44481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37F742-E370-176F-5AC8-D5E739A8F2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121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409568"/>
            <a:ext cx="5475984" cy="3864231"/>
          </a:xfrm>
        </p:spPr>
        <p:txBody>
          <a:bodyPr tIns="72000">
            <a:noAutofit/>
          </a:bodyPr>
          <a:lstStyle>
            <a:lvl1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7B5C5F-3E67-11A9-686A-6AA3CE7F1F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779373"/>
            <a:ext cx="5475984" cy="543697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718437-7AA3-F666-613D-8894F4A64F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3922" y="2409568"/>
            <a:ext cx="5311398" cy="3864231"/>
          </a:xfrm>
        </p:spPr>
        <p:txBody>
          <a:bodyPr tIns="72000">
            <a:noAutofit/>
          </a:bodyPr>
          <a:lstStyle>
            <a:lvl1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4A38989-CC6E-0D24-6323-B65271F84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922" y="1779373"/>
            <a:ext cx="5311398" cy="543697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B1BBD-E4CF-242E-92E2-AEFC80ADD25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26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5" y="2422712"/>
            <a:ext cx="5431379" cy="3851089"/>
          </a:xfrm>
        </p:spPr>
        <p:txBody>
          <a:bodyPr tIns="7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7B5C5F-3E67-11A9-686A-6AA3CE7F1F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784851"/>
            <a:ext cx="5431378" cy="543697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BE103C-797F-FEED-25D5-BEF2B8737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196974"/>
            <a:ext cx="5808662" cy="4500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B4DE8F-E0B3-4E95-2E15-A6064D84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85684"/>
            <a:ext cx="5431377" cy="80500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3EA342-4288-052D-92F3-6FD1D1706D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465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AB2330-A426-0ABE-0026-063B2773D939}"/>
              </a:ext>
            </a:extLst>
          </p:cNvPr>
          <p:cNvSpPr/>
          <p:nvPr userDrawn="1"/>
        </p:nvSpPr>
        <p:spPr>
          <a:xfrm>
            <a:off x="106876" y="1816703"/>
            <a:ext cx="12108873" cy="5041297"/>
          </a:xfrm>
          <a:prstGeom prst="rect">
            <a:avLst/>
          </a:prstGeom>
          <a:solidFill>
            <a:srgbClr val="F3F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3925D872-4153-B03C-47D2-56FACBB930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5938" y="2185638"/>
            <a:ext cx="11088687" cy="39475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93F9-95C0-60D6-8012-66B8DDCD1AD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8719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83DE40-A280-7579-5298-CD03FDDAFC3F}"/>
              </a:ext>
            </a:extLst>
          </p:cNvPr>
          <p:cNvSpPr/>
          <p:nvPr userDrawn="1"/>
        </p:nvSpPr>
        <p:spPr>
          <a:xfrm>
            <a:off x="106878" y="1816703"/>
            <a:ext cx="12085122" cy="5041297"/>
          </a:xfrm>
          <a:prstGeom prst="rect">
            <a:avLst/>
          </a:prstGeom>
          <a:solidFill>
            <a:srgbClr val="F3F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D5B288C1-6AA6-1FD6-8903-9AFD1C118EB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185060"/>
            <a:ext cx="11088686" cy="3954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A7A8F-931A-B1DC-87CB-F2EC6415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6" cy="80500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264A8E-1B72-93FD-80F2-E19962FF78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6572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7" cy="805003"/>
          </a:xfrm>
        </p:spPr>
        <p:txBody>
          <a:bodyPr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825624"/>
            <a:ext cx="11088687" cy="44481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1151A2B-FDB2-164C-9680-62336C8F5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37F742-E370-176F-5AC8-D5E739A8F2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523933"/>
            <a:ext cx="9134424" cy="226814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476000">
              <a:defRPr/>
            </a:lvl6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894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B1EAA-635F-AFEB-2896-36B2DC23E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8" y="0"/>
            <a:ext cx="12215976" cy="68714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991288"/>
            <a:ext cx="4928616" cy="2706250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106460"/>
            <a:ext cx="4928616" cy="1621052"/>
          </a:xfrm>
        </p:spPr>
        <p:txBody>
          <a:bodyPr>
            <a:noAutofit/>
          </a:bodyPr>
          <a:lstStyle>
            <a:lvl1pPr>
              <a:defRPr sz="2800" b="1" i="0">
                <a:solidFill>
                  <a:srgbClr val="00000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colorful circle with a maple leaf&#10;&#10;AI-generated content may be incorrect.">
            <a:extLst>
              <a:ext uri="{FF2B5EF4-FFF2-40B4-BE49-F238E27FC236}">
                <a16:creationId xmlns:a16="http://schemas.microsoft.com/office/drawing/2014/main" id="{34E8D2E3-F1E1-3EC1-757B-4F3615D2D8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686577" y="2255236"/>
            <a:ext cx="4849979" cy="50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B1EAA-635F-AFEB-2896-36B2DC23E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988" y="0"/>
            <a:ext cx="12215976" cy="6871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4316360"/>
            <a:ext cx="4928616" cy="1759970"/>
          </a:xfrm>
        </p:spPr>
        <p:txBody>
          <a:bodyPr tIns="72000">
            <a:noAutofit/>
          </a:bodyPr>
          <a:lstStyle>
            <a:lvl1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81A5E3-FA34-8C36-8795-AE0F7C6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80174"/>
            <a:ext cx="4928616" cy="2347877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00000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FCE562-5046-5E90-F4BD-EBD1633A84F6}"/>
              </a:ext>
            </a:extLst>
          </p:cNvPr>
          <p:cNvGrpSpPr/>
          <p:nvPr userDrawn="1"/>
        </p:nvGrpSpPr>
        <p:grpSpPr>
          <a:xfrm>
            <a:off x="6714624" y="973448"/>
            <a:ext cx="4915825" cy="4751544"/>
            <a:chOff x="3706146" y="973507"/>
            <a:chExt cx="4937760" cy="47727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54CB0E-37B3-A61D-222B-B7D33419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 rot="5400000">
              <a:off x="3788653" y="891000"/>
              <a:ext cx="4772746" cy="49377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397023-1005-EBB0-0A3E-31E23122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 rot="16200000">
              <a:off x="4189434" y="1447701"/>
              <a:ext cx="4109298" cy="396956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7AC0F7-5242-8BC7-89EE-B6297E1D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4534525" y="1783834"/>
              <a:ext cx="3275350" cy="32753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03D033-0745-9657-D936-E3F95EBB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16200000">
              <a:off x="4995128" y="2166432"/>
              <a:ext cx="2375589" cy="24583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16B6E3-4CC7-B08E-C185-524D5E66E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>
            <a:xfrm>
              <a:off x="5451444" y="2701929"/>
              <a:ext cx="1475369" cy="1468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73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35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4D895-66F3-0953-4AF7-6C2A93105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1989" y="-6745"/>
            <a:ext cx="12215980" cy="6871488"/>
          </a:xfrm>
          <a:prstGeom prst="rect">
            <a:avLst/>
          </a:prstGeom>
        </p:spPr>
      </p:pic>
      <p:sp>
        <p:nvSpPr>
          <p:cNvPr id="59" name="Title Placeholder 58">
            <a:extLst>
              <a:ext uri="{FF2B5EF4-FFF2-40B4-BE49-F238E27FC236}">
                <a16:creationId xmlns:a16="http://schemas.microsoft.com/office/drawing/2014/main" id="{F255775B-3C1B-CA11-A38F-25260C0E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584800"/>
            <a:ext cx="4932398" cy="1688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8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68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9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69D70-884A-AEFA-302A-A56152DEDE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988" y="-6745"/>
            <a:ext cx="12215978" cy="6871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F0E40-9E98-F0B9-6B2D-A9531E106A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989" y="0"/>
            <a:ext cx="12215978" cy="6871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7" cy="8050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825624"/>
            <a:ext cx="11088687" cy="4448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1759" y="6557042"/>
            <a:ext cx="525020" cy="2268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0" i="0">
                <a:solidFill>
                  <a:schemeClr val="bg1">
                    <a:lumMod val="1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01151A2B-FDB2-164C-9680-62336C8F57B3}" type="slidenum">
              <a:rPr lang="en-US" smtClean="0"/>
              <a:pPr/>
              <a:t>‹#›</a:t>
            </a:fld>
            <a:endParaRPr lang="en-US" sz="1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A6F31-D093-F9B4-D460-BA782562D928}"/>
              </a:ext>
            </a:extLst>
          </p:cNvPr>
          <p:cNvSpPr txBox="1"/>
          <p:nvPr userDrawn="1"/>
        </p:nvSpPr>
        <p:spPr>
          <a:xfrm>
            <a:off x="5939883" y="2549912"/>
            <a:ext cx="2612381" cy="265399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endParaRPr lang="en-US" sz="1200" dirty="0">
              <a:solidFill>
                <a:srgbClr val="1F4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68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325" userDrawn="1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69D70-884A-AEFA-302A-A56152DEDE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1988" y="-6745"/>
            <a:ext cx="12215978" cy="6871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F0E40-9E98-F0B9-6B2D-A9531E106A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1989" y="0"/>
            <a:ext cx="12215978" cy="68714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885684"/>
            <a:ext cx="11088687" cy="8050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825624"/>
            <a:ext cx="11088687" cy="4448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1759" y="6557042"/>
            <a:ext cx="525020" cy="2268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0" i="0">
                <a:solidFill>
                  <a:schemeClr val="bg1">
                    <a:lumMod val="1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01151A2B-FDB2-164C-9680-62336C8F57B3}" type="slidenum">
              <a:rPr lang="en-US" smtClean="0"/>
              <a:pPr/>
              <a:t>‹#›</a:t>
            </a:fld>
            <a:endParaRPr lang="en-US" sz="1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A6F31-D093-F9B4-D460-BA782562D928}"/>
              </a:ext>
            </a:extLst>
          </p:cNvPr>
          <p:cNvSpPr txBox="1"/>
          <p:nvPr userDrawn="1"/>
        </p:nvSpPr>
        <p:spPr>
          <a:xfrm>
            <a:off x="5939883" y="2549912"/>
            <a:ext cx="2612381" cy="265399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endParaRPr lang="en-US" sz="1200" dirty="0">
              <a:solidFill>
                <a:srgbClr val="1F4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68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325" userDrawn="1">
          <p15:clr>
            <a:srgbClr val="547EB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A61D4-8930-E348-71CD-9C71C230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454A-5EE5-AD55-20E6-35E08D26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9E893-6A6C-54C2-F954-3ECFF1745C59}"/>
              </a:ext>
            </a:extLst>
          </p:cNvPr>
          <p:cNvSpPr txBox="1"/>
          <p:nvPr userDrawn="1"/>
        </p:nvSpPr>
        <p:spPr>
          <a:xfrm>
            <a:off x="421463" y="6375400"/>
            <a:ext cx="500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i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Focus · Simplify · Accountability · Inclusion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64BCD-C917-4C04-41E8-5CD7934BA560}"/>
              </a:ext>
            </a:extLst>
          </p:cNvPr>
          <p:cNvCxnSpPr>
            <a:cxnSpLocks/>
          </p:cNvCxnSpPr>
          <p:nvPr userDrawn="1"/>
        </p:nvCxnSpPr>
        <p:spPr>
          <a:xfrm>
            <a:off x="533122" y="6350000"/>
            <a:ext cx="254278" cy="0"/>
          </a:xfrm>
          <a:prstGeom prst="line">
            <a:avLst/>
          </a:prstGeom>
          <a:ln w="9525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46" r:id="rId3"/>
    <p:sldLayoutId id="2147483747" r:id="rId4"/>
    <p:sldLayoutId id="2147483748" r:id="rId5"/>
    <p:sldLayoutId id="2147483744" r:id="rId6"/>
    <p:sldLayoutId id="21474837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sr-rfp@pco-bcp.gc.c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62CF4-C49A-F10C-CE76-A98601B5D4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15100" y="6433476"/>
            <a:ext cx="4357688" cy="1905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Month XX, Year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DF8AD-3F35-C25D-5C7E-CE9607FFEF7C}"/>
              </a:ext>
            </a:extLst>
          </p:cNvPr>
          <p:cNvSpPr txBox="1"/>
          <p:nvPr/>
        </p:nvSpPr>
        <p:spPr>
          <a:xfrm>
            <a:off x="146323" y="1426736"/>
            <a:ext cx="4846591" cy="266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i="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We Work:</a:t>
            </a:r>
          </a:p>
          <a:p>
            <a:pPr>
              <a:lnSpc>
                <a:spcPts val="4000"/>
              </a:lnSpc>
            </a:pP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Focus, Simplify, Accountability and Inclusion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ED2A0-C606-9C6E-B6BD-1653E576499A}"/>
              </a:ext>
            </a:extLst>
          </p:cNvPr>
          <p:cNvCxnSpPr>
            <a:cxnSpLocks/>
          </p:cNvCxnSpPr>
          <p:nvPr/>
        </p:nvCxnSpPr>
        <p:spPr>
          <a:xfrm>
            <a:off x="442913" y="5294014"/>
            <a:ext cx="292378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3BFAF4-BC89-5A53-4B68-FCE74D6E74CA}"/>
              </a:ext>
            </a:extLst>
          </p:cNvPr>
          <p:cNvSpPr txBox="1"/>
          <p:nvPr/>
        </p:nvSpPr>
        <p:spPr>
          <a:xfrm>
            <a:off x="348168" y="5383471"/>
            <a:ext cx="435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APEX</a:t>
            </a:r>
            <a:b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May 20, 2026</a:t>
            </a:r>
          </a:p>
        </p:txBody>
      </p:sp>
    </p:spTree>
    <p:extLst>
      <p:ext uri="{BB962C8B-B14F-4D97-AF65-F5344CB8AC3E}">
        <p14:creationId xmlns:p14="http://schemas.microsoft.com/office/powerpoint/2010/main" val="7324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88466-B34B-A0CE-6A1E-5224F925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5F892C-021D-CB10-75D2-B0C825A5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1" y="875212"/>
            <a:ext cx="6523488" cy="598266"/>
          </a:xfrm>
        </p:spPr>
        <p:txBody>
          <a:bodyPr/>
          <a:lstStyle/>
          <a:p>
            <a:r>
              <a:rPr lang="en-CA" sz="4000" dirty="0"/>
              <a:t>Context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D0524-8E88-219E-F36D-ED7A16A9C868}"/>
              </a:ext>
            </a:extLst>
          </p:cNvPr>
          <p:cNvSpPr txBox="1"/>
          <p:nvPr/>
        </p:nvSpPr>
        <p:spPr>
          <a:xfrm>
            <a:off x="436931" y="1903613"/>
            <a:ext cx="7008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and fundamental economic, technological and geopolitical changes are redefining our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living through a period of uncertainty and increased fiscal constraint.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Government’s agenda aims to deliver a generational investment to transform the Canadian economy.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new context, the public service must work differently.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Together we are cultivating a more entrepreneurial public service that focuses on priorities, executes quickly, takes well-judged risks and cuts through complexity.  All underpinned by a values-based, inclusive culture.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3E38A-9169-F8BD-2CEB-594718589DA0}"/>
              </a:ext>
            </a:extLst>
          </p:cNvPr>
          <p:cNvSpPr txBox="1"/>
          <p:nvPr/>
        </p:nvSpPr>
        <p:spPr>
          <a:xfrm>
            <a:off x="9479398" y="51322"/>
            <a:ext cx="2712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Public Service Renewal, Privy Council Office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25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5F89-2041-1923-8FEB-52DB49E2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B4684-D0AD-3618-A3C0-F35B97F6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90E0-9F3F-F391-ADB6-CA75CA90E9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0" y="383929"/>
            <a:ext cx="9134424" cy="364011"/>
          </a:xfrm>
        </p:spPr>
        <p:txBody>
          <a:bodyPr/>
          <a:lstStyle/>
          <a:p>
            <a:r>
              <a:rPr lang="en-CA" sz="2800" b="1" dirty="0"/>
              <a:t>How We Work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B0E6AB-4A63-40FE-7F66-992622D4B1EB}"/>
              </a:ext>
            </a:extLst>
          </p:cNvPr>
          <p:cNvSpPr/>
          <p:nvPr/>
        </p:nvSpPr>
        <p:spPr>
          <a:xfrm>
            <a:off x="89164" y="993434"/>
            <a:ext cx="3195587" cy="1220372"/>
          </a:xfrm>
          <a:prstGeom prst="rect">
            <a:avLst/>
          </a:prstGeom>
          <a:solidFill>
            <a:srgbClr val="7AD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Focus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en-US" sz="3200" b="1" i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8ADD92-F0C0-AB39-73FC-0582289BE29B}"/>
              </a:ext>
            </a:extLst>
          </p:cNvPr>
          <p:cNvSpPr/>
          <p:nvPr/>
        </p:nvSpPr>
        <p:spPr>
          <a:xfrm>
            <a:off x="89166" y="2398723"/>
            <a:ext cx="3734690" cy="1220372"/>
          </a:xfrm>
          <a:prstGeom prst="rect">
            <a:avLst/>
          </a:prstGeom>
          <a:solidFill>
            <a:srgbClr val="185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Simplify</a:t>
            </a:r>
            <a:b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en-US" sz="3200" b="1" i="1" dirty="0">
              <a:solidFill>
                <a:srgbClr val="FFFFFF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B58D31-5DB5-243D-FEF1-E35853022C28}"/>
              </a:ext>
            </a:extLst>
          </p:cNvPr>
          <p:cNvSpPr/>
          <p:nvPr/>
        </p:nvSpPr>
        <p:spPr>
          <a:xfrm>
            <a:off x="89165" y="3813637"/>
            <a:ext cx="4261162" cy="1220372"/>
          </a:xfrm>
          <a:prstGeom prst="rect">
            <a:avLst/>
          </a:prstGeom>
          <a:solidFill>
            <a:srgbClr val="CE5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Accountability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en-US" sz="3200" b="1" i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242C9-D0C5-405B-4C11-4FC2E1B58F57}"/>
              </a:ext>
            </a:extLst>
          </p:cNvPr>
          <p:cNvSpPr/>
          <p:nvPr/>
        </p:nvSpPr>
        <p:spPr>
          <a:xfrm>
            <a:off x="89164" y="5218926"/>
            <a:ext cx="4819720" cy="1414914"/>
          </a:xfrm>
          <a:prstGeom prst="rect">
            <a:avLst/>
          </a:prstGeom>
          <a:solidFill>
            <a:srgbClr val="F2B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Inclusion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en-US" sz="3200" b="1" i="1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3ED6E94-CD4B-7132-5070-80CE45F26A1A}"/>
              </a:ext>
            </a:extLst>
          </p:cNvPr>
          <p:cNvSpPr txBox="1">
            <a:spLocks/>
          </p:cNvSpPr>
          <p:nvPr/>
        </p:nvSpPr>
        <p:spPr>
          <a:xfrm>
            <a:off x="4017818" y="2487773"/>
            <a:ext cx="7628750" cy="1083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public service that simplifies processes, makes decisions faster, and embraces digital tools to deliver services.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541">
            <a:extLst>
              <a:ext uri="{FF2B5EF4-FFF2-40B4-BE49-F238E27FC236}">
                <a16:creationId xmlns:a16="http://schemas.microsoft.com/office/drawing/2014/main" id="{9EC36BAA-F8C0-53BD-6892-4C13E1D5523F}"/>
              </a:ext>
            </a:extLst>
          </p:cNvPr>
          <p:cNvSpPr txBox="1">
            <a:spLocks/>
          </p:cNvSpPr>
          <p:nvPr/>
        </p:nvSpPr>
        <p:spPr>
          <a:xfrm>
            <a:off x="4498109" y="3871577"/>
            <a:ext cx="7148459" cy="12203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public service where leaders set clear expectations, and every public servant takes initiative and personal accountability for results.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137">
            <a:extLst>
              <a:ext uri="{FF2B5EF4-FFF2-40B4-BE49-F238E27FC236}">
                <a16:creationId xmlns:a16="http://schemas.microsoft.com/office/drawing/2014/main" id="{EB6E266F-E023-E0A6-8B96-92E75C61F970}"/>
              </a:ext>
            </a:extLst>
          </p:cNvPr>
          <p:cNvSpPr txBox="1">
            <a:spLocks/>
          </p:cNvSpPr>
          <p:nvPr/>
        </p:nvSpPr>
        <p:spPr>
          <a:xfrm>
            <a:off x="5083150" y="5318541"/>
            <a:ext cx="6464059" cy="12203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values-based, inclusive public service where all public servants from all regions feel valued, supported and empowered to contribute.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517">
            <a:extLst>
              <a:ext uri="{FF2B5EF4-FFF2-40B4-BE49-F238E27FC236}">
                <a16:creationId xmlns:a16="http://schemas.microsoft.com/office/drawing/2014/main" id="{E8852445-356F-C539-A230-A4A7B98A973D}"/>
              </a:ext>
            </a:extLst>
          </p:cNvPr>
          <p:cNvSpPr txBox="1">
            <a:spLocks/>
          </p:cNvSpPr>
          <p:nvPr/>
        </p:nvSpPr>
        <p:spPr>
          <a:xfrm>
            <a:off x="3443465" y="1101571"/>
            <a:ext cx="8000390" cy="11489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purpose-driven public service that stays focused on delivering priorities and measures success.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F0FF5-EB85-AF0C-3435-77B86B4662F0}"/>
              </a:ext>
            </a:extLst>
          </p:cNvPr>
          <p:cNvSpPr txBox="1"/>
          <p:nvPr/>
        </p:nvSpPr>
        <p:spPr>
          <a:xfrm>
            <a:off x="9479398" y="51322"/>
            <a:ext cx="2712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Public Service Renewal, Privy Council Office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687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EDC6A-EBBF-8291-3AF4-42A8321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106460"/>
            <a:ext cx="6523488" cy="1621052"/>
          </a:xfrm>
        </p:spPr>
        <p:txBody>
          <a:bodyPr/>
          <a:lstStyle/>
          <a:p>
            <a:r>
              <a:rPr lang="en-CA" sz="4000" dirty="0"/>
              <a:t>Thank you 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DD1F2-024C-973D-F6D6-58EC41B037EE}"/>
              </a:ext>
            </a:extLst>
          </p:cNvPr>
          <p:cNvCxnSpPr>
            <a:cxnSpLocks/>
          </p:cNvCxnSpPr>
          <p:nvPr/>
        </p:nvCxnSpPr>
        <p:spPr>
          <a:xfrm>
            <a:off x="541263" y="356648"/>
            <a:ext cx="68337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A5DE53-30A5-E55A-1C04-E9F32F74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dirty="0">
                <a:hlinkClick r:id="rId2"/>
              </a:rPr>
              <a:t>psr-rfp@pco-bcp.gc.ca</a:t>
            </a:r>
            <a:endParaRPr lang="en-CA" sz="3600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82D4A6-C8A1-8156-F451-1B4A7482CCF6}"/>
              </a:ext>
            </a:extLst>
          </p:cNvPr>
          <p:cNvCxnSpPr>
            <a:cxnSpLocks/>
          </p:cNvCxnSpPr>
          <p:nvPr/>
        </p:nvCxnSpPr>
        <p:spPr>
          <a:xfrm>
            <a:off x="541263" y="356648"/>
            <a:ext cx="68337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5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4726787|-6745308|-11304156|-12314010|-11053225|Privy Council Office&quot;,&quot;Id&quot;:&quot;696aad793246440584280f5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over">
  <a:themeElements>
    <a:clrScheme name="PSR">
      <a:dk1>
        <a:srgbClr val="000000"/>
      </a:dk1>
      <a:lt1>
        <a:srgbClr val="F3F1E8"/>
      </a:lt1>
      <a:dk2>
        <a:srgbClr val="C95D89"/>
      </a:dk2>
      <a:lt2>
        <a:srgbClr val="7ADDCD"/>
      </a:lt2>
      <a:accent1>
        <a:srgbClr val="195868"/>
      </a:accent1>
      <a:accent2>
        <a:srgbClr val="CD5F8C"/>
      </a:accent2>
      <a:accent3>
        <a:srgbClr val="F2B145"/>
      </a:accent3>
      <a:accent4>
        <a:srgbClr val="7ADDCD"/>
      </a:accent4>
      <a:accent5>
        <a:srgbClr val="FFFFFF"/>
      </a:accent5>
      <a:accent6>
        <a:srgbClr val="000000"/>
      </a:accent6>
      <a:hlink>
        <a:srgbClr val="702C65"/>
      </a:hlink>
      <a:folHlink>
        <a:srgbClr val="202B65"/>
      </a:folHlink>
    </a:clrScheme>
    <a:fontScheme name="Georgia &amp; Verdana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Internal Trade Canada – Secondary">
      <a:dk1>
        <a:srgbClr val="000000"/>
      </a:dk1>
      <a:lt1>
        <a:srgbClr val="DDF0FF"/>
      </a:lt1>
      <a:dk2>
        <a:srgbClr val="00372C"/>
      </a:dk2>
      <a:lt2>
        <a:srgbClr val="FFF3D0"/>
      </a:lt2>
      <a:accent1>
        <a:srgbClr val="006D79"/>
      </a:accent1>
      <a:accent2>
        <a:srgbClr val="E78F00"/>
      </a:accent2>
      <a:accent3>
        <a:srgbClr val="702C65"/>
      </a:accent3>
      <a:accent4>
        <a:srgbClr val="202B65"/>
      </a:accent4>
      <a:accent5>
        <a:srgbClr val="C03700"/>
      </a:accent5>
      <a:accent6>
        <a:srgbClr val="555C60"/>
      </a:accent6>
      <a:hlink>
        <a:srgbClr val="202B65"/>
      </a:hlink>
      <a:folHlink>
        <a:srgbClr val="202B65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background">
  <a:themeElements>
    <a:clrScheme name="Internal Trade Canada – Secondary">
      <a:dk1>
        <a:srgbClr val="000000"/>
      </a:dk1>
      <a:lt1>
        <a:srgbClr val="DDF0FF"/>
      </a:lt1>
      <a:dk2>
        <a:srgbClr val="00372C"/>
      </a:dk2>
      <a:lt2>
        <a:srgbClr val="FFF3D0"/>
      </a:lt2>
      <a:accent1>
        <a:srgbClr val="006D79"/>
      </a:accent1>
      <a:accent2>
        <a:srgbClr val="E78F00"/>
      </a:accent2>
      <a:accent3>
        <a:srgbClr val="702C65"/>
      </a:accent3>
      <a:accent4>
        <a:srgbClr val="202B65"/>
      </a:accent4>
      <a:accent5>
        <a:srgbClr val="C03700"/>
      </a:accent5>
      <a:accent6>
        <a:srgbClr val="555C60"/>
      </a:accent6>
      <a:hlink>
        <a:srgbClr val="202B65"/>
      </a:hlink>
      <a:folHlink>
        <a:srgbClr val="202B65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ajor Projects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sletterCategory xmlns="83430159-1845-4167-ba9d-902ab8b9998e" xsi:nil="true"/>
    <Date_x0020_of_x0020_Request xmlns="83430159-1845-4167-ba9d-902ab8b9998e" xsi:nil="true"/>
    <Date xmlns="83430159-1845-4167-ba9d-902ab8b9998e" xsi:nil="true"/>
    <lcf76f155ced4ddcb4097134ff3c332f xmlns="83430159-1845-4167-ba9d-902ab8b9998e">
      <Terms xmlns="http://schemas.microsoft.com/office/infopath/2007/PartnerControls"/>
    </lcf76f155ced4ddcb4097134ff3c332f>
    <TaxCatchAll xmlns="b0ade7d1-edcb-4f22-8a7a-5aa2a869a8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F598F1A95F44CAD65378B25145D02" ma:contentTypeVersion="21" ma:contentTypeDescription="Create a new document." ma:contentTypeScope="" ma:versionID="9546b4a740206cfe4bd93f53aa669586">
  <xsd:schema xmlns:xsd="http://www.w3.org/2001/XMLSchema" xmlns:xs="http://www.w3.org/2001/XMLSchema" xmlns:p="http://schemas.microsoft.com/office/2006/metadata/properties" xmlns:ns2="83430159-1845-4167-ba9d-902ab8b9998e" xmlns:ns3="b0ade7d1-edcb-4f22-8a7a-5aa2a869a89a" targetNamespace="http://schemas.microsoft.com/office/2006/metadata/properties" ma:root="true" ma:fieldsID="84c2109abbe3203af4aa7bc69e43af41" ns2:_="" ns3:_="">
    <xsd:import namespace="83430159-1845-4167-ba9d-902ab8b9998e"/>
    <xsd:import namespace="b0ade7d1-edcb-4f22-8a7a-5aa2a869a89a"/>
    <xsd:element name="properties">
      <xsd:complexType>
        <xsd:sequence>
          <xsd:element name="documentManagement">
            <xsd:complexType>
              <xsd:all>
                <xsd:element ref="ns2:NewsletterCategory" minOccurs="0"/>
                <xsd:element ref="ns2:Date_x0020_of_x0020_Request" minOccurs="0"/>
                <xsd:element ref="ns2: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30159-1845-4167-ba9d-902ab8b9998e" elementFormDefault="qualified">
    <xsd:import namespace="http://schemas.microsoft.com/office/2006/documentManagement/types"/>
    <xsd:import namespace="http://schemas.microsoft.com/office/infopath/2007/PartnerControls"/>
    <xsd:element name="NewsletterCategory" ma:index="3" nillable="true" ma:displayName="Newsletter Category" ma:description="Please choose which category of the newsletter you'd like this information to be displayed." ma:format="Dropdown" ma:internalName="NewsletterCategory" ma:readOnly="false">
      <xsd:simpleType>
        <xsd:restriction base="dms:Choice">
          <xsd:enumeration value="General"/>
          <xsd:enumeration value="CEO Message"/>
          <xsd:enumeration value="Advocacy and Research"/>
          <xsd:enumeration value="Outreach and Engagement"/>
          <xsd:enumeration value="Equity, Diversity and Inclusion"/>
          <xsd:enumeration value="Total Compensation"/>
          <xsd:enumeration value="Executive Learning Opps"/>
          <xsd:enumeration value="Membership"/>
          <xsd:enumeration value="Signature Events"/>
          <xsd:enumeration value="Careers at APEX"/>
          <xsd:enumeration value="Board of Directors"/>
          <xsd:enumeration value="Resources and Tools"/>
        </xsd:restriction>
      </xsd:simpleType>
    </xsd:element>
    <xsd:element name="Date_x0020_of_x0020_Request" ma:index="4" nillable="true" ma:displayName="Date of Payout" ma:format="DateOnly" ma:indexed="true" ma:internalName="Date_x0020_of_x0020_Request" ma:readOnly="false">
      <xsd:simpleType>
        <xsd:restriction base="dms:DateTime"/>
      </xsd:simpleType>
    </xsd:element>
    <xsd:element name="Date" ma:index="5" nillable="true" ma:displayName="Date" ma:format="DateOnly" ma:internalName="Date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b6c29cb-b2b6-401e-927c-c6264ba463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hidden="true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de7d1-edcb-4f22-8a7a-5aa2a869a89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73d612c-f5f9-4e10-a687-d0a0f4d87c1c}" ma:internalName="TaxCatchAll" ma:readOnly="false" ma:showField="CatchAllData" ma:web="b0ade7d1-edcb-4f22-8a7a-5aa2a869a8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1728C-50DF-45F2-9216-ADDFF88CB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2252C-FB5A-46A0-9A31-CDEFA5CB8A21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caeee0c2-a6fe-41a5-8764-9a82c84a3982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843949aa-1718-4751-939d-0516039f5b87"/>
  </ds:schemaRefs>
</ds:datastoreItem>
</file>

<file path=customXml/itemProps3.xml><?xml version="1.0" encoding="utf-8"?>
<ds:datastoreItem xmlns:ds="http://schemas.openxmlformats.org/officeDocument/2006/customXml" ds:itemID="{D945A940-E2E9-4800-AEE6-270C7FD9E8EB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2651</TotalTime>
  <Words>226</Words>
  <Application>Microsoft Office PowerPoint</Application>
  <PresentationFormat>Widescreen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 Neue</vt:lpstr>
      <vt:lpstr>Helvetica Neue Medium</vt:lpstr>
      <vt:lpstr>Cover</vt:lpstr>
      <vt:lpstr>Content Slides</vt:lpstr>
      <vt:lpstr>Blank background</vt:lpstr>
      <vt:lpstr>Section Slides</vt:lpstr>
      <vt:lpstr>PowerPoint Presentation</vt:lpstr>
      <vt:lpstr>Context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Wong</dc:creator>
  <cp:lastModifiedBy>PSR</cp:lastModifiedBy>
  <cp:revision>174</cp:revision>
  <dcterms:created xsi:type="dcterms:W3CDTF">2023-08-23T18:42:30Z</dcterms:created>
  <dcterms:modified xsi:type="dcterms:W3CDTF">2026-05-15T19:44:21Z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0x0101009D5F598F1A95F44CAD65378B25145D02</vt:lpwstr>
  </property>
</Properties>
</file>