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2.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57" r:id="rId6"/>
    <p:sldId id="266" r:id="rId7"/>
    <p:sldId id="256" r:id="rId8"/>
    <p:sldId id="259" r:id="rId9"/>
    <p:sldId id="268" r:id="rId10"/>
    <p:sldId id="270" r:id="rId11"/>
    <p:sldId id="278" r:id="rId12"/>
    <p:sldId id="277" r:id="rId13"/>
    <p:sldId id="280" r:id="rId14"/>
    <p:sldId id="279" r:id="rId15"/>
    <p:sldId id="269" r:id="rId16"/>
    <p:sldId id="273" r:id="rId17"/>
    <p:sldId id="272" r:id="rId1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HelveticaNeueLT Std"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NeueLT Std"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NeueLT Std"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NeueLT Std"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NeueLT Std" pitchFamily="34" charset="0"/>
        <a:ea typeface="+mn-ea"/>
        <a:cs typeface="+mn-cs"/>
      </a:defRPr>
    </a:lvl5pPr>
    <a:lvl6pPr marL="2286000" algn="l" defTabSz="914400" rtl="0" eaLnBrk="1" latinLnBrk="0" hangingPunct="1">
      <a:defRPr kern="1200">
        <a:solidFill>
          <a:schemeClr val="tx1"/>
        </a:solidFill>
        <a:latin typeface="HelveticaNeueLT Std" pitchFamily="34" charset="0"/>
        <a:ea typeface="+mn-ea"/>
        <a:cs typeface="+mn-cs"/>
      </a:defRPr>
    </a:lvl6pPr>
    <a:lvl7pPr marL="2743200" algn="l" defTabSz="914400" rtl="0" eaLnBrk="1" latinLnBrk="0" hangingPunct="1">
      <a:defRPr kern="1200">
        <a:solidFill>
          <a:schemeClr val="tx1"/>
        </a:solidFill>
        <a:latin typeface="HelveticaNeueLT Std" pitchFamily="34" charset="0"/>
        <a:ea typeface="+mn-ea"/>
        <a:cs typeface="+mn-cs"/>
      </a:defRPr>
    </a:lvl7pPr>
    <a:lvl8pPr marL="3200400" algn="l" defTabSz="914400" rtl="0" eaLnBrk="1" latinLnBrk="0" hangingPunct="1">
      <a:defRPr kern="1200">
        <a:solidFill>
          <a:schemeClr val="tx1"/>
        </a:solidFill>
        <a:latin typeface="HelveticaNeueLT Std" pitchFamily="34" charset="0"/>
        <a:ea typeface="+mn-ea"/>
        <a:cs typeface="+mn-cs"/>
      </a:defRPr>
    </a:lvl8pPr>
    <a:lvl9pPr marL="3657600" algn="l" defTabSz="914400" rtl="0" eaLnBrk="1" latinLnBrk="0" hangingPunct="1">
      <a:defRPr kern="1200">
        <a:solidFill>
          <a:schemeClr val="tx1"/>
        </a:solidFill>
        <a:latin typeface="HelveticaNeueLT Std" pitchFamily="34" charset="0"/>
        <a:ea typeface="+mn-ea"/>
        <a:cs typeface="+mn-cs"/>
      </a:defRPr>
    </a:lvl9pPr>
  </p:defaultTextStyle>
  <p:extLst>
    <p:ext uri="{EFAFB233-063F-42B5-8137-9DF3F51BA10A}">
      <p15:sldGuideLst xmlns:p15="http://schemas.microsoft.com/office/powerpoint/2012/main">
        <p15:guide id="1" orient="horz" pos="73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D8E9"/>
    <a:srgbClr val="619D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1E37A8-65B8-40F9-8801-3C942C1239CF}" v="3" dt="2026-10-14T13:49:33.2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996" y="84"/>
      </p:cViewPr>
      <p:guideLst>
        <p:guide orient="horz" pos="73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0" Type="http://schemas.openxmlformats.org/officeDocument/2006/relationships/viewProps" Target="viewProps.xml"/><Relationship Id="rId16"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Hara, Bronwyn (PSIC/ISPC)" userId="3dc68929-349c-41e4-a779-bf9560794654" providerId="ADAL" clId="{E41685FE-C3C3-4F1B-954F-12FDFF25DB46}"/>
    <pc:docChg chg="undo custSel addSld delSld modSld sldOrd">
      <pc:chgData name="Johns-OHara, Bronwyn (PSIC/ISPC)" userId="3dc68929-349c-41e4-a779-bf9560794654" providerId="ADAL" clId="{E41685FE-C3C3-4F1B-954F-12FDFF25DB46}" dt="2026-10-14T13:49:37.272" v="12211" actId="20577"/>
      <pc:docMkLst>
        <pc:docMk/>
      </pc:docMkLst>
      <pc:sldChg chg="modSp mod ord">
        <pc:chgData name="Johns-OHara, Bronwyn (PSIC/ISPC)" userId="3dc68929-349c-41e4-a779-bf9560794654" providerId="ADAL" clId="{E41685FE-C3C3-4F1B-954F-12FDFF25DB46}" dt="2026-09-15T14:00:58.313" v="12048" actId="20577"/>
        <pc:sldMkLst>
          <pc:docMk/>
          <pc:sldMk cId="0" sldId="256"/>
        </pc:sldMkLst>
        <pc:spChg chg="mod">
          <ac:chgData name="Johns-OHara, Bronwyn (PSIC/ISPC)" userId="3dc68929-349c-41e4-a779-bf9560794654" providerId="ADAL" clId="{E41685FE-C3C3-4F1B-954F-12FDFF25DB46}" dt="2026-09-15T14:00:58.313" v="12048" actId="20577"/>
          <ac:spMkLst>
            <pc:docMk/>
            <pc:sldMk cId="0" sldId="256"/>
            <ac:spMk id="3075" creationId="{8856E397-652D-9CBC-B3B1-68598DC2E972}"/>
          </ac:spMkLst>
        </pc:spChg>
      </pc:sldChg>
      <pc:sldChg chg="addSp delSp modSp mod">
        <pc:chgData name="Johns-OHara, Bronwyn (PSIC/ISPC)" userId="3dc68929-349c-41e4-a779-bf9560794654" providerId="ADAL" clId="{E41685FE-C3C3-4F1B-954F-12FDFF25DB46}" dt="2026-09-15T15:55:23.856" v="12184" actId="403"/>
        <pc:sldMkLst>
          <pc:docMk/>
          <pc:sldMk cId="2370183620" sldId="269"/>
        </pc:sldMkLst>
        <pc:spChg chg="mod">
          <ac:chgData name="Johns-OHara, Bronwyn (PSIC/ISPC)" userId="3dc68929-349c-41e4-a779-bf9560794654" providerId="ADAL" clId="{E41685FE-C3C3-4F1B-954F-12FDFF25DB46}" dt="2026-09-15T15:55:17.561" v="12180" actId="403"/>
          <ac:spMkLst>
            <pc:docMk/>
            <pc:sldMk cId="2370183620" sldId="269"/>
            <ac:spMk id="3" creationId="{004F9360-4E2A-1476-10EE-8AA44273BEDE}"/>
          </ac:spMkLst>
        </pc:spChg>
        <pc:graphicFrameChg chg="add mod">
          <ac:chgData name="Johns-OHara, Bronwyn (PSIC/ISPC)" userId="3dc68929-349c-41e4-a779-bf9560794654" providerId="ADAL" clId="{E41685FE-C3C3-4F1B-954F-12FDFF25DB46}" dt="2026-09-15T15:55:23.856" v="12184" actId="403"/>
          <ac:graphicFrameMkLst>
            <pc:docMk/>
            <pc:sldMk cId="2370183620" sldId="269"/>
            <ac:graphicFrameMk id="8" creationId="{E06991D6-81A4-EABD-7075-106CC4B2626D}"/>
          </ac:graphicFrameMkLst>
        </pc:graphicFrameChg>
      </pc:sldChg>
      <pc:sldChg chg="addSp delSp modSp add mod">
        <pc:chgData name="Johns-OHara, Bronwyn (PSIC/ISPC)" userId="3dc68929-349c-41e4-a779-bf9560794654" providerId="ADAL" clId="{E41685FE-C3C3-4F1B-954F-12FDFF25DB46}" dt="2026-10-14T13:49:37.272" v="12211" actId="20577"/>
        <pc:sldMkLst>
          <pc:docMk/>
          <pc:sldMk cId="3916050523" sldId="280"/>
        </pc:sldMkLst>
        <pc:spChg chg="mod">
          <ac:chgData name="Johns-OHara, Bronwyn (PSIC/ISPC)" userId="3dc68929-349c-41e4-a779-bf9560794654" providerId="ADAL" clId="{E41685FE-C3C3-4F1B-954F-12FDFF25DB46}" dt="2026-10-14T13:49:37.272" v="12211" actId="20577"/>
          <ac:spMkLst>
            <pc:docMk/>
            <pc:sldMk cId="3916050523" sldId="280"/>
            <ac:spMk id="5" creationId="{C2ADB811-6E30-0383-0599-1FE3D831ADE8}"/>
          </ac:spMkLst>
        </pc:spChg>
        <pc:graphicFrameChg chg="del mod">
          <ac:chgData name="Johns-OHara, Bronwyn (PSIC/ISPC)" userId="3dc68929-349c-41e4-a779-bf9560794654" providerId="ADAL" clId="{E41685FE-C3C3-4F1B-954F-12FDFF25DB46}" dt="2026-10-14T13:48:56.209" v="12200" actId="478"/>
          <ac:graphicFrameMkLst>
            <pc:docMk/>
            <pc:sldMk cId="3916050523" sldId="280"/>
            <ac:graphicFrameMk id="2" creationId="{8F00063B-DCCF-19B1-6A61-E30EFE4D0C0B}"/>
          </ac:graphicFrameMkLst>
        </pc:graphicFrameChg>
        <pc:graphicFrameChg chg="add mod">
          <ac:chgData name="Johns-OHara, Bronwyn (PSIC/ISPC)" userId="3dc68929-349c-41e4-a779-bf9560794654" providerId="ADAL" clId="{E41685FE-C3C3-4F1B-954F-12FDFF25DB46}" dt="2026-10-14T13:49:33.267" v="12209" actId="207"/>
          <ac:graphicFrameMkLst>
            <pc:docMk/>
            <pc:sldMk cId="3916050523" sldId="280"/>
            <ac:graphicFrameMk id="3" creationId="{A145641D-E57C-A435-AD51-B96FECBE0901}"/>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CA"/>
              <a:t>Cases of Founded Wrongdoing</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BDE-48BB-8AC8-2054BD0F23C7}"/>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BDE-48BB-8AC8-2054BD0F23C7}"/>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BDE-48BB-8AC8-2054BD0F23C7}"/>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BDE-48BB-8AC8-2054BD0F23C7}"/>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BDE-48BB-8AC8-2054BD0F23C7}"/>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3BDE-48BB-8AC8-2054BD0F23C7}"/>
              </c:ext>
            </c:extLst>
          </c:dPt>
          <c:dLbls>
            <c:dLbl>
              <c:idx val="0"/>
              <c:tx>
                <c:rich>
                  <a:bodyPr/>
                  <a:lstStyle/>
                  <a:p>
                    <a:fld id="{C3AC1D47-544E-4680-83DE-AB541D87FAE4}" type="VALUE">
                      <a:rPr lang="en-US"/>
                      <a:pPr/>
                      <a:t>[VALUE]</a:t>
                    </a:fld>
                    <a:endParaRPr lang="en-CA"/>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BDE-48BB-8AC8-2054BD0F23C7}"/>
                </c:ext>
              </c:extLst>
            </c:dLbl>
            <c:dLbl>
              <c:idx val="1"/>
              <c:tx>
                <c:rich>
                  <a:bodyPr/>
                  <a:lstStyle/>
                  <a:p>
                    <a:r>
                      <a:rPr lang="en-US"/>
                      <a:t>3</a:t>
                    </a:r>
                  </a:p>
                </c:rich>
              </c:tx>
              <c:dLblPos val="ctr"/>
              <c:showLegendKey val="0"/>
              <c:showVal val="1"/>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3BDE-48BB-8AC8-2054BD0F23C7}"/>
                </c:ext>
              </c:extLst>
            </c:dLbl>
            <c:dLbl>
              <c:idx val="2"/>
              <c:tx>
                <c:rich>
                  <a:bodyPr/>
                  <a:lstStyle/>
                  <a:p>
                    <a:fld id="{36EC19EF-C153-44BA-842A-E2B799EA13C3}" type="VALUE">
                      <a:rPr lang="en-US"/>
                      <a:pPr/>
                      <a:t>[VALUE]</a:t>
                    </a:fld>
                    <a:endParaRPr lang="en-CA"/>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BDE-48BB-8AC8-2054BD0F23C7}"/>
                </c:ext>
              </c:extLst>
            </c:dLbl>
            <c:dLbl>
              <c:idx val="3"/>
              <c:tx>
                <c:rich>
                  <a:bodyPr/>
                  <a:lstStyle/>
                  <a:p>
                    <a:fld id="{168CC29A-1013-4BC7-AFDA-55AA0DF68E75}" type="VALUE">
                      <a:rPr lang="en-US"/>
                      <a:pPr/>
                      <a:t>[VALUE]</a:t>
                    </a:fld>
                    <a:endParaRPr lang="en-CA"/>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3BDE-48BB-8AC8-2054BD0F23C7}"/>
                </c:ext>
              </c:extLst>
            </c:dLbl>
            <c:dLbl>
              <c:idx val="4"/>
              <c:tx>
                <c:rich>
                  <a:bodyPr/>
                  <a:lstStyle/>
                  <a:p>
                    <a:fld id="{14BAE13D-66FF-4110-BEC9-0E1F91B169AF}" type="VALUE">
                      <a:rPr lang="en-US"/>
                      <a:pPr/>
                      <a:t>[VALUE]</a:t>
                    </a:fld>
                    <a:endParaRPr lang="en-CA"/>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BDE-48BB-8AC8-2054BD0F23C7}"/>
                </c:ext>
              </c:extLst>
            </c:dLbl>
            <c:dLbl>
              <c:idx val="5"/>
              <c:delete val="1"/>
              <c:extLst>
                <c:ext xmlns:c15="http://schemas.microsoft.com/office/drawing/2012/chart" uri="{CE6537A1-D6FC-4f65-9D91-7224C49458BB}"/>
                <c:ext xmlns:c16="http://schemas.microsoft.com/office/drawing/2014/chart" uri="{C3380CC4-5D6E-409C-BE32-E72D297353CC}">
                  <c16:uniqueId val="{0000000B-3BDE-48BB-8AC8-2054BD0F23C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Sheet1!$A$1:$A$6</c:f>
              <c:strCache>
                <c:ptCount val="6"/>
                <c:pt idx="0">
                  <c:v>a) a contravention of an act or regulations</c:v>
                </c:pt>
                <c:pt idx="1">
                  <c:v>b) misuse of public funds or assets</c:v>
                </c:pt>
                <c:pt idx="2">
                  <c:v>c) gross mismanagement</c:v>
                </c:pt>
                <c:pt idx="3">
                  <c:v>d) danger to life, health or safety</c:v>
                </c:pt>
                <c:pt idx="4">
                  <c:v>e) serious breach of a code</c:v>
                </c:pt>
                <c:pt idx="5">
                  <c:v>f) counselling wrongdoing</c:v>
                </c:pt>
              </c:strCache>
            </c:strRef>
          </c:cat>
          <c:val>
            <c:numRef>
              <c:f>Sheet1!$B$1:$B$6</c:f>
              <c:numCache>
                <c:formatCode>General</c:formatCode>
                <c:ptCount val="6"/>
                <c:pt idx="0">
                  <c:v>5</c:v>
                </c:pt>
                <c:pt idx="1">
                  <c:v>3</c:v>
                </c:pt>
                <c:pt idx="2">
                  <c:v>11</c:v>
                </c:pt>
                <c:pt idx="3">
                  <c:v>4</c:v>
                </c:pt>
                <c:pt idx="4">
                  <c:v>11</c:v>
                </c:pt>
                <c:pt idx="5">
                  <c:v>0</c:v>
                </c:pt>
              </c:numCache>
            </c:numRef>
          </c:val>
          <c:extLst>
            <c:ext xmlns:c16="http://schemas.microsoft.com/office/drawing/2014/chart" uri="{C3380CC4-5D6E-409C-BE32-E72D297353CC}">
              <c16:uniqueId val="{0000000C-3BDE-48BB-8AC8-2054BD0F23C7}"/>
            </c:ext>
          </c:extLst>
        </c:ser>
        <c:dLbls>
          <c:dLblPos val="ctr"/>
          <c:showLegendKey val="0"/>
          <c:showVal val="1"/>
          <c:showCatName val="0"/>
          <c:showSerName val="0"/>
          <c:showPercent val="0"/>
          <c:showBubbleSize val="0"/>
          <c:showLeaderLines val="1"/>
        </c:dLbls>
        <c:firstSliceAng val="0"/>
      </c:pieChart>
      <c:spPr>
        <a:noFill/>
        <a:ln>
          <a:noFill/>
        </a:ln>
        <a:effectLst/>
      </c:spPr>
    </c:plotArea>
    <c:legend>
      <c:legendPos val="r"/>
      <c:overlay val="0"/>
      <c:spPr>
        <a:solidFill>
          <a:schemeClr val="bg1"/>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CA" sz="2400"/>
              <a:t>Increase in Submissions</a:t>
            </a:r>
          </a:p>
        </c:rich>
      </c:tx>
      <c:layout>
        <c:manualLayout>
          <c:xMode val="edge"/>
          <c:yMode val="edge"/>
          <c:x val="0.31862884462733004"/>
          <c:y val="5.1282051282051282E-3"/>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9136482939632546E-2"/>
          <c:y val="0.17634259259259263"/>
          <c:w val="0.89030796150481195"/>
          <c:h val="0.6153546952464275"/>
        </c:manualLayout>
      </c:layout>
      <c:barChart>
        <c:barDir val="col"/>
        <c:grouping val="stacked"/>
        <c:varyColors val="0"/>
        <c:ser>
          <c:idx val="0"/>
          <c:order val="0"/>
          <c:tx>
            <c:strRef>
              <c:f>Sheet1!$B$4</c:f>
              <c:strCache>
                <c:ptCount val="1"/>
                <c:pt idx="0">
                  <c:v>Disclosures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Sheet1!$A$5:$A$9</c:f>
              <c:numCache>
                <c:formatCode>General</c:formatCode>
                <c:ptCount val="5"/>
                <c:pt idx="0">
                  <c:v>2021</c:v>
                </c:pt>
                <c:pt idx="1">
                  <c:v>2022</c:v>
                </c:pt>
                <c:pt idx="2">
                  <c:v>2023</c:v>
                </c:pt>
                <c:pt idx="3">
                  <c:v>2024</c:v>
                </c:pt>
                <c:pt idx="4">
                  <c:v>2025</c:v>
                </c:pt>
              </c:numCache>
            </c:numRef>
          </c:cat>
          <c:val>
            <c:numRef>
              <c:f>Sheet1!$B$5:$B$9</c:f>
              <c:numCache>
                <c:formatCode>General</c:formatCode>
                <c:ptCount val="5"/>
                <c:pt idx="0">
                  <c:v>149</c:v>
                </c:pt>
                <c:pt idx="1">
                  <c:v>194</c:v>
                </c:pt>
                <c:pt idx="2">
                  <c:v>250</c:v>
                </c:pt>
                <c:pt idx="3">
                  <c:v>328</c:v>
                </c:pt>
                <c:pt idx="4">
                  <c:v>510</c:v>
                </c:pt>
              </c:numCache>
            </c:numRef>
          </c:val>
          <c:extLst>
            <c:ext xmlns:c16="http://schemas.microsoft.com/office/drawing/2014/chart" uri="{C3380CC4-5D6E-409C-BE32-E72D297353CC}">
              <c16:uniqueId val="{00000000-524A-4487-9F1E-3BF783E23531}"/>
            </c:ext>
          </c:extLst>
        </c:ser>
        <c:ser>
          <c:idx val="1"/>
          <c:order val="1"/>
          <c:tx>
            <c:strRef>
              <c:f>Sheet1!$C$4</c:f>
              <c:strCache>
                <c:ptCount val="1"/>
                <c:pt idx="0">
                  <c:v>Reprisals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Sheet1!$A$5:$A$9</c:f>
              <c:numCache>
                <c:formatCode>General</c:formatCode>
                <c:ptCount val="5"/>
                <c:pt idx="0">
                  <c:v>2021</c:v>
                </c:pt>
                <c:pt idx="1">
                  <c:v>2022</c:v>
                </c:pt>
                <c:pt idx="2">
                  <c:v>2023</c:v>
                </c:pt>
                <c:pt idx="3">
                  <c:v>2024</c:v>
                </c:pt>
                <c:pt idx="4">
                  <c:v>2025</c:v>
                </c:pt>
              </c:numCache>
            </c:numRef>
          </c:cat>
          <c:val>
            <c:numRef>
              <c:f>Sheet1!$C$5:$C$9</c:f>
              <c:numCache>
                <c:formatCode>General</c:formatCode>
                <c:ptCount val="5"/>
                <c:pt idx="0">
                  <c:v>52</c:v>
                </c:pt>
                <c:pt idx="1">
                  <c:v>51</c:v>
                </c:pt>
                <c:pt idx="2">
                  <c:v>63</c:v>
                </c:pt>
                <c:pt idx="3">
                  <c:v>91</c:v>
                </c:pt>
                <c:pt idx="4">
                  <c:v>128</c:v>
                </c:pt>
              </c:numCache>
            </c:numRef>
          </c:val>
          <c:extLst>
            <c:ext xmlns:c16="http://schemas.microsoft.com/office/drawing/2014/chart" uri="{C3380CC4-5D6E-409C-BE32-E72D297353CC}">
              <c16:uniqueId val="{00000001-524A-4487-9F1E-3BF783E23531}"/>
            </c:ext>
          </c:extLst>
        </c:ser>
        <c:dLbls>
          <c:dLblPos val="ctr"/>
          <c:showLegendKey val="0"/>
          <c:showVal val="1"/>
          <c:showCatName val="0"/>
          <c:showSerName val="0"/>
          <c:showPercent val="0"/>
          <c:showBubbleSize val="0"/>
        </c:dLbls>
        <c:gapWidth val="150"/>
        <c:overlap val="100"/>
        <c:axId val="1094696287"/>
        <c:axId val="684070895"/>
      </c:barChart>
      <c:catAx>
        <c:axId val="1094696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4070895"/>
        <c:crosses val="autoZero"/>
        <c:auto val="1"/>
        <c:lblAlgn val="ctr"/>
        <c:lblOffset val="100"/>
        <c:noMultiLvlLbl val="0"/>
      </c:catAx>
      <c:valAx>
        <c:axId val="6840708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46962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0.14206</cdr:x>
      <cdr:y>0.57115</cdr:y>
    </cdr:from>
    <cdr:to>
      <cdr:x>0.20603</cdr:x>
      <cdr:y>0.60808</cdr:y>
    </cdr:to>
    <cdr:sp macro="" textlink="">
      <cdr:nvSpPr>
        <cdr:cNvPr id="2" name="TextBox 1">
          <a:extLst xmlns:a="http://schemas.openxmlformats.org/drawingml/2006/main">
            <a:ext uri="{FF2B5EF4-FFF2-40B4-BE49-F238E27FC236}">
              <a16:creationId xmlns:a16="http://schemas.microsoft.com/office/drawing/2014/main" id="{66C22F7B-B585-DE42-CFB7-418D3E355324}"/>
            </a:ext>
          </a:extLst>
        </cdr:cNvPr>
        <cdr:cNvSpPr txBox="1"/>
      </cdr:nvSpPr>
      <cdr:spPr>
        <a:xfrm xmlns:a="http://schemas.openxmlformats.org/drawingml/2006/main">
          <a:off x="1167764" y="2828925"/>
          <a:ext cx="525781" cy="1828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900" b="1" kern="1200" dirty="0"/>
            <a:t>201</a:t>
          </a:r>
        </a:p>
      </cdr:txBody>
    </cdr:sp>
  </cdr:relSizeAnchor>
  <cdr:relSizeAnchor xmlns:cdr="http://schemas.openxmlformats.org/drawingml/2006/chartDrawing">
    <cdr:from>
      <cdr:x>0.49803</cdr:x>
      <cdr:y>0.46962</cdr:y>
    </cdr:from>
    <cdr:to>
      <cdr:x>0.58819</cdr:x>
      <cdr:y>0.52731</cdr:y>
    </cdr:to>
    <cdr:sp macro="" textlink="">
      <cdr:nvSpPr>
        <cdr:cNvPr id="7" name="TextBox 6">
          <a:extLst xmlns:a="http://schemas.openxmlformats.org/drawingml/2006/main">
            <a:ext uri="{FF2B5EF4-FFF2-40B4-BE49-F238E27FC236}">
              <a16:creationId xmlns:a16="http://schemas.microsoft.com/office/drawing/2014/main" id="{85086F61-5F2B-4DC5-B3F1-237165700910}"/>
            </a:ext>
          </a:extLst>
        </cdr:cNvPr>
        <cdr:cNvSpPr txBox="1"/>
      </cdr:nvSpPr>
      <cdr:spPr>
        <a:xfrm xmlns:a="http://schemas.openxmlformats.org/drawingml/2006/main">
          <a:off x="4093845" y="2326005"/>
          <a:ext cx="741121" cy="2857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900" b="1" kern="1200" dirty="0"/>
            <a:t>313</a:t>
          </a:r>
        </a:p>
      </cdr:txBody>
    </cdr:sp>
  </cdr:relSizeAnchor>
  <cdr:relSizeAnchor xmlns:cdr="http://schemas.openxmlformats.org/drawingml/2006/chartDrawing">
    <cdr:from>
      <cdr:x>0.67462</cdr:x>
      <cdr:y>0.37731</cdr:y>
    </cdr:from>
    <cdr:to>
      <cdr:x>0.75069</cdr:x>
      <cdr:y>0.43962</cdr:y>
    </cdr:to>
    <cdr:sp macro="" textlink="">
      <cdr:nvSpPr>
        <cdr:cNvPr id="8" name="TextBox 7">
          <a:extLst xmlns:a="http://schemas.openxmlformats.org/drawingml/2006/main">
            <a:ext uri="{FF2B5EF4-FFF2-40B4-BE49-F238E27FC236}">
              <a16:creationId xmlns:a16="http://schemas.microsoft.com/office/drawing/2014/main" id="{22EA2D23-59EC-EE84-DFC3-8FC6BE124753}"/>
            </a:ext>
          </a:extLst>
        </cdr:cNvPr>
        <cdr:cNvSpPr txBox="1"/>
      </cdr:nvSpPr>
      <cdr:spPr>
        <a:xfrm xmlns:a="http://schemas.openxmlformats.org/drawingml/2006/main">
          <a:off x="5545455" y="1868805"/>
          <a:ext cx="625272" cy="30861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900" b="1" kern="1200" dirty="0"/>
            <a:t>419</a:t>
          </a:r>
        </a:p>
      </cdr:txBody>
    </cdr:sp>
  </cdr:relSizeAnchor>
  <cdr:relSizeAnchor xmlns:cdr="http://schemas.openxmlformats.org/drawingml/2006/chartDrawing">
    <cdr:from>
      <cdr:x>0.854</cdr:x>
      <cdr:y>0.18808</cdr:y>
    </cdr:from>
    <cdr:to>
      <cdr:x>0.92847</cdr:x>
      <cdr:y>0.22962</cdr:y>
    </cdr:to>
    <cdr:sp macro="" textlink="">
      <cdr:nvSpPr>
        <cdr:cNvPr id="9" name="TextBox 8">
          <a:extLst xmlns:a="http://schemas.openxmlformats.org/drawingml/2006/main">
            <a:ext uri="{FF2B5EF4-FFF2-40B4-BE49-F238E27FC236}">
              <a16:creationId xmlns:a16="http://schemas.microsoft.com/office/drawing/2014/main" id="{9DEB9556-9F8E-CDE3-5C34-4DA3059527E8}"/>
            </a:ext>
          </a:extLst>
        </cdr:cNvPr>
        <cdr:cNvSpPr txBox="1"/>
      </cdr:nvSpPr>
      <cdr:spPr>
        <a:xfrm xmlns:a="http://schemas.openxmlformats.org/drawingml/2006/main">
          <a:off x="7019925" y="931545"/>
          <a:ext cx="612168" cy="2057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900" b="1" kern="1200" dirty="0"/>
            <a:t>638</a:t>
          </a:r>
        </a:p>
      </cdr:txBody>
    </cdr:sp>
  </cdr:relSizeAnchor>
  <cdr:relSizeAnchor xmlns:cdr="http://schemas.openxmlformats.org/drawingml/2006/chartDrawing">
    <cdr:from>
      <cdr:x>0.32283</cdr:x>
      <cdr:y>0.52962</cdr:y>
    </cdr:from>
    <cdr:to>
      <cdr:x>0.38818</cdr:x>
      <cdr:y>0.58962</cdr:y>
    </cdr:to>
    <cdr:sp macro="" textlink="">
      <cdr:nvSpPr>
        <cdr:cNvPr id="3" name="TextBox 2">
          <a:extLst xmlns:a="http://schemas.openxmlformats.org/drawingml/2006/main">
            <a:ext uri="{FF2B5EF4-FFF2-40B4-BE49-F238E27FC236}">
              <a16:creationId xmlns:a16="http://schemas.microsoft.com/office/drawing/2014/main" id="{39872F84-6DDF-E34D-66E4-91B056CE0B78}"/>
            </a:ext>
          </a:extLst>
        </cdr:cNvPr>
        <cdr:cNvSpPr txBox="1"/>
      </cdr:nvSpPr>
      <cdr:spPr>
        <a:xfrm xmlns:a="http://schemas.openxmlformats.org/drawingml/2006/main">
          <a:off x="2653665" y="2623185"/>
          <a:ext cx="537210" cy="2971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CA" sz="900" b="1" kern="1200" dirty="0"/>
            <a:t>245</a:t>
          </a:r>
          <a:endParaRPr lang="en-CA" sz="900" b="1" kern="12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008F546-D597-F57A-84A1-5459A8E69A56}"/>
              </a:ext>
            </a:extLst>
          </p:cNvPr>
          <p:cNvSpPr>
            <a:spLocks noGrp="1"/>
          </p:cNvSpPr>
          <p:nvPr>
            <p:ph type="dt" sz="half" idx="10"/>
          </p:nvPr>
        </p:nvSpPr>
        <p:spPr/>
        <p:txBody>
          <a:bodyPr/>
          <a:lstStyle>
            <a:lvl1pPr>
              <a:defRPr/>
            </a:lvl1pPr>
          </a:lstStyle>
          <a:p>
            <a:pPr>
              <a:defRPr/>
            </a:pPr>
            <a:fld id="{00183D42-4742-4345-B811-F7B5D4FA7169}" type="datetimeFigureOut">
              <a:rPr lang="en-CA"/>
              <a:pPr>
                <a:defRPr/>
              </a:pPr>
              <a:t>2026-10-14</a:t>
            </a:fld>
            <a:endParaRPr lang="en-CA"/>
          </a:p>
        </p:txBody>
      </p:sp>
      <p:sp>
        <p:nvSpPr>
          <p:cNvPr id="5" name="Footer Placeholder 4">
            <a:extLst>
              <a:ext uri="{FF2B5EF4-FFF2-40B4-BE49-F238E27FC236}">
                <a16:creationId xmlns:a16="http://schemas.microsoft.com/office/drawing/2014/main" id="{29A0F3DB-C21B-2E5C-0ABA-6B81D7583E1D}"/>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5">
            <a:extLst>
              <a:ext uri="{FF2B5EF4-FFF2-40B4-BE49-F238E27FC236}">
                <a16:creationId xmlns:a16="http://schemas.microsoft.com/office/drawing/2014/main" id="{D654486B-20EB-69A6-902B-CE548AB44CAC}"/>
              </a:ext>
            </a:extLst>
          </p:cNvPr>
          <p:cNvSpPr>
            <a:spLocks noGrp="1"/>
          </p:cNvSpPr>
          <p:nvPr>
            <p:ph type="sldNum" sz="quarter" idx="12"/>
          </p:nvPr>
        </p:nvSpPr>
        <p:spPr/>
        <p:txBody>
          <a:bodyPr/>
          <a:lstStyle>
            <a:lvl1pPr>
              <a:defRPr/>
            </a:lvl1pPr>
          </a:lstStyle>
          <a:p>
            <a:pPr>
              <a:defRPr/>
            </a:pPr>
            <a:fld id="{E021465D-9260-4101-906D-0EEBD3018867}" type="slidenum">
              <a:rPr lang="en-CA" altLang="en-US"/>
              <a:pPr>
                <a:defRPr/>
              </a:pPr>
              <a:t>‹#›</a:t>
            </a:fld>
            <a:endParaRPr lang="en-CA" altLang="en-US"/>
          </a:p>
        </p:txBody>
      </p:sp>
    </p:spTree>
    <p:extLst>
      <p:ext uri="{BB962C8B-B14F-4D97-AF65-F5344CB8AC3E}">
        <p14:creationId xmlns:p14="http://schemas.microsoft.com/office/powerpoint/2010/main" val="3322884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77348"/>
          </a:xfrm>
        </p:spPr>
        <p:txBody>
          <a:bodyPr/>
          <a:lstStyle>
            <a:lvl1pPr>
              <a:defRPr sz="3000"/>
            </a:lvl1pPr>
          </a:lstStyle>
          <a:p>
            <a:r>
              <a:rPr lang="en-US"/>
              <a:t>Click to edit Master title style</a:t>
            </a:r>
            <a:endParaRPr lang="en-CA"/>
          </a:p>
        </p:txBody>
      </p:sp>
      <p:sp>
        <p:nvSpPr>
          <p:cNvPr id="3" name="Content Placeholder 2"/>
          <p:cNvSpPr>
            <a:spLocks noGrp="1"/>
          </p:cNvSpPr>
          <p:nvPr>
            <p:ph idx="1"/>
          </p:nvPr>
        </p:nvSpPr>
        <p:spPr>
          <a:xfrm>
            <a:off x="838200" y="1542474"/>
            <a:ext cx="10515600" cy="4315401"/>
          </a:xfrm>
        </p:spPr>
        <p:txBody>
          <a:bodyPr/>
          <a:lstStyle>
            <a:lvl1pPr>
              <a:defRPr sz="1800"/>
            </a:lvl1pPr>
            <a:lvl2pPr>
              <a:defRPr sz="18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8CA323B-C2EF-1FAE-9843-1511474EBF75}"/>
              </a:ext>
            </a:extLst>
          </p:cNvPr>
          <p:cNvSpPr>
            <a:spLocks noGrp="1"/>
          </p:cNvSpPr>
          <p:nvPr>
            <p:ph type="dt" sz="half" idx="10"/>
          </p:nvPr>
        </p:nvSpPr>
        <p:spPr/>
        <p:txBody>
          <a:bodyPr/>
          <a:lstStyle>
            <a:lvl1pPr>
              <a:defRPr/>
            </a:lvl1pPr>
          </a:lstStyle>
          <a:p>
            <a:pPr>
              <a:defRPr/>
            </a:pPr>
            <a:fld id="{CE0B42C7-0ADF-440C-B002-EF259517BA15}" type="datetimeFigureOut">
              <a:rPr lang="en-CA"/>
              <a:pPr>
                <a:defRPr/>
              </a:pPr>
              <a:t>2026-10-14</a:t>
            </a:fld>
            <a:endParaRPr lang="en-CA"/>
          </a:p>
        </p:txBody>
      </p:sp>
      <p:sp>
        <p:nvSpPr>
          <p:cNvPr id="5" name="Footer Placeholder 4">
            <a:extLst>
              <a:ext uri="{FF2B5EF4-FFF2-40B4-BE49-F238E27FC236}">
                <a16:creationId xmlns:a16="http://schemas.microsoft.com/office/drawing/2014/main" id="{7F237E59-C822-747B-5A39-928392C19514}"/>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5">
            <a:extLst>
              <a:ext uri="{FF2B5EF4-FFF2-40B4-BE49-F238E27FC236}">
                <a16:creationId xmlns:a16="http://schemas.microsoft.com/office/drawing/2014/main" id="{6A0F5429-9B28-D080-3A0F-2B544AC6F822}"/>
              </a:ext>
            </a:extLst>
          </p:cNvPr>
          <p:cNvSpPr>
            <a:spLocks noGrp="1"/>
          </p:cNvSpPr>
          <p:nvPr>
            <p:ph type="sldNum" sz="quarter" idx="12"/>
          </p:nvPr>
        </p:nvSpPr>
        <p:spPr/>
        <p:txBody>
          <a:bodyPr/>
          <a:lstStyle>
            <a:lvl1pPr>
              <a:defRPr/>
            </a:lvl1pPr>
          </a:lstStyle>
          <a:p>
            <a:pPr>
              <a:defRPr/>
            </a:pPr>
            <a:fld id="{6157B53A-961E-4D5F-8A3F-A89862694BEE}" type="slidenum">
              <a:rPr lang="en-CA" altLang="en-US"/>
              <a:pPr>
                <a:defRPr/>
              </a:pPr>
              <a:t>‹#›</a:t>
            </a:fld>
            <a:endParaRPr lang="en-CA" altLang="en-US"/>
          </a:p>
        </p:txBody>
      </p:sp>
    </p:spTree>
    <p:extLst>
      <p:ext uri="{BB962C8B-B14F-4D97-AF65-F5344CB8AC3E}">
        <p14:creationId xmlns:p14="http://schemas.microsoft.com/office/powerpoint/2010/main" val="261682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0CBE88C-CC9B-829D-07D3-611F3D13C787}"/>
              </a:ext>
            </a:extLst>
          </p:cNvPr>
          <p:cNvSpPr>
            <a:spLocks noGrp="1"/>
          </p:cNvSpPr>
          <p:nvPr>
            <p:ph type="dt" sz="half" idx="10"/>
          </p:nvPr>
        </p:nvSpPr>
        <p:spPr/>
        <p:txBody>
          <a:bodyPr/>
          <a:lstStyle>
            <a:lvl1pPr>
              <a:defRPr/>
            </a:lvl1pPr>
          </a:lstStyle>
          <a:p>
            <a:pPr>
              <a:defRPr/>
            </a:pPr>
            <a:fld id="{F292BBA8-E8B0-499E-B1AC-F92E25FCB709}" type="datetimeFigureOut">
              <a:rPr lang="en-CA"/>
              <a:pPr>
                <a:defRPr/>
              </a:pPr>
              <a:t>2026-10-14</a:t>
            </a:fld>
            <a:endParaRPr lang="en-CA"/>
          </a:p>
        </p:txBody>
      </p:sp>
      <p:sp>
        <p:nvSpPr>
          <p:cNvPr id="5" name="Footer Placeholder 4">
            <a:extLst>
              <a:ext uri="{FF2B5EF4-FFF2-40B4-BE49-F238E27FC236}">
                <a16:creationId xmlns:a16="http://schemas.microsoft.com/office/drawing/2014/main" id="{A3E9B21A-67A4-2FBC-5FD6-A02EE5559522}"/>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5">
            <a:extLst>
              <a:ext uri="{FF2B5EF4-FFF2-40B4-BE49-F238E27FC236}">
                <a16:creationId xmlns:a16="http://schemas.microsoft.com/office/drawing/2014/main" id="{E47FD5F8-9AA3-C816-8ED2-E2E63540B276}"/>
              </a:ext>
            </a:extLst>
          </p:cNvPr>
          <p:cNvSpPr>
            <a:spLocks noGrp="1"/>
          </p:cNvSpPr>
          <p:nvPr>
            <p:ph type="sldNum" sz="quarter" idx="12"/>
          </p:nvPr>
        </p:nvSpPr>
        <p:spPr/>
        <p:txBody>
          <a:bodyPr/>
          <a:lstStyle>
            <a:lvl1pPr>
              <a:defRPr/>
            </a:lvl1pPr>
          </a:lstStyle>
          <a:p>
            <a:pPr>
              <a:defRPr/>
            </a:pPr>
            <a:fld id="{3A8FB2AB-BF91-4CEC-AF9F-561DB48D644F}" type="slidenum">
              <a:rPr lang="en-CA" altLang="en-US"/>
              <a:pPr>
                <a:defRPr/>
              </a:pPr>
              <a:t>‹#›</a:t>
            </a:fld>
            <a:endParaRPr lang="en-CA" altLang="en-US"/>
          </a:p>
        </p:txBody>
      </p:sp>
    </p:spTree>
    <p:extLst>
      <p:ext uri="{BB962C8B-B14F-4D97-AF65-F5344CB8AC3E}">
        <p14:creationId xmlns:p14="http://schemas.microsoft.com/office/powerpoint/2010/main" val="1761004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3">
            <a:extLst>
              <a:ext uri="{FF2B5EF4-FFF2-40B4-BE49-F238E27FC236}">
                <a16:creationId xmlns:a16="http://schemas.microsoft.com/office/drawing/2014/main" id="{C0B0580C-9EFF-30F3-5228-049E200A2B5A}"/>
              </a:ext>
            </a:extLst>
          </p:cNvPr>
          <p:cNvSpPr>
            <a:spLocks noGrp="1"/>
          </p:cNvSpPr>
          <p:nvPr>
            <p:ph type="dt" sz="half" idx="10"/>
          </p:nvPr>
        </p:nvSpPr>
        <p:spPr/>
        <p:txBody>
          <a:bodyPr/>
          <a:lstStyle>
            <a:lvl1pPr>
              <a:defRPr/>
            </a:lvl1pPr>
          </a:lstStyle>
          <a:p>
            <a:pPr>
              <a:defRPr/>
            </a:pPr>
            <a:fld id="{976D0B0C-066A-46F3-93AA-EE73A950C326}" type="datetimeFigureOut">
              <a:rPr lang="en-CA"/>
              <a:pPr>
                <a:defRPr/>
              </a:pPr>
              <a:t>2026-10-14</a:t>
            </a:fld>
            <a:endParaRPr lang="en-CA"/>
          </a:p>
        </p:txBody>
      </p:sp>
      <p:sp>
        <p:nvSpPr>
          <p:cNvPr id="6" name="Footer Placeholder 4">
            <a:extLst>
              <a:ext uri="{FF2B5EF4-FFF2-40B4-BE49-F238E27FC236}">
                <a16:creationId xmlns:a16="http://schemas.microsoft.com/office/drawing/2014/main" id="{4F39E5C2-185A-D160-D169-9B8D0AB2E165}"/>
              </a:ext>
            </a:extLst>
          </p:cNvPr>
          <p:cNvSpPr>
            <a:spLocks noGrp="1"/>
          </p:cNvSpPr>
          <p:nvPr>
            <p:ph type="ftr" sz="quarter" idx="11"/>
          </p:nvPr>
        </p:nvSpPr>
        <p:spPr/>
        <p:txBody>
          <a:bodyPr/>
          <a:lstStyle>
            <a:lvl1pPr>
              <a:defRPr/>
            </a:lvl1pPr>
          </a:lstStyle>
          <a:p>
            <a:pPr>
              <a:defRPr/>
            </a:pPr>
            <a:endParaRPr lang="en-CA"/>
          </a:p>
        </p:txBody>
      </p:sp>
      <p:sp>
        <p:nvSpPr>
          <p:cNvPr id="7" name="Slide Number Placeholder 5">
            <a:extLst>
              <a:ext uri="{FF2B5EF4-FFF2-40B4-BE49-F238E27FC236}">
                <a16:creationId xmlns:a16="http://schemas.microsoft.com/office/drawing/2014/main" id="{4390A368-C8E5-E214-C00C-68ECEB1E7CF2}"/>
              </a:ext>
            </a:extLst>
          </p:cNvPr>
          <p:cNvSpPr>
            <a:spLocks noGrp="1"/>
          </p:cNvSpPr>
          <p:nvPr>
            <p:ph type="sldNum" sz="quarter" idx="12"/>
          </p:nvPr>
        </p:nvSpPr>
        <p:spPr/>
        <p:txBody>
          <a:bodyPr/>
          <a:lstStyle>
            <a:lvl1pPr>
              <a:defRPr/>
            </a:lvl1pPr>
          </a:lstStyle>
          <a:p>
            <a:pPr>
              <a:defRPr/>
            </a:pPr>
            <a:fld id="{870D2745-887C-464A-B279-91267FEEF5CC}" type="slidenum">
              <a:rPr lang="en-CA" altLang="en-US"/>
              <a:pPr>
                <a:defRPr/>
              </a:pPr>
              <a:t>‹#›</a:t>
            </a:fld>
            <a:endParaRPr lang="en-CA" altLang="en-US"/>
          </a:p>
        </p:txBody>
      </p:sp>
    </p:spTree>
    <p:extLst>
      <p:ext uri="{BB962C8B-B14F-4D97-AF65-F5344CB8AC3E}">
        <p14:creationId xmlns:p14="http://schemas.microsoft.com/office/powerpoint/2010/main" val="888084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3">
            <a:extLst>
              <a:ext uri="{FF2B5EF4-FFF2-40B4-BE49-F238E27FC236}">
                <a16:creationId xmlns:a16="http://schemas.microsoft.com/office/drawing/2014/main" id="{354107D7-5648-39BA-9124-ABBB83C6175B}"/>
              </a:ext>
            </a:extLst>
          </p:cNvPr>
          <p:cNvSpPr>
            <a:spLocks noGrp="1"/>
          </p:cNvSpPr>
          <p:nvPr>
            <p:ph type="dt" sz="half" idx="10"/>
          </p:nvPr>
        </p:nvSpPr>
        <p:spPr/>
        <p:txBody>
          <a:bodyPr/>
          <a:lstStyle>
            <a:lvl1pPr>
              <a:defRPr/>
            </a:lvl1pPr>
          </a:lstStyle>
          <a:p>
            <a:pPr>
              <a:defRPr/>
            </a:pPr>
            <a:fld id="{93BFAAC4-18AD-405D-B24E-6923E36FCAB8}" type="datetimeFigureOut">
              <a:rPr lang="en-CA"/>
              <a:pPr>
                <a:defRPr/>
              </a:pPr>
              <a:t>2026-10-14</a:t>
            </a:fld>
            <a:endParaRPr lang="en-CA"/>
          </a:p>
        </p:txBody>
      </p:sp>
      <p:sp>
        <p:nvSpPr>
          <p:cNvPr id="8" name="Footer Placeholder 4">
            <a:extLst>
              <a:ext uri="{FF2B5EF4-FFF2-40B4-BE49-F238E27FC236}">
                <a16:creationId xmlns:a16="http://schemas.microsoft.com/office/drawing/2014/main" id="{D9B6BB4E-2BA4-93E6-6BAF-8DB7F380D4AF}"/>
              </a:ext>
            </a:extLst>
          </p:cNvPr>
          <p:cNvSpPr>
            <a:spLocks noGrp="1"/>
          </p:cNvSpPr>
          <p:nvPr>
            <p:ph type="ftr" sz="quarter" idx="11"/>
          </p:nvPr>
        </p:nvSpPr>
        <p:spPr/>
        <p:txBody>
          <a:bodyPr/>
          <a:lstStyle>
            <a:lvl1pPr>
              <a:defRPr/>
            </a:lvl1pPr>
          </a:lstStyle>
          <a:p>
            <a:pPr>
              <a:defRPr/>
            </a:pPr>
            <a:endParaRPr lang="en-CA"/>
          </a:p>
        </p:txBody>
      </p:sp>
      <p:sp>
        <p:nvSpPr>
          <p:cNvPr id="9" name="Slide Number Placeholder 5">
            <a:extLst>
              <a:ext uri="{FF2B5EF4-FFF2-40B4-BE49-F238E27FC236}">
                <a16:creationId xmlns:a16="http://schemas.microsoft.com/office/drawing/2014/main" id="{42344DC6-A6A6-C1BF-A032-0CF92FFBDE61}"/>
              </a:ext>
            </a:extLst>
          </p:cNvPr>
          <p:cNvSpPr>
            <a:spLocks noGrp="1"/>
          </p:cNvSpPr>
          <p:nvPr>
            <p:ph type="sldNum" sz="quarter" idx="12"/>
          </p:nvPr>
        </p:nvSpPr>
        <p:spPr/>
        <p:txBody>
          <a:bodyPr/>
          <a:lstStyle>
            <a:lvl1pPr>
              <a:defRPr/>
            </a:lvl1pPr>
          </a:lstStyle>
          <a:p>
            <a:pPr>
              <a:defRPr/>
            </a:pPr>
            <a:fld id="{F411E6E8-8F14-499F-9D6F-5F87B21148E4}" type="slidenum">
              <a:rPr lang="en-CA" altLang="en-US"/>
              <a:pPr>
                <a:defRPr/>
              </a:pPr>
              <a:t>‹#›</a:t>
            </a:fld>
            <a:endParaRPr lang="en-CA" altLang="en-US"/>
          </a:p>
        </p:txBody>
      </p:sp>
    </p:spTree>
    <p:extLst>
      <p:ext uri="{BB962C8B-B14F-4D97-AF65-F5344CB8AC3E}">
        <p14:creationId xmlns:p14="http://schemas.microsoft.com/office/powerpoint/2010/main" val="3186651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3">
            <a:extLst>
              <a:ext uri="{FF2B5EF4-FFF2-40B4-BE49-F238E27FC236}">
                <a16:creationId xmlns:a16="http://schemas.microsoft.com/office/drawing/2014/main" id="{68F41C63-6497-4C75-4E28-16F3629DAF80}"/>
              </a:ext>
            </a:extLst>
          </p:cNvPr>
          <p:cNvSpPr>
            <a:spLocks noGrp="1"/>
          </p:cNvSpPr>
          <p:nvPr>
            <p:ph type="dt" sz="half" idx="10"/>
          </p:nvPr>
        </p:nvSpPr>
        <p:spPr/>
        <p:txBody>
          <a:bodyPr/>
          <a:lstStyle>
            <a:lvl1pPr>
              <a:defRPr/>
            </a:lvl1pPr>
          </a:lstStyle>
          <a:p>
            <a:pPr>
              <a:defRPr/>
            </a:pPr>
            <a:fld id="{9606CCF8-35F0-4CDD-AA7A-1B7EAF34700E}" type="datetimeFigureOut">
              <a:rPr lang="en-CA"/>
              <a:pPr>
                <a:defRPr/>
              </a:pPr>
              <a:t>2026-10-14</a:t>
            </a:fld>
            <a:endParaRPr lang="en-CA"/>
          </a:p>
        </p:txBody>
      </p:sp>
      <p:sp>
        <p:nvSpPr>
          <p:cNvPr id="4" name="Footer Placeholder 4">
            <a:extLst>
              <a:ext uri="{FF2B5EF4-FFF2-40B4-BE49-F238E27FC236}">
                <a16:creationId xmlns:a16="http://schemas.microsoft.com/office/drawing/2014/main" id="{A1C72BC8-FDED-A77C-5112-C87FE46C5678}"/>
              </a:ext>
            </a:extLst>
          </p:cNvPr>
          <p:cNvSpPr>
            <a:spLocks noGrp="1"/>
          </p:cNvSpPr>
          <p:nvPr>
            <p:ph type="ftr" sz="quarter" idx="11"/>
          </p:nvPr>
        </p:nvSpPr>
        <p:spPr/>
        <p:txBody>
          <a:bodyPr/>
          <a:lstStyle>
            <a:lvl1pPr>
              <a:defRPr/>
            </a:lvl1pPr>
          </a:lstStyle>
          <a:p>
            <a:pPr>
              <a:defRPr/>
            </a:pPr>
            <a:endParaRPr lang="en-CA"/>
          </a:p>
        </p:txBody>
      </p:sp>
      <p:sp>
        <p:nvSpPr>
          <p:cNvPr id="5" name="Slide Number Placeholder 5">
            <a:extLst>
              <a:ext uri="{FF2B5EF4-FFF2-40B4-BE49-F238E27FC236}">
                <a16:creationId xmlns:a16="http://schemas.microsoft.com/office/drawing/2014/main" id="{17D73384-4BA6-B7BC-849C-98CBC69D4902}"/>
              </a:ext>
            </a:extLst>
          </p:cNvPr>
          <p:cNvSpPr>
            <a:spLocks noGrp="1"/>
          </p:cNvSpPr>
          <p:nvPr>
            <p:ph type="sldNum" sz="quarter" idx="12"/>
          </p:nvPr>
        </p:nvSpPr>
        <p:spPr/>
        <p:txBody>
          <a:bodyPr/>
          <a:lstStyle>
            <a:lvl1pPr>
              <a:defRPr/>
            </a:lvl1pPr>
          </a:lstStyle>
          <a:p>
            <a:pPr>
              <a:defRPr/>
            </a:pPr>
            <a:fld id="{CBCC5AF7-2AB2-43B6-88C5-5351A831B4B2}" type="slidenum">
              <a:rPr lang="en-CA" altLang="en-US"/>
              <a:pPr>
                <a:defRPr/>
              </a:pPr>
              <a:t>‹#›</a:t>
            </a:fld>
            <a:endParaRPr lang="en-CA" altLang="en-US"/>
          </a:p>
        </p:txBody>
      </p:sp>
    </p:spTree>
    <p:extLst>
      <p:ext uri="{BB962C8B-B14F-4D97-AF65-F5344CB8AC3E}">
        <p14:creationId xmlns:p14="http://schemas.microsoft.com/office/powerpoint/2010/main" val="1013910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D52F7E9-F9AA-FB61-CF95-47BEACBA045E}"/>
              </a:ext>
            </a:extLst>
          </p:cNvPr>
          <p:cNvSpPr>
            <a:spLocks noGrp="1"/>
          </p:cNvSpPr>
          <p:nvPr>
            <p:ph type="dt" sz="half" idx="10"/>
          </p:nvPr>
        </p:nvSpPr>
        <p:spPr/>
        <p:txBody>
          <a:bodyPr/>
          <a:lstStyle>
            <a:lvl1pPr>
              <a:defRPr/>
            </a:lvl1pPr>
          </a:lstStyle>
          <a:p>
            <a:pPr>
              <a:defRPr/>
            </a:pPr>
            <a:fld id="{5539D215-90CE-4C9C-B4D6-8134E429B01F}" type="datetimeFigureOut">
              <a:rPr lang="en-CA"/>
              <a:pPr>
                <a:defRPr/>
              </a:pPr>
              <a:t>2026-10-14</a:t>
            </a:fld>
            <a:endParaRPr lang="en-CA"/>
          </a:p>
        </p:txBody>
      </p:sp>
      <p:sp>
        <p:nvSpPr>
          <p:cNvPr id="3" name="Footer Placeholder 4">
            <a:extLst>
              <a:ext uri="{FF2B5EF4-FFF2-40B4-BE49-F238E27FC236}">
                <a16:creationId xmlns:a16="http://schemas.microsoft.com/office/drawing/2014/main" id="{8E14FF59-3A68-25EB-CC59-0D4AFE41313E}"/>
              </a:ext>
            </a:extLst>
          </p:cNvPr>
          <p:cNvSpPr>
            <a:spLocks noGrp="1"/>
          </p:cNvSpPr>
          <p:nvPr>
            <p:ph type="ftr" sz="quarter" idx="11"/>
          </p:nvPr>
        </p:nvSpPr>
        <p:spPr/>
        <p:txBody>
          <a:bodyPr/>
          <a:lstStyle>
            <a:lvl1pPr>
              <a:defRPr/>
            </a:lvl1pPr>
          </a:lstStyle>
          <a:p>
            <a:pPr>
              <a:defRPr/>
            </a:pPr>
            <a:endParaRPr lang="en-CA"/>
          </a:p>
        </p:txBody>
      </p:sp>
      <p:sp>
        <p:nvSpPr>
          <p:cNvPr id="4" name="Slide Number Placeholder 5">
            <a:extLst>
              <a:ext uri="{FF2B5EF4-FFF2-40B4-BE49-F238E27FC236}">
                <a16:creationId xmlns:a16="http://schemas.microsoft.com/office/drawing/2014/main" id="{4EB95077-4DFC-1F73-C4EE-54ED3D457C6B}"/>
              </a:ext>
            </a:extLst>
          </p:cNvPr>
          <p:cNvSpPr>
            <a:spLocks noGrp="1"/>
          </p:cNvSpPr>
          <p:nvPr>
            <p:ph type="sldNum" sz="quarter" idx="12"/>
          </p:nvPr>
        </p:nvSpPr>
        <p:spPr/>
        <p:txBody>
          <a:bodyPr/>
          <a:lstStyle>
            <a:lvl1pPr>
              <a:defRPr/>
            </a:lvl1pPr>
          </a:lstStyle>
          <a:p>
            <a:pPr>
              <a:defRPr/>
            </a:pPr>
            <a:fld id="{889D33A3-BF64-4CF2-877B-82F8D2DF0F36}" type="slidenum">
              <a:rPr lang="en-CA" altLang="en-US"/>
              <a:pPr>
                <a:defRPr/>
              </a:pPr>
              <a:t>‹#›</a:t>
            </a:fld>
            <a:endParaRPr lang="en-CA" altLang="en-US"/>
          </a:p>
        </p:txBody>
      </p:sp>
    </p:spTree>
    <p:extLst>
      <p:ext uri="{BB962C8B-B14F-4D97-AF65-F5344CB8AC3E}">
        <p14:creationId xmlns:p14="http://schemas.microsoft.com/office/powerpoint/2010/main" val="908675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E6FCAF73-D84E-3AD4-B97B-F76E2EF334DD}"/>
              </a:ext>
            </a:extLst>
          </p:cNvPr>
          <p:cNvSpPr>
            <a:spLocks noGrp="1"/>
          </p:cNvSpPr>
          <p:nvPr>
            <p:ph type="dt" sz="half" idx="10"/>
          </p:nvPr>
        </p:nvSpPr>
        <p:spPr/>
        <p:txBody>
          <a:bodyPr/>
          <a:lstStyle>
            <a:lvl1pPr>
              <a:defRPr/>
            </a:lvl1pPr>
          </a:lstStyle>
          <a:p>
            <a:pPr>
              <a:defRPr/>
            </a:pPr>
            <a:fld id="{488B07BC-E3F5-4D93-A61E-D07C57241302}" type="datetimeFigureOut">
              <a:rPr lang="en-CA"/>
              <a:pPr>
                <a:defRPr/>
              </a:pPr>
              <a:t>2026-10-14</a:t>
            </a:fld>
            <a:endParaRPr lang="en-CA"/>
          </a:p>
        </p:txBody>
      </p:sp>
      <p:sp>
        <p:nvSpPr>
          <p:cNvPr id="6" name="Footer Placeholder 4">
            <a:extLst>
              <a:ext uri="{FF2B5EF4-FFF2-40B4-BE49-F238E27FC236}">
                <a16:creationId xmlns:a16="http://schemas.microsoft.com/office/drawing/2014/main" id="{B4C446EC-0EEB-C0BC-E6DC-AC3E81FCA7FB}"/>
              </a:ext>
            </a:extLst>
          </p:cNvPr>
          <p:cNvSpPr>
            <a:spLocks noGrp="1"/>
          </p:cNvSpPr>
          <p:nvPr>
            <p:ph type="ftr" sz="quarter" idx="11"/>
          </p:nvPr>
        </p:nvSpPr>
        <p:spPr/>
        <p:txBody>
          <a:bodyPr/>
          <a:lstStyle>
            <a:lvl1pPr>
              <a:defRPr/>
            </a:lvl1pPr>
          </a:lstStyle>
          <a:p>
            <a:pPr>
              <a:defRPr/>
            </a:pPr>
            <a:endParaRPr lang="en-CA"/>
          </a:p>
        </p:txBody>
      </p:sp>
      <p:sp>
        <p:nvSpPr>
          <p:cNvPr id="7" name="Slide Number Placeholder 5">
            <a:extLst>
              <a:ext uri="{FF2B5EF4-FFF2-40B4-BE49-F238E27FC236}">
                <a16:creationId xmlns:a16="http://schemas.microsoft.com/office/drawing/2014/main" id="{35394F7D-F3EF-1C91-1C17-3C648E67D493}"/>
              </a:ext>
            </a:extLst>
          </p:cNvPr>
          <p:cNvSpPr>
            <a:spLocks noGrp="1"/>
          </p:cNvSpPr>
          <p:nvPr>
            <p:ph type="sldNum" sz="quarter" idx="12"/>
          </p:nvPr>
        </p:nvSpPr>
        <p:spPr/>
        <p:txBody>
          <a:bodyPr/>
          <a:lstStyle>
            <a:lvl1pPr>
              <a:defRPr/>
            </a:lvl1pPr>
          </a:lstStyle>
          <a:p>
            <a:pPr>
              <a:defRPr/>
            </a:pPr>
            <a:fld id="{5C6710B0-9BC0-4917-BFA4-24BD7C4066BE}" type="slidenum">
              <a:rPr lang="en-CA" altLang="en-US"/>
              <a:pPr>
                <a:defRPr/>
              </a:pPr>
              <a:t>‹#›</a:t>
            </a:fld>
            <a:endParaRPr lang="en-CA" altLang="en-US"/>
          </a:p>
        </p:txBody>
      </p:sp>
    </p:spTree>
    <p:extLst>
      <p:ext uri="{BB962C8B-B14F-4D97-AF65-F5344CB8AC3E}">
        <p14:creationId xmlns:p14="http://schemas.microsoft.com/office/powerpoint/2010/main" val="2045024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5D77752F-163F-E2F3-FC8E-8E4236962EE7}"/>
              </a:ext>
            </a:extLst>
          </p:cNvPr>
          <p:cNvSpPr>
            <a:spLocks noGrp="1"/>
          </p:cNvSpPr>
          <p:nvPr>
            <p:ph type="dt" sz="half" idx="10"/>
          </p:nvPr>
        </p:nvSpPr>
        <p:spPr/>
        <p:txBody>
          <a:bodyPr/>
          <a:lstStyle>
            <a:lvl1pPr>
              <a:defRPr/>
            </a:lvl1pPr>
          </a:lstStyle>
          <a:p>
            <a:pPr>
              <a:defRPr/>
            </a:pPr>
            <a:fld id="{01FAB8FF-6A33-4D99-AEE8-646996C67765}" type="datetimeFigureOut">
              <a:rPr lang="en-CA"/>
              <a:pPr>
                <a:defRPr/>
              </a:pPr>
              <a:t>2026-10-14</a:t>
            </a:fld>
            <a:endParaRPr lang="en-CA"/>
          </a:p>
        </p:txBody>
      </p:sp>
      <p:sp>
        <p:nvSpPr>
          <p:cNvPr id="6" name="Footer Placeholder 4">
            <a:extLst>
              <a:ext uri="{FF2B5EF4-FFF2-40B4-BE49-F238E27FC236}">
                <a16:creationId xmlns:a16="http://schemas.microsoft.com/office/drawing/2014/main" id="{6CB57F6D-6A90-DB9F-B074-6B17E77D3CB4}"/>
              </a:ext>
            </a:extLst>
          </p:cNvPr>
          <p:cNvSpPr>
            <a:spLocks noGrp="1"/>
          </p:cNvSpPr>
          <p:nvPr>
            <p:ph type="ftr" sz="quarter" idx="11"/>
          </p:nvPr>
        </p:nvSpPr>
        <p:spPr/>
        <p:txBody>
          <a:bodyPr/>
          <a:lstStyle>
            <a:lvl1pPr>
              <a:defRPr/>
            </a:lvl1pPr>
          </a:lstStyle>
          <a:p>
            <a:pPr>
              <a:defRPr/>
            </a:pPr>
            <a:endParaRPr lang="en-CA"/>
          </a:p>
        </p:txBody>
      </p:sp>
      <p:sp>
        <p:nvSpPr>
          <p:cNvPr id="7" name="Slide Number Placeholder 5">
            <a:extLst>
              <a:ext uri="{FF2B5EF4-FFF2-40B4-BE49-F238E27FC236}">
                <a16:creationId xmlns:a16="http://schemas.microsoft.com/office/drawing/2014/main" id="{2F67EBDA-4871-6837-80C9-99F358D05B19}"/>
              </a:ext>
            </a:extLst>
          </p:cNvPr>
          <p:cNvSpPr>
            <a:spLocks noGrp="1"/>
          </p:cNvSpPr>
          <p:nvPr>
            <p:ph type="sldNum" sz="quarter" idx="12"/>
          </p:nvPr>
        </p:nvSpPr>
        <p:spPr/>
        <p:txBody>
          <a:bodyPr/>
          <a:lstStyle>
            <a:lvl1pPr>
              <a:defRPr/>
            </a:lvl1pPr>
          </a:lstStyle>
          <a:p>
            <a:pPr>
              <a:defRPr/>
            </a:pPr>
            <a:fld id="{E7C3A438-04A3-4C74-8F7E-E6E1765B1A30}" type="slidenum">
              <a:rPr lang="en-CA" altLang="en-US"/>
              <a:pPr>
                <a:defRPr/>
              </a:pPr>
              <a:t>‹#›</a:t>
            </a:fld>
            <a:endParaRPr lang="en-CA" altLang="en-US"/>
          </a:p>
        </p:txBody>
      </p:sp>
    </p:spTree>
    <p:extLst>
      <p:ext uri="{BB962C8B-B14F-4D97-AF65-F5344CB8AC3E}">
        <p14:creationId xmlns:p14="http://schemas.microsoft.com/office/powerpoint/2010/main" val="1988348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49B270F-7413-42F2-F8EB-461F706976EB}"/>
              </a:ext>
            </a:extLst>
          </p:cNvPr>
          <p:cNvSpPr>
            <a:spLocks noGrp="1"/>
          </p:cNvSpPr>
          <p:nvPr>
            <p:ph type="dt" sz="half" idx="10"/>
          </p:nvPr>
        </p:nvSpPr>
        <p:spPr/>
        <p:txBody>
          <a:bodyPr/>
          <a:lstStyle>
            <a:lvl1pPr>
              <a:defRPr/>
            </a:lvl1pPr>
          </a:lstStyle>
          <a:p>
            <a:pPr>
              <a:defRPr/>
            </a:pPr>
            <a:fld id="{CE0840A9-3C81-4318-A060-35DBA54BD121}" type="datetimeFigureOut">
              <a:rPr lang="en-CA"/>
              <a:pPr>
                <a:defRPr/>
              </a:pPr>
              <a:t>2026-10-14</a:t>
            </a:fld>
            <a:endParaRPr lang="en-CA"/>
          </a:p>
        </p:txBody>
      </p:sp>
      <p:sp>
        <p:nvSpPr>
          <p:cNvPr id="5" name="Footer Placeholder 4">
            <a:extLst>
              <a:ext uri="{FF2B5EF4-FFF2-40B4-BE49-F238E27FC236}">
                <a16:creationId xmlns:a16="http://schemas.microsoft.com/office/drawing/2014/main" id="{C7A7F0FD-F4D8-D047-9F01-98F318AA4476}"/>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5">
            <a:extLst>
              <a:ext uri="{FF2B5EF4-FFF2-40B4-BE49-F238E27FC236}">
                <a16:creationId xmlns:a16="http://schemas.microsoft.com/office/drawing/2014/main" id="{EB2B42D9-0843-6F85-4C1B-1D72EE2B3D20}"/>
              </a:ext>
            </a:extLst>
          </p:cNvPr>
          <p:cNvSpPr>
            <a:spLocks noGrp="1"/>
          </p:cNvSpPr>
          <p:nvPr>
            <p:ph type="sldNum" sz="quarter" idx="12"/>
          </p:nvPr>
        </p:nvSpPr>
        <p:spPr/>
        <p:txBody>
          <a:bodyPr/>
          <a:lstStyle>
            <a:lvl1pPr>
              <a:defRPr/>
            </a:lvl1pPr>
          </a:lstStyle>
          <a:p>
            <a:pPr>
              <a:defRPr/>
            </a:pPr>
            <a:fld id="{08867807-9B3C-460A-8ED6-B3B39F41F204}" type="slidenum">
              <a:rPr lang="en-CA" altLang="en-US"/>
              <a:pPr>
                <a:defRPr/>
              </a:pPr>
              <a:t>‹#›</a:t>
            </a:fld>
            <a:endParaRPr lang="en-CA" altLang="en-US"/>
          </a:p>
        </p:txBody>
      </p:sp>
    </p:spTree>
    <p:extLst>
      <p:ext uri="{BB962C8B-B14F-4D97-AF65-F5344CB8AC3E}">
        <p14:creationId xmlns:p14="http://schemas.microsoft.com/office/powerpoint/2010/main" val="2866433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093318F-6079-D63C-E6F9-FEAB9126A212}"/>
              </a:ext>
            </a:extLst>
          </p:cNvPr>
          <p:cNvSpPr>
            <a:spLocks noGrp="1"/>
          </p:cNvSpPr>
          <p:nvPr>
            <p:ph type="dt" sz="half" idx="10"/>
          </p:nvPr>
        </p:nvSpPr>
        <p:spPr/>
        <p:txBody>
          <a:bodyPr/>
          <a:lstStyle>
            <a:lvl1pPr>
              <a:defRPr/>
            </a:lvl1pPr>
          </a:lstStyle>
          <a:p>
            <a:pPr>
              <a:defRPr/>
            </a:pPr>
            <a:fld id="{B53A3486-58C0-4566-ADF4-AAAA4F25F1A1}" type="datetimeFigureOut">
              <a:rPr lang="en-CA"/>
              <a:pPr>
                <a:defRPr/>
              </a:pPr>
              <a:t>2026-10-14</a:t>
            </a:fld>
            <a:endParaRPr lang="en-CA"/>
          </a:p>
        </p:txBody>
      </p:sp>
      <p:sp>
        <p:nvSpPr>
          <p:cNvPr id="5" name="Footer Placeholder 4">
            <a:extLst>
              <a:ext uri="{FF2B5EF4-FFF2-40B4-BE49-F238E27FC236}">
                <a16:creationId xmlns:a16="http://schemas.microsoft.com/office/drawing/2014/main" id="{B022B38B-5ECC-0989-7D08-D8698054533F}"/>
              </a:ext>
            </a:extLst>
          </p:cNvPr>
          <p:cNvSpPr>
            <a:spLocks noGrp="1"/>
          </p:cNvSpPr>
          <p:nvPr>
            <p:ph type="ftr" sz="quarter" idx="11"/>
          </p:nvPr>
        </p:nvSpPr>
        <p:spPr/>
        <p:txBody>
          <a:bodyPr/>
          <a:lstStyle>
            <a:lvl1pPr>
              <a:defRPr/>
            </a:lvl1pPr>
          </a:lstStyle>
          <a:p>
            <a:pPr>
              <a:defRPr/>
            </a:pPr>
            <a:endParaRPr lang="en-CA"/>
          </a:p>
        </p:txBody>
      </p:sp>
      <p:sp>
        <p:nvSpPr>
          <p:cNvPr id="6" name="Slide Number Placeholder 5">
            <a:extLst>
              <a:ext uri="{FF2B5EF4-FFF2-40B4-BE49-F238E27FC236}">
                <a16:creationId xmlns:a16="http://schemas.microsoft.com/office/drawing/2014/main" id="{C1F372C6-4C1B-95A9-9B3A-B2E18904B758}"/>
              </a:ext>
            </a:extLst>
          </p:cNvPr>
          <p:cNvSpPr>
            <a:spLocks noGrp="1"/>
          </p:cNvSpPr>
          <p:nvPr>
            <p:ph type="sldNum" sz="quarter" idx="12"/>
          </p:nvPr>
        </p:nvSpPr>
        <p:spPr/>
        <p:txBody>
          <a:bodyPr/>
          <a:lstStyle>
            <a:lvl1pPr>
              <a:defRPr/>
            </a:lvl1pPr>
          </a:lstStyle>
          <a:p>
            <a:pPr>
              <a:defRPr/>
            </a:pPr>
            <a:fld id="{BE7076EE-14EA-4011-8E71-AB09C8D6F72E}" type="slidenum">
              <a:rPr lang="en-CA" altLang="en-US"/>
              <a:pPr>
                <a:defRPr/>
              </a:pPr>
              <a:t>‹#›</a:t>
            </a:fld>
            <a:endParaRPr lang="en-CA" altLang="en-US"/>
          </a:p>
        </p:txBody>
      </p:sp>
    </p:spTree>
    <p:extLst>
      <p:ext uri="{BB962C8B-B14F-4D97-AF65-F5344CB8AC3E}">
        <p14:creationId xmlns:p14="http://schemas.microsoft.com/office/powerpoint/2010/main" val="722448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0A2974A-C3A9-190E-7C7A-F01E044D4F9D}"/>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CA" altLang="en-US"/>
          </a:p>
        </p:txBody>
      </p:sp>
      <p:sp>
        <p:nvSpPr>
          <p:cNvPr id="1027" name="Text Placeholder 2">
            <a:extLst>
              <a:ext uri="{FF2B5EF4-FFF2-40B4-BE49-F238E27FC236}">
                <a16:creationId xmlns:a16="http://schemas.microsoft.com/office/drawing/2014/main" id="{F619D6C5-7400-4270-E2A6-9AC232319B09}"/>
              </a:ext>
            </a:extLst>
          </p:cNvPr>
          <p:cNvSpPr>
            <a:spLocks noGrp="1"/>
          </p:cNvSpPr>
          <p:nvPr>
            <p:ph type="body" idx="1"/>
          </p:nvPr>
        </p:nvSpPr>
        <p:spPr bwMode="auto">
          <a:xfrm>
            <a:off x="838200" y="1825625"/>
            <a:ext cx="105156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
        <p:nvSpPr>
          <p:cNvPr id="4" name="Date Placeholder 3">
            <a:extLst>
              <a:ext uri="{FF2B5EF4-FFF2-40B4-BE49-F238E27FC236}">
                <a16:creationId xmlns:a16="http://schemas.microsoft.com/office/drawing/2014/main" id="{46C3B64F-EB38-B8AF-5A44-D134DE1BB1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98ED5708-FB25-4475-936E-40B40F19B8D6}" type="datetimeFigureOut">
              <a:rPr lang="en-CA"/>
              <a:pPr>
                <a:defRPr/>
              </a:pPr>
              <a:t>2026-10-14</a:t>
            </a:fld>
            <a:endParaRPr lang="en-CA"/>
          </a:p>
        </p:txBody>
      </p:sp>
      <p:sp>
        <p:nvSpPr>
          <p:cNvPr id="5" name="Footer Placeholder 4">
            <a:extLst>
              <a:ext uri="{FF2B5EF4-FFF2-40B4-BE49-F238E27FC236}">
                <a16:creationId xmlns:a16="http://schemas.microsoft.com/office/drawing/2014/main" id="{7B124BE2-76AA-3CF1-B2D3-A458503408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CA"/>
          </a:p>
        </p:txBody>
      </p:sp>
      <p:sp>
        <p:nvSpPr>
          <p:cNvPr id="6" name="Slide Number Placeholder 5">
            <a:extLst>
              <a:ext uri="{FF2B5EF4-FFF2-40B4-BE49-F238E27FC236}">
                <a16:creationId xmlns:a16="http://schemas.microsoft.com/office/drawing/2014/main" id="{28999896-3591-A412-2FDE-946B48E2576D}"/>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FB0E643D-FA22-45A5-B336-54BDD8D25D00}" type="slidenum">
              <a:rPr lang="en-CA" altLang="en-US"/>
              <a:pPr>
                <a:defRPr/>
              </a:pPr>
              <a:t>‹#›</a:t>
            </a:fld>
            <a:endParaRPr lang="en-CA" altLang="en-US"/>
          </a:p>
        </p:txBody>
      </p:sp>
      <p:pic>
        <p:nvPicPr>
          <p:cNvPr id="1031" name="Picture 6">
            <a:extLst>
              <a:ext uri="{FF2B5EF4-FFF2-40B4-BE49-F238E27FC236}">
                <a16:creationId xmlns:a16="http://schemas.microsoft.com/office/drawing/2014/main" id="{EDE1529B-57D4-B4DC-8FC9-FBBC3791620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5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8B0B5B2A-3878-8C52-401D-453966CD6F44}"/>
              </a:ext>
            </a:extLst>
          </p:cNvPr>
          <p:cNvSpPr/>
          <p:nvPr userDrawn="1"/>
        </p:nvSpPr>
        <p:spPr>
          <a:xfrm>
            <a:off x="0" y="5994400"/>
            <a:ext cx="12192000" cy="863600"/>
          </a:xfrm>
          <a:prstGeom prst="rect">
            <a:avLst/>
          </a:prstGeom>
          <a:solidFill>
            <a:srgbClr val="619DD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CA"/>
          </a:p>
        </p:txBody>
      </p:sp>
      <p:pic>
        <p:nvPicPr>
          <p:cNvPr id="1033" name="Picture 8">
            <a:extLst>
              <a:ext uri="{FF2B5EF4-FFF2-40B4-BE49-F238E27FC236}">
                <a16:creationId xmlns:a16="http://schemas.microsoft.com/office/drawing/2014/main" id="{46893671-FE07-6B4A-9A4E-FAB4F0D87F15}"/>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9190038" y="6121400"/>
            <a:ext cx="26574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rtl="0" eaLnBrk="0" fontAlgn="base" hangingPunct="0">
        <a:lnSpc>
          <a:spcPct val="90000"/>
        </a:lnSpc>
        <a:spcBef>
          <a:spcPct val="0"/>
        </a:spcBef>
        <a:spcAft>
          <a:spcPct val="0"/>
        </a:spcAft>
        <a:defRPr sz="3200">
          <a:solidFill>
            <a:schemeClr val="tx1"/>
          </a:solidFill>
          <a:latin typeface="HelveticaNeueLT Std Med" panose="020B0604020202020204" pitchFamily="34" charset="0"/>
        </a:defRPr>
      </a:lvl2pPr>
      <a:lvl3pPr algn="l" rtl="0" eaLnBrk="0" fontAlgn="base" hangingPunct="0">
        <a:lnSpc>
          <a:spcPct val="90000"/>
        </a:lnSpc>
        <a:spcBef>
          <a:spcPct val="0"/>
        </a:spcBef>
        <a:spcAft>
          <a:spcPct val="0"/>
        </a:spcAft>
        <a:defRPr sz="3200">
          <a:solidFill>
            <a:schemeClr val="tx1"/>
          </a:solidFill>
          <a:latin typeface="HelveticaNeueLT Std Med" panose="020B0604020202020204" pitchFamily="34" charset="0"/>
        </a:defRPr>
      </a:lvl3pPr>
      <a:lvl4pPr algn="l" rtl="0" eaLnBrk="0" fontAlgn="base" hangingPunct="0">
        <a:lnSpc>
          <a:spcPct val="90000"/>
        </a:lnSpc>
        <a:spcBef>
          <a:spcPct val="0"/>
        </a:spcBef>
        <a:spcAft>
          <a:spcPct val="0"/>
        </a:spcAft>
        <a:defRPr sz="3200">
          <a:solidFill>
            <a:schemeClr val="tx1"/>
          </a:solidFill>
          <a:latin typeface="HelveticaNeueLT Std Med" panose="020B0604020202020204" pitchFamily="34" charset="0"/>
        </a:defRPr>
      </a:lvl4pPr>
      <a:lvl5pPr algn="l" rtl="0" eaLnBrk="0" fontAlgn="base" hangingPunct="0">
        <a:lnSpc>
          <a:spcPct val="90000"/>
        </a:lnSpc>
        <a:spcBef>
          <a:spcPct val="0"/>
        </a:spcBef>
        <a:spcAft>
          <a:spcPct val="0"/>
        </a:spcAft>
        <a:defRPr sz="3200">
          <a:solidFill>
            <a:schemeClr val="tx1"/>
          </a:solidFill>
          <a:latin typeface="HelveticaNeueLT Std Med" panose="020B0604020202020204" pitchFamily="34" charset="0"/>
        </a:defRPr>
      </a:lvl5pPr>
      <a:lvl6pPr marL="457200" algn="l" rtl="0" fontAlgn="base">
        <a:lnSpc>
          <a:spcPct val="90000"/>
        </a:lnSpc>
        <a:spcBef>
          <a:spcPct val="0"/>
        </a:spcBef>
        <a:spcAft>
          <a:spcPct val="0"/>
        </a:spcAft>
        <a:defRPr sz="3600">
          <a:solidFill>
            <a:schemeClr val="tx1"/>
          </a:solidFill>
          <a:latin typeface="HelveticaNeueLT Std Med" panose="020B0604020202020204" pitchFamily="34" charset="0"/>
        </a:defRPr>
      </a:lvl6pPr>
      <a:lvl7pPr marL="914400" algn="l" rtl="0" fontAlgn="base">
        <a:lnSpc>
          <a:spcPct val="90000"/>
        </a:lnSpc>
        <a:spcBef>
          <a:spcPct val="0"/>
        </a:spcBef>
        <a:spcAft>
          <a:spcPct val="0"/>
        </a:spcAft>
        <a:defRPr sz="3600">
          <a:solidFill>
            <a:schemeClr val="tx1"/>
          </a:solidFill>
          <a:latin typeface="HelveticaNeueLT Std Med" panose="020B0604020202020204" pitchFamily="34" charset="0"/>
        </a:defRPr>
      </a:lvl7pPr>
      <a:lvl8pPr marL="1371600" algn="l" rtl="0" fontAlgn="base">
        <a:lnSpc>
          <a:spcPct val="90000"/>
        </a:lnSpc>
        <a:spcBef>
          <a:spcPct val="0"/>
        </a:spcBef>
        <a:spcAft>
          <a:spcPct val="0"/>
        </a:spcAft>
        <a:defRPr sz="3600">
          <a:solidFill>
            <a:schemeClr val="tx1"/>
          </a:solidFill>
          <a:latin typeface="HelveticaNeueLT Std Med" panose="020B0604020202020204" pitchFamily="34" charset="0"/>
        </a:defRPr>
      </a:lvl8pPr>
      <a:lvl9pPr marL="1828800" algn="l" rtl="0" fontAlgn="base">
        <a:lnSpc>
          <a:spcPct val="90000"/>
        </a:lnSpc>
        <a:spcBef>
          <a:spcPct val="0"/>
        </a:spcBef>
        <a:spcAft>
          <a:spcPct val="0"/>
        </a:spcAft>
        <a:defRPr sz="3600">
          <a:solidFill>
            <a:schemeClr val="tx1"/>
          </a:solidFill>
          <a:latin typeface="HelveticaNeueLT Std Med"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hyperlink" Target="https://laws-lois.justice.gc.ca/eng/acts/P-31.9/"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8" Type="http://schemas.openxmlformats.org/officeDocument/2006/relationships/hyperlink" Target="https://www.linkedin.com/company/psic-ispc/" TargetMode="External"/><Relationship Id="rId3" Type="http://schemas.openxmlformats.org/officeDocument/2006/relationships/tags" Target="../tags/tag17.xml"/><Relationship Id="rId7" Type="http://schemas.openxmlformats.org/officeDocument/2006/relationships/hyperlink" Target="https://www.facebook.com/integritycommissioner" TargetMode="Externa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hyperlink" Target="http://www.psic-ispc.gc.ca/en" TargetMode="External"/><Relationship Id="rId5" Type="http://schemas.openxmlformats.org/officeDocument/2006/relationships/hyperlink" Target="mailto:communications@psic-ispc.gc.ca" TargetMode="External"/><Relationship Id="rId4" Type="http://schemas.openxmlformats.org/officeDocument/2006/relationships/slideLayout" Target="../slideLayouts/slideLayout2.xml"/><Relationship Id="rId9" Type="http://schemas.openxmlformats.org/officeDocument/2006/relationships/hyperlink" Target="https://www.youtube.com/@PSIntegrity/video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FCE34D48-CFA7-EA55-4970-A0F1B0813BFD}"/>
              </a:ext>
            </a:extLst>
          </p:cNvPr>
          <p:cNvSpPr>
            <a:spLocks noGrp="1"/>
          </p:cNvSpPr>
          <p:nvPr>
            <p:ph type="ctrTitle"/>
            <p:custDataLst>
              <p:tags r:id="rId1"/>
            </p:custDataLst>
          </p:nvPr>
        </p:nvSpPr>
        <p:spPr/>
        <p:txBody>
          <a:bodyPr/>
          <a:lstStyle/>
          <a:p>
            <a:r>
              <a:rPr lang="en-CA" altLang="en-US" sz="4400" b="1" dirty="0"/>
              <a:t>A Discussion with Canada’s Public Sector Integrity Commissioner</a:t>
            </a:r>
            <a:r>
              <a:rPr lang="en-CA" sz="4400" b="1" dirty="0"/>
              <a:t> </a:t>
            </a:r>
            <a:endParaRPr lang="en-CA" sz="4400" dirty="0"/>
          </a:p>
        </p:txBody>
      </p:sp>
      <p:sp>
        <p:nvSpPr>
          <p:cNvPr id="2051" name="Subtitle 2">
            <a:extLst>
              <a:ext uri="{FF2B5EF4-FFF2-40B4-BE49-F238E27FC236}">
                <a16:creationId xmlns:a16="http://schemas.microsoft.com/office/drawing/2014/main" id="{66E962DE-A63B-2614-A264-318972479DB5}"/>
              </a:ext>
            </a:extLst>
          </p:cNvPr>
          <p:cNvSpPr>
            <a:spLocks noGrp="1"/>
          </p:cNvSpPr>
          <p:nvPr>
            <p:ph type="subTitle" idx="1"/>
            <p:custDataLst>
              <p:tags r:id="rId2"/>
            </p:custDataLst>
          </p:nvPr>
        </p:nvSpPr>
        <p:spPr/>
        <p:txBody>
          <a:bodyPr/>
          <a:lstStyle/>
          <a:p>
            <a:pPr eaLnBrk="1" hangingPunct="1"/>
            <a:endParaRPr lang="en-CA" altLang="en-US" b="1" dirty="0"/>
          </a:p>
          <a:p>
            <a:pPr eaLnBrk="1" hangingPunct="1"/>
            <a:r>
              <a:rPr lang="en-CA" altLang="en-US" sz="2000" b="1" dirty="0"/>
              <a:t>APEX Webinar: October 14, 2026</a:t>
            </a:r>
            <a:endParaRPr lang="en-CA" alt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073B43-4ECA-1398-A66B-89B55A6AA79E}"/>
              </a:ext>
            </a:extLst>
          </p:cNvPr>
          <p:cNvSpPr>
            <a:spLocks noGrp="1"/>
          </p:cNvSpPr>
          <p:nvPr>
            <p:ph sz="half" idx="1"/>
          </p:nvPr>
        </p:nvSpPr>
        <p:spPr>
          <a:xfrm>
            <a:off x="838200" y="1174273"/>
            <a:ext cx="11000362" cy="4351338"/>
          </a:xfrm>
        </p:spPr>
        <p:txBody>
          <a:bodyPr/>
          <a:lstStyle/>
          <a:p>
            <a:pPr marL="0" indent="0">
              <a:buNone/>
            </a:pPr>
            <a:r>
              <a:rPr lang="en-US" sz="2800"/>
              <a:t>From the preamble of the Act: </a:t>
            </a:r>
          </a:p>
          <a:p>
            <a:pPr marL="0" indent="0">
              <a:buNone/>
            </a:pPr>
            <a:endParaRPr lang="en-US" sz="1000"/>
          </a:p>
          <a:p>
            <a:pPr marL="0" indent="0">
              <a:buNone/>
            </a:pPr>
            <a:r>
              <a:rPr lang="en-US" sz="2800"/>
              <a:t>“It is in the public interest to maintain and enhance public confidence in the integrity of public servants.”</a:t>
            </a:r>
          </a:p>
          <a:p>
            <a:pPr marL="0" indent="0">
              <a:buNone/>
            </a:pPr>
            <a:endParaRPr lang="en-US" sz="1000"/>
          </a:p>
          <a:p>
            <a:pPr marL="0" indent="0">
              <a:buNone/>
            </a:pPr>
            <a:r>
              <a:rPr lang="en-US" sz="2800"/>
              <a:t>“Confidence in public institutions can be enhanced by establishing effective procedures for the disclosure of wrongdoings and for protecting public servants who disclose wrongdoings, and by establishing a code of conduct for the public sector.”</a:t>
            </a:r>
          </a:p>
          <a:p>
            <a:endParaRPr lang="fr-CA"/>
          </a:p>
        </p:txBody>
      </p:sp>
      <p:sp>
        <p:nvSpPr>
          <p:cNvPr id="6" name="TextBox 5">
            <a:extLst>
              <a:ext uri="{FF2B5EF4-FFF2-40B4-BE49-F238E27FC236}">
                <a16:creationId xmlns:a16="http://schemas.microsoft.com/office/drawing/2014/main" id="{6F15A49B-5E47-8993-594A-6140CDA7C5BD}"/>
              </a:ext>
            </a:extLst>
          </p:cNvPr>
          <p:cNvSpPr txBox="1"/>
          <p:nvPr/>
        </p:nvSpPr>
        <p:spPr>
          <a:xfrm>
            <a:off x="977030" y="325677"/>
            <a:ext cx="9469677" cy="646331"/>
          </a:xfrm>
          <a:prstGeom prst="rect">
            <a:avLst/>
          </a:prstGeom>
          <a:noFill/>
        </p:spPr>
        <p:txBody>
          <a:bodyPr wrap="square" rtlCol="0">
            <a:spAutoFit/>
          </a:bodyPr>
          <a:lstStyle/>
          <a:p>
            <a:r>
              <a:rPr lang="en-US" sz="3600"/>
              <a:t>Public Servants Disclosure Protection Act</a:t>
            </a:r>
            <a:endParaRPr lang="en-CA" sz="3600"/>
          </a:p>
        </p:txBody>
      </p:sp>
    </p:spTree>
    <p:extLst>
      <p:ext uri="{BB962C8B-B14F-4D97-AF65-F5344CB8AC3E}">
        <p14:creationId xmlns:p14="http://schemas.microsoft.com/office/powerpoint/2010/main" val="351049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9">
            <a:extLst>
              <a:ext uri="{FF2B5EF4-FFF2-40B4-BE49-F238E27FC236}">
                <a16:creationId xmlns:a16="http://schemas.microsoft.com/office/drawing/2014/main" id="{2620EFAC-9B7E-04B8-CF6C-38D7DB9AABA7}"/>
              </a:ext>
            </a:extLst>
          </p:cNvPr>
          <p:cNvSpPr>
            <a:spLocks noGrp="1"/>
          </p:cNvSpPr>
          <p:nvPr>
            <p:ph type="title"/>
            <p:custDataLst>
              <p:tags r:id="rId1"/>
            </p:custDataLst>
          </p:nvPr>
        </p:nvSpPr>
        <p:spPr>
          <a:xfrm>
            <a:off x="838200" y="365125"/>
            <a:ext cx="10515600" cy="1177925"/>
          </a:xfrm>
        </p:spPr>
        <p:txBody>
          <a:bodyPr/>
          <a:lstStyle/>
          <a:p>
            <a:pPr eaLnBrk="1" hangingPunct="1"/>
            <a:r>
              <a:rPr lang="en-CA" altLang="en-US"/>
              <a:t>Our Raison </a:t>
            </a:r>
            <a:r>
              <a:rPr lang="fr-FR" altLang="en-US"/>
              <a:t>d</a:t>
            </a:r>
            <a:r>
              <a:rPr lang="fr-FR"/>
              <a:t>’être</a:t>
            </a:r>
            <a:endParaRPr lang="en-CA" altLang="en-US"/>
          </a:p>
        </p:txBody>
      </p:sp>
      <p:sp>
        <p:nvSpPr>
          <p:cNvPr id="3075" name="Content Placeholder 10">
            <a:extLst>
              <a:ext uri="{FF2B5EF4-FFF2-40B4-BE49-F238E27FC236}">
                <a16:creationId xmlns:a16="http://schemas.microsoft.com/office/drawing/2014/main" id="{8856E397-652D-9CBC-B3B1-68598DC2E972}"/>
              </a:ext>
            </a:extLst>
          </p:cNvPr>
          <p:cNvSpPr>
            <a:spLocks noGrp="1"/>
          </p:cNvSpPr>
          <p:nvPr>
            <p:ph idx="1"/>
            <p:custDataLst>
              <p:tags r:id="rId2"/>
            </p:custDataLst>
          </p:nvPr>
        </p:nvSpPr>
        <p:spPr>
          <a:xfrm>
            <a:off x="758190" y="1463040"/>
            <a:ext cx="10515600" cy="4314825"/>
          </a:xfrm>
        </p:spPr>
        <p:txBody>
          <a:bodyPr/>
          <a:lstStyle/>
          <a:p>
            <a:pPr eaLnBrk="1" hangingPunct="1"/>
            <a:r>
              <a:rPr lang="en-CA" sz="2400" dirty="0"/>
              <a:t>Independent organization that strengthens accountability in the federal public sector</a:t>
            </a:r>
          </a:p>
          <a:p>
            <a:pPr eaLnBrk="1" hangingPunct="1"/>
            <a:endParaRPr lang="en-CA" sz="2400" dirty="0"/>
          </a:p>
          <a:p>
            <a:pPr eaLnBrk="1" hangingPunct="1"/>
            <a:r>
              <a:rPr lang="en-CA" sz="2400" dirty="0"/>
              <a:t>Established in 2007 under the </a:t>
            </a:r>
            <a:r>
              <a:rPr lang="en-CA" sz="2400" dirty="0">
                <a:hlinkClick r:id="rId4"/>
              </a:rPr>
              <a:t>Public Servants Disclosure Protection Act</a:t>
            </a:r>
            <a:endParaRPr lang="en-CA" sz="2400" dirty="0"/>
          </a:p>
          <a:p>
            <a:pPr eaLnBrk="1" hangingPunct="1"/>
            <a:endParaRPr lang="en-CA" sz="2400" dirty="0"/>
          </a:p>
          <a:p>
            <a:pPr eaLnBrk="1" hangingPunct="1"/>
            <a:r>
              <a:rPr lang="en-CA" sz="2400" dirty="0"/>
              <a:t>Investigates and exposes major wrongdoing through reports to Parliament</a:t>
            </a:r>
          </a:p>
          <a:p>
            <a:pPr eaLnBrk="1" hangingPunct="1"/>
            <a:endParaRPr lang="en-CA" sz="2400" dirty="0"/>
          </a:p>
          <a:p>
            <a:pPr eaLnBrk="1" hangingPunct="1"/>
            <a:r>
              <a:rPr lang="en-CA" sz="2400" dirty="0"/>
              <a:t>Investigates complaints of reprisal related to disclosures and investigations.</a:t>
            </a:r>
            <a:endParaRPr lang="en-CA"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2C6A9-92D8-31D4-1C3F-2B3FC64D8773}"/>
              </a:ext>
            </a:extLst>
          </p:cNvPr>
          <p:cNvSpPr>
            <a:spLocks noGrp="1"/>
          </p:cNvSpPr>
          <p:nvPr>
            <p:ph type="title"/>
            <p:custDataLst>
              <p:tags r:id="rId1"/>
            </p:custDataLst>
          </p:nvPr>
        </p:nvSpPr>
        <p:spPr/>
        <p:txBody>
          <a:bodyPr/>
          <a:lstStyle/>
          <a:p>
            <a:r>
              <a:rPr lang="en-CA" dirty="0"/>
              <a:t>What is wrongdoing?</a:t>
            </a:r>
          </a:p>
        </p:txBody>
      </p:sp>
      <p:sp>
        <p:nvSpPr>
          <p:cNvPr id="3" name="Content Placeholder 2">
            <a:extLst>
              <a:ext uri="{FF2B5EF4-FFF2-40B4-BE49-F238E27FC236}">
                <a16:creationId xmlns:a16="http://schemas.microsoft.com/office/drawing/2014/main" id="{898E085D-98CE-0DDC-B3D4-5B99949A7746}"/>
              </a:ext>
            </a:extLst>
          </p:cNvPr>
          <p:cNvSpPr>
            <a:spLocks noGrp="1"/>
          </p:cNvSpPr>
          <p:nvPr>
            <p:ph idx="1"/>
            <p:custDataLst>
              <p:tags r:id="rId2"/>
            </p:custDataLst>
          </p:nvPr>
        </p:nvSpPr>
        <p:spPr/>
        <p:txBody>
          <a:bodyPr/>
          <a:lstStyle/>
          <a:p>
            <a:pPr marL="342000" indent="-342000">
              <a:buNone/>
            </a:pPr>
            <a:r>
              <a:rPr lang="en-CA"/>
              <a:t>(a) a contravention of any Act of Parliament or of the legislature of a province, or of any regulations made under any such Act, other than a contravention of section 19 of this Act;</a:t>
            </a:r>
          </a:p>
          <a:p>
            <a:pPr marL="342000" indent="-342000">
              <a:buNone/>
            </a:pPr>
            <a:r>
              <a:rPr lang="en-CA"/>
              <a:t>(b) a misuse of public funds or a public asset;</a:t>
            </a:r>
          </a:p>
          <a:p>
            <a:pPr marL="342000" indent="-342000">
              <a:buNone/>
            </a:pPr>
            <a:r>
              <a:rPr lang="en-CA"/>
              <a:t>(c) a gross mismanagement in the public sector;</a:t>
            </a:r>
          </a:p>
          <a:p>
            <a:pPr marL="342000" indent="-342000">
              <a:buNone/>
            </a:pPr>
            <a:r>
              <a:rPr lang="en-CA"/>
              <a:t>(d) an act or omission that creates a substantial and specific danger to the life, health or safety of persons, or to the environment, other than a danger that is inherent in the performance of the duties or functions of a public servant;</a:t>
            </a:r>
          </a:p>
          <a:p>
            <a:pPr marL="342000" indent="-342000">
              <a:buNone/>
            </a:pPr>
            <a:r>
              <a:rPr lang="en-CA"/>
              <a:t>(e) a serious breach of a code of conduct established under section 5 or 6; and</a:t>
            </a:r>
          </a:p>
          <a:p>
            <a:pPr marL="342000" indent="-342000">
              <a:buNone/>
            </a:pPr>
            <a:r>
              <a:rPr lang="en-CA"/>
              <a:t>(f) 	knowingly directing or counselling a person to commit a wrongdoing set out in any of paragraphs (a) to (e).</a:t>
            </a:r>
          </a:p>
        </p:txBody>
      </p:sp>
    </p:spTree>
    <p:extLst>
      <p:ext uri="{BB962C8B-B14F-4D97-AF65-F5344CB8AC3E}">
        <p14:creationId xmlns:p14="http://schemas.microsoft.com/office/powerpoint/2010/main" val="4021849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D40-653E-890D-6422-A216B89CCA04}"/>
              </a:ext>
            </a:extLst>
          </p:cNvPr>
          <p:cNvSpPr>
            <a:spLocks noGrp="1"/>
          </p:cNvSpPr>
          <p:nvPr>
            <p:ph type="title"/>
            <p:custDataLst>
              <p:tags r:id="rId1"/>
            </p:custDataLst>
          </p:nvPr>
        </p:nvSpPr>
        <p:spPr/>
        <p:txBody>
          <a:bodyPr/>
          <a:lstStyle/>
          <a:p>
            <a:r>
              <a:rPr lang="en-CA"/>
              <a:t>What is considered sufficiently important?</a:t>
            </a:r>
          </a:p>
        </p:txBody>
      </p:sp>
      <p:sp>
        <p:nvSpPr>
          <p:cNvPr id="3" name="Content Placeholder 2">
            <a:extLst>
              <a:ext uri="{FF2B5EF4-FFF2-40B4-BE49-F238E27FC236}">
                <a16:creationId xmlns:a16="http://schemas.microsoft.com/office/drawing/2014/main" id="{B9491403-B022-E742-1D7B-641EC49DAB7B}"/>
              </a:ext>
            </a:extLst>
          </p:cNvPr>
          <p:cNvSpPr>
            <a:spLocks noGrp="1"/>
          </p:cNvSpPr>
          <p:nvPr>
            <p:ph idx="1"/>
            <p:custDataLst>
              <p:tags r:id="rId2"/>
            </p:custDataLst>
          </p:nvPr>
        </p:nvSpPr>
        <p:spPr/>
        <p:txBody>
          <a:bodyPr/>
          <a:lstStyle/>
          <a:p>
            <a:r>
              <a:rPr lang="en-CA"/>
              <a:t>Many actions are wrong, but they do not constitute wrongdoing under the Act, such as personal harassment complaints.</a:t>
            </a:r>
          </a:p>
          <a:p>
            <a:endParaRPr lang="en-CA"/>
          </a:p>
          <a:p>
            <a:r>
              <a:rPr lang="en-CA"/>
              <a:t>The definition of wrongdoing under the Act refers to actions that could </a:t>
            </a:r>
            <a:r>
              <a:rPr lang="en-CA" u="sng"/>
              <a:t>seriously impact confidence in the integrity of the public service</a:t>
            </a:r>
            <a:r>
              <a:rPr lang="en-CA"/>
              <a:t>.</a:t>
            </a:r>
          </a:p>
          <a:p>
            <a:endParaRPr lang="en-CA"/>
          </a:p>
          <a:p>
            <a:r>
              <a:rPr lang="en-CA"/>
              <a:t>There are many other existing mechanisms, such as the grievance process, harassment and violence prevention programs, ombuds offices and other organizations such as the Canadian Human Rights Commission or the Privacy Commissioner.</a:t>
            </a:r>
          </a:p>
        </p:txBody>
      </p:sp>
    </p:spTree>
    <p:extLst>
      <p:ext uri="{BB962C8B-B14F-4D97-AF65-F5344CB8AC3E}">
        <p14:creationId xmlns:p14="http://schemas.microsoft.com/office/powerpoint/2010/main" val="1194081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F869-6DF7-D732-3C48-B5F760BEB987}"/>
              </a:ext>
            </a:extLst>
          </p:cNvPr>
          <p:cNvSpPr>
            <a:spLocks noGrp="1"/>
          </p:cNvSpPr>
          <p:nvPr>
            <p:ph type="title"/>
            <p:custDataLst>
              <p:tags r:id="rId1"/>
            </p:custDataLst>
          </p:nvPr>
        </p:nvSpPr>
        <p:spPr/>
        <p:txBody>
          <a:bodyPr/>
          <a:lstStyle/>
          <a:p>
            <a:r>
              <a:rPr lang="en-CA"/>
              <a:t>What factors do we consider?</a:t>
            </a:r>
          </a:p>
        </p:txBody>
      </p:sp>
      <p:sp>
        <p:nvSpPr>
          <p:cNvPr id="3" name="Content Placeholder 2">
            <a:extLst>
              <a:ext uri="{FF2B5EF4-FFF2-40B4-BE49-F238E27FC236}">
                <a16:creationId xmlns:a16="http://schemas.microsoft.com/office/drawing/2014/main" id="{28E0402B-ED34-C1C8-3B0F-9421B2C0F70B}"/>
              </a:ext>
            </a:extLst>
          </p:cNvPr>
          <p:cNvSpPr>
            <a:spLocks noGrp="1"/>
          </p:cNvSpPr>
          <p:nvPr>
            <p:ph idx="1"/>
            <p:custDataLst>
              <p:tags r:id="rId2"/>
            </p:custDataLst>
          </p:nvPr>
        </p:nvSpPr>
        <p:spPr/>
        <p:txBody>
          <a:bodyPr/>
          <a:lstStyle/>
          <a:p>
            <a:pPr marL="0" indent="0">
              <a:buNone/>
            </a:pPr>
            <a:r>
              <a:rPr lang="en-CA"/>
              <a:t>Some of the factors considered when making a finding of wrongdoing include:</a:t>
            </a:r>
          </a:p>
          <a:p>
            <a:r>
              <a:rPr lang="en-CA"/>
              <a:t>Impact on the organization’s employees</a:t>
            </a:r>
          </a:p>
          <a:p>
            <a:r>
              <a:rPr lang="en-CA"/>
              <a:t>Whether the wrongdoer occupies a position with a high level of seniority or trust</a:t>
            </a:r>
          </a:p>
          <a:p>
            <a:r>
              <a:rPr lang="en-CA"/>
              <a:t>Systemic or endemic</a:t>
            </a:r>
          </a:p>
          <a:p>
            <a:r>
              <a:rPr lang="en-CA"/>
              <a:t>Repetitive or occurring over a prolonged period</a:t>
            </a:r>
          </a:p>
          <a:p>
            <a:r>
              <a:rPr lang="en-CA"/>
              <a:t>Impact on the ability of the organization to carry out its mandate</a:t>
            </a:r>
          </a:p>
          <a:p>
            <a:r>
              <a:rPr lang="en-CA"/>
              <a:t>Serious errors that are not debatable among reasonable people</a:t>
            </a:r>
          </a:p>
          <a:p>
            <a:r>
              <a:rPr lang="en-CA"/>
              <a:t>Impact on confidence in the federal public sector</a:t>
            </a:r>
          </a:p>
          <a:p>
            <a:r>
              <a:rPr lang="en-CA"/>
              <a:t>Improper use of public property or failure to safeguard it</a:t>
            </a:r>
          </a:p>
          <a:p>
            <a:r>
              <a:rPr lang="en-CA"/>
              <a:t>Wasteful or unauthorized spending</a:t>
            </a:r>
          </a:p>
        </p:txBody>
      </p:sp>
    </p:spTree>
    <p:extLst>
      <p:ext uri="{BB962C8B-B14F-4D97-AF65-F5344CB8AC3E}">
        <p14:creationId xmlns:p14="http://schemas.microsoft.com/office/powerpoint/2010/main" val="3355573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61379-00DD-E222-06AC-9E73FDA37EC7}"/>
              </a:ext>
            </a:extLst>
          </p:cNvPr>
          <p:cNvSpPr>
            <a:spLocks noGrp="1"/>
          </p:cNvSpPr>
          <p:nvPr>
            <p:ph type="title"/>
          </p:nvPr>
        </p:nvSpPr>
        <p:spPr/>
        <p:txBody>
          <a:bodyPr/>
          <a:lstStyle/>
          <a:p>
            <a:r>
              <a:rPr lang="en-CA" dirty="0"/>
              <a:t>Procedural Fairness and Natural Justice</a:t>
            </a:r>
            <a:br>
              <a:rPr lang="en-CA" dirty="0"/>
            </a:br>
            <a:r>
              <a:rPr lang="en-CA" sz="2400" dirty="0"/>
              <a:t>Our Approach to Investigations</a:t>
            </a:r>
            <a:endParaRPr lang="en-CA" dirty="0"/>
          </a:p>
        </p:txBody>
      </p:sp>
      <p:sp>
        <p:nvSpPr>
          <p:cNvPr id="3" name="Content Placeholder 2">
            <a:extLst>
              <a:ext uri="{FF2B5EF4-FFF2-40B4-BE49-F238E27FC236}">
                <a16:creationId xmlns:a16="http://schemas.microsoft.com/office/drawing/2014/main" id="{F080AD39-74E3-0840-8D8F-5D4BBA80BD1C}"/>
              </a:ext>
            </a:extLst>
          </p:cNvPr>
          <p:cNvSpPr>
            <a:spLocks noGrp="1"/>
          </p:cNvSpPr>
          <p:nvPr>
            <p:ph idx="1"/>
          </p:nvPr>
        </p:nvSpPr>
        <p:spPr/>
        <p:txBody>
          <a:bodyPr/>
          <a:lstStyle/>
          <a:p>
            <a:r>
              <a:rPr lang="en-CA" sz="2200" dirty="0"/>
              <a:t>Discloser/Complainant, Chief Executive of the organization and those alleged to have committed wrongdoing or reprisal (respondents) are advised when an investigation is launched.</a:t>
            </a:r>
          </a:p>
          <a:p>
            <a:r>
              <a:rPr lang="en-CA" sz="2200" dirty="0"/>
              <a:t>Investigations are carried out as informally or expeditiously as possible.</a:t>
            </a:r>
          </a:p>
          <a:p>
            <a:r>
              <a:rPr lang="en-CA" sz="2200" dirty="0"/>
              <a:t>Processes must respect the rights of all parties.</a:t>
            </a:r>
          </a:p>
          <a:p>
            <a:r>
              <a:rPr lang="en-CA" sz="2200" dirty="0"/>
              <a:t>Respondents are provided the information necessary to understand the allegations and provide relevant evidence, including responding to a preliminary investigation report when required.</a:t>
            </a:r>
          </a:p>
          <a:p>
            <a:r>
              <a:rPr lang="en-CA" sz="2200" dirty="0"/>
              <a:t>At the conclusion of an investigation, the parties are provided with findings that detail the evidence and related conclusions.</a:t>
            </a:r>
          </a:p>
          <a:p>
            <a:r>
              <a:rPr lang="en-CA" sz="2200" dirty="0"/>
              <a:t>Decisions by the Commissioner are final, only reviewable by the courts through judicial reviews.</a:t>
            </a:r>
          </a:p>
          <a:p>
            <a:endParaRPr lang="en-CA" dirty="0"/>
          </a:p>
        </p:txBody>
      </p:sp>
    </p:spTree>
    <p:extLst>
      <p:ext uri="{BB962C8B-B14F-4D97-AF65-F5344CB8AC3E}">
        <p14:creationId xmlns:p14="http://schemas.microsoft.com/office/powerpoint/2010/main" val="2137150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1543-86C9-5F98-8FDD-B71046C3CA74}"/>
              </a:ext>
            </a:extLst>
          </p:cNvPr>
          <p:cNvSpPr>
            <a:spLocks noGrp="1"/>
          </p:cNvSpPr>
          <p:nvPr>
            <p:ph type="title"/>
          </p:nvPr>
        </p:nvSpPr>
        <p:spPr/>
        <p:txBody>
          <a:bodyPr/>
          <a:lstStyle/>
          <a:p>
            <a:r>
              <a:rPr lang="en-CA" dirty="0"/>
              <a:t>Confidentiality under the Public Servants Disclosure Protection Act</a:t>
            </a:r>
          </a:p>
        </p:txBody>
      </p:sp>
      <p:sp>
        <p:nvSpPr>
          <p:cNvPr id="3" name="Content Placeholder 2">
            <a:extLst>
              <a:ext uri="{FF2B5EF4-FFF2-40B4-BE49-F238E27FC236}">
                <a16:creationId xmlns:a16="http://schemas.microsoft.com/office/drawing/2014/main" id="{2E63BB39-417B-F5D2-C176-CC960F7EFFBE}"/>
              </a:ext>
            </a:extLst>
          </p:cNvPr>
          <p:cNvSpPr>
            <a:spLocks noGrp="1"/>
          </p:cNvSpPr>
          <p:nvPr>
            <p:ph idx="1"/>
          </p:nvPr>
        </p:nvSpPr>
        <p:spPr/>
        <p:txBody>
          <a:bodyPr/>
          <a:lstStyle/>
          <a:p>
            <a:pPr marL="0" indent="0">
              <a:buNone/>
            </a:pPr>
            <a:r>
              <a:rPr lang="en-CA" b="1" dirty="0"/>
              <a:t>Section 44:</a:t>
            </a:r>
            <a:r>
              <a:rPr lang="en-CA" dirty="0"/>
              <a:t> Unless the disclosure is required by law or permitted by this Act, the Commissioner and every person acting on behalf of or under the direction of the Commissioner shall not disclose any information that comes to their knowledge in the performance of their duties under this Act.</a:t>
            </a:r>
          </a:p>
          <a:p>
            <a:pPr marL="0" indent="0">
              <a:buNone/>
            </a:pPr>
            <a:endParaRPr lang="en-CA" dirty="0"/>
          </a:p>
          <a:p>
            <a:pPr marL="0" indent="0">
              <a:buNone/>
            </a:pPr>
            <a:r>
              <a:rPr lang="en-CA" dirty="0"/>
              <a:t>What does this mean?</a:t>
            </a:r>
          </a:p>
          <a:p>
            <a:r>
              <a:rPr lang="en-CA" dirty="0"/>
              <a:t>There are limitations on the application of confidentiality.</a:t>
            </a:r>
          </a:p>
          <a:p>
            <a:r>
              <a:rPr lang="en-CA" dirty="0"/>
              <a:t>The right to procedural fairness and natural justice of the parties may require infringing on confidentiality.</a:t>
            </a:r>
          </a:p>
          <a:p>
            <a:r>
              <a:rPr lang="en-CA" dirty="0"/>
              <a:t>A case that moves to the courts for a judicial review must respect the open court principle.</a:t>
            </a:r>
          </a:p>
          <a:p>
            <a:r>
              <a:rPr lang="en-CA" dirty="0"/>
              <a:t>In reprisal cases, typically the name of the complainant must be shared with the respondent to ensure they have all the information necessary to defend themselves.</a:t>
            </a:r>
          </a:p>
        </p:txBody>
      </p:sp>
    </p:spTree>
    <p:extLst>
      <p:ext uri="{BB962C8B-B14F-4D97-AF65-F5344CB8AC3E}">
        <p14:creationId xmlns:p14="http://schemas.microsoft.com/office/powerpoint/2010/main" val="1824169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2ADB811-6E30-0383-0599-1FE3D831ADE8}"/>
              </a:ext>
            </a:extLst>
          </p:cNvPr>
          <p:cNvSpPr txBox="1"/>
          <p:nvPr>
            <p:custDataLst>
              <p:tags r:id="rId1"/>
            </p:custDataLst>
          </p:nvPr>
        </p:nvSpPr>
        <p:spPr>
          <a:xfrm>
            <a:off x="9123471" y="3644822"/>
            <a:ext cx="3064753" cy="1938992"/>
          </a:xfrm>
          <a:prstGeom prst="rect">
            <a:avLst/>
          </a:prstGeom>
          <a:noFill/>
        </p:spPr>
        <p:txBody>
          <a:bodyPr wrap="square" lIns="91440" tIns="45720" rIns="91440" bIns="45720" rtlCol="0" anchor="t">
            <a:spAutoFit/>
          </a:bodyPr>
          <a:lstStyle/>
          <a:p>
            <a:r>
              <a:rPr lang="en-CA" sz="1200" dirty="0">
                <a:latin typeface="Arial"/>
                <a:cs typeface="Arial"/>
              </a:rPr>
              <a:t>This slide shows a pie chart divided into colours to indicate the number of findings of each type of wrongdoing as follows:</a:t>
            </a:r>
            <a:br>
              <a:rPr lang="en-CA" sz="1200" dirty="0">
                <a:latin typeface="Arial"/>
                <a:cs typeface="Arial"/>
              </a:rPr>
            </a:br>
            <a:endParaRPr lang="en-CA" sz="1200" dirty="0">
              <a:latin typeface="Arial"/>
              <a:cs typeface="Arial"/>
            </a:endParaRPr>
          </a:p>
          <a:p>
            <a:r>
              <a:rPr lang="en-CA" sz="1200" dirty="0">
                <a:latin typeface="Arial"/>
                <a:cs typeface="Arial"/>
              </a:rPr>
              <a:t>- Contravention of an act or regulations: 5</a:t>
            </a:r>
          </a:p>
          <a:p>
            <a:r>
              <a:rPr lang="en-CA" sz="1200" dirty="0">
                <a:latin typeface="Arial"/>
                <a:cs typeface="Arial"/>
              </a:rPr>
              <a:t>- Misuse of funds or assets: 3</a:t>
            </a:r>
          </a:p>
          <a:p>
            <a:r>
              <a:rPr lang="en-CA" sz="1200" dirty="0">
                <a:latin typeface="Arial"/>
                <a:cs typeface="Arial"/>
              </a:rPr>
              <a:t>- Gross mismanagement: 11</a:t>
            </a:r>
          </a:p>
          <a:p>
            <a:r>
              <a:rPr lang="en-CA" sz="1200" dirty="0">
                <a:latin typeface="Arial"/>
                <a:cs typeface="Arial"/>
              </a:rPr>
              <a:t>- Danger to life, health or safety: 4</a:t>
            </a:r>
          </a:p>
          <a:p>
            <a:r>
              <a:rPr lang="en-CA" sz="1200" dirty="0">
                <a:latin typeface="Arial"/>
                <a:cs typeface="Arial"/>
              </a:rPr>
              <a:t>- Serious breach of a code: 11</a:t>
            </a:r>
          </a:p>
          <a:p>
            <a:r>
              <a:rPr lang="en-CA" sz="1200" dirty="0">
                <a:latin typeface="Arial"/>
                <a:cs typeface="Arial"/>
              </a:rPr>
              <a:t>- Directing or counselling wrongdoing: 0</a:t>
            </a:r>
          </a:p>
        </p:txBody>
      </p:sp>
      <p:graphicFrame>
        <p:nvGraphicFramePr>
          <p:cNvPr id="3" name="Chart 2">
            <a:extLst>
              <a:ext uri="{FF2B5EF4-FFF2-40B4-BE49-F238E27FC236}">
                <a16:creationId xmlns:a16="http://schemas.microsoft.com/office/drawing/2014/main" id="{A145641D-E57C-A435-AD51-B96FECBE0901}"/>
              </a:ext>
            </a:extLst>
          </p:cNvPr>
          <p:cNvGraphicFramePr>
            <a:graphicFrameLocks/>
          </p:cNvGraphicFramePr>
          <p:nvPr>
            <p:extLst>
              <p:ext uri="{D42A27DB-BD31-4B8C-83A1-F6EECF244321}">
                <p14:modId xmlns:p14="http://schemas.microsoft.com/office/powerpoint/2010/main" val="3135215933"/>
              </p:ext>
            </p:extLst>
          </p:nvPr>
        </p:nvGraphicFramePr>
        <p:xfrm>
          <a:off x="776748" y="452284"/>
          <a:ext cx="8346723" cy="50439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16050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E9D4-6713-9403-87D2-9DBE70E2F93D}"/>
              </a:ext>
            </a:extLst>
          </p:cNvPr>
          <p:cNvSpPr>
            <a:spLocks noGrp="1"/>
          </p:cNvSpPr>
          <p:nvPr>
            <p:ph type="title"/>
          </p:nvPr>
        </p:nvSpPr>
        <p:spPr/>
        <p:txBody>
          <a:bodyPr/>
          <a:lstStyle/>
          <a:p>
            <a:r>
              <a:rPr lang="en-CA" dirty="0"/>
              <a:t>Recent Cases of Wrongdoing</a:t>
            </a:r>
          </a:p>
        </p:txBody>
      </p:sp>
      <p:sp>
        <p:nvSpPr>
          <p:cNvPr id="3" name="Content Placeholder 2">
            <a:extLst>
              <a:ext uri="{FF2B5EF4-FFF2-40B4-BE49-F238E27FC236}">
                <a16:creationId xmlns:a16="http://schemas.microsoft.com/office/drawing/2014/main" id="{FAE650DC-3E96-C150-242B-CCE03CF0AD74}"/>
              </a:ext>
            </a:extLst>
          </p:cNvPr>
          <p:cNvSpPr>
            <a:spLocks noGrp="1"/>
          </p:cNvSpPr>
          <p:nvPr>
            <p:ph idx="1"/>
          </p:nvPr>
        </p:nvSpPr>
        <p:spPr/>
        <p:txBody>
          <a:bodyPr/>
          <a:lstStyle/>
          <a:p>
            <a:pPr marL="0" indent="0">
              <a:buNone/>
            </a:pPr>
            <a:r>
              <a:rPr lang="en-CA" b="1" dirty="0"/>
              <a:t>December 2025 - Canadian Museum of Immigration at Pier 21</a:t>
            </a:r>
          </a:p>
          <a:p>
            <a:pPr marL="0" indent="0">
              <a:buNone/>
            </a:pPr>
            <a:r>
              <a:rPr lang="en-CA" dirty="0"/>
              <a:t>CEO of the Museum repeatedly breached the Values and Ethics Code for the Public Sector and the Museum’s own Code of Conduct when she engaged in a pattern of inappropriate behaviour, causing emotional harm to multiple employees over an extended period of time.</a:t>
            </a:r>
          </a:p>
          <a:p>
            <a:pPr marL="0" indent="0">
              <a:buNone/>
            </a:pPr>
            <a:r>
              <a:rPr lang="en-CA" b="1" dirty="0"/>
              <a:t>May 2024 - Parole Board of Canada</a:t>
            </a:r>
          </a:p>
          <a:p>
            <a:pPr marL="0" indent="0">
              <a:buNone/>
            </a:pPr>
            <a:r>
              <a:rPr lang="en-CA" dirty="0"/>
              <a:t>A Board Member mistreated employees and behaved inappropriately, and management committed gross mismanagement and created a substantial and specific danger to the health and safety of employees when they failed to adequately respond to the Board Member’s misconduct and effectively document incidents of harassment.</a:t>
            </a:r>
          </a:p>
          <a:p>
            <a:pPr marL="0" indent="0">
              <a:buNone/>
            </a:pPr>
            <a:r>
              <a:rPr lang="en-CA" b="1" dirty="0"/>
              <a:t>March 2024 - Correctional Service Canada</a:t>
            </a:r>
          </a:p>
          <a:p>
            <a:pPr marL="0" indent="0">
              <a:buNone/>
            </a:pPr>
            <a:r>
              <a:rPr lang="en-CA" dirty="0"/>
              <a:t>CSC committed gross mismanagement when they failed to take timely and adequate action to locate and repair a leak at the Matsqui Complex, allowing chemically treated water to leach into surrounding soil for nearly four years.</a:t>
            </a:r>
          </a:p>
          <a:p>
            <a:pPr marL="0" indent="0">
              <a:buNone/>
            </a:pPr>
            <a:br>
              <a:rPr lang="en-CA" dirty="0"/>
            </a:br>
            <a:endParaRPr lang="en-CA" b="1" dirty="0"/>
          </a:p>
          <a:p>
            <a:pPr marL="0" indent="0">
              <a:buNone/>
            </a:pPr>
            <a:endParaRPr lang="en-CA" dirty="0"/>
          </a:p>
          <a:p>
            <a:endParaRPr lang="en-CA" dirty="0"/>
          </a:p>
        </p:txBody>
      </p:sp>
    </p:spTree>
    <p:extLst>
      <p:ext uri="{BB962C8B-B14F-4D97-AF65-F5344CB8AC3E}">
        <p14:creationId xmlns:p14="http://schemas.microsoft.com/office/powerpoint/2010/main" val="1755564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4F9360-4E2A-1476-10EE-8AA44273BEDE}"/>
              </a:ext>
            </a:extLst>
          </p:cNvPr>
          <p:cNvSpPr txBox="1"/>
          <p:nvPr>
            <p:custDataLst>
              <p:tags r:id="rId1"/>
            </p:custDataLst>
          </p:nvPr>
        </p:nvSpPr>
        <p:spPr>
          <a:xfrm>
            <a:off x="9020175" y="1954731"/>
            <a:ext cx="2607143" cy="21544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1200" baseline="0" dirty="0">
                <a:latin typeface="Arial"/>
                <a:ea typeface="Segoe UI"/>
                <a:cs typeface="Segoe UI"/>
              </a:rPr>
              <a:t>*This slide shows a </a:t>
            </a:r>
            <a:r>
              <a:rPr lang="en-CA" sz="1200" dirty="0">
                <a:latin typeface="Arial"/>
                <a:ea typeface="Segoe UI"/>
                <a:cs typeface="Segoe UI"/>
              </a:rPr>
              <a:t>bar graph to </a:t>
            </a:r>
            <a:r>
              <a:rPr lang="en-CA" sz="1200" baseline="0" dirty="0">
                <a:latin typeface="Arial"/>
                <a:ea typeface="Segoe UI"/>
                <a:cs typeface="Segoe UI"/>
              </a:rPr>
              <a:t>indicate </a:t>
            </a:r>
            <a:r>
              <a:rPr lang="en-CA" sz="1200" dirty="0">
                <a:latin typeface="Arial"/>
                <a:ea typeface="Segoe UI"/>
                <a:cs typeface="Segoe UI"/>
              </a:rPr>
              <a:t>the total number of disclosures of wrongdoing and </a:t>
            </a:r>
            <a:br>
              <a:rPr lang="en-CA" sz="1200" dirty="0">
                <a:latin typeface="Arial"/>
                <a:ea typeface="Segoe UI"/>
                <a:cs typeface="Segoe UI"/>
              </a:rPr>
            </a:br>
            <a:r>
              <a:rPr lang="en-CA" sz="1200" dirty="0">
                <a:latin typeface="Arial"/>
                <a:ea typeface="Segoe UI"/>
                <a:cs typeface="Segoe UI"/>
              </a:rPr>
              <a:t>reprisal complaints received each year as</a:t>
            </a:r>
            <a:r>
              <a:rPr lang="en-CA" sz="1200" baseline="0" dirty="0">
                <a:latin typeface="Arial"/>
                <a:ea typeface="Segoe UI"/>
                <a:cs typeface="Segoe UI"/>
              </a:rPr>
              <a:t> follows:</a:t>
            </a:r>
            <a:r>
              <a:rPr sz="1200" dirty="0">
                <a:latin typeface="Arial"/>
                <a:ea typeface="Arial"/>
                <a:cs typeface="Arial"/>
              </a:rPr>
              <a:t>​</a:t>
            </a:r>
            <a:endParaRPr lang="fr-CA" sz="1200" dirty="0">
              <a:latin typeface="Arial"/>
              <a:ea typeface="Arial"/>
              <a:cs typeface="Arial"/>
            </a:endParaRPr>
          </a:p>
          <a:p>
            <a:endParaRPr lang="en-US" sz="1400" dirty="0">
              <a:latin typeface="Arial"/>
              <a:ea typeface="Arial"/>
              <a:cs typeface="Arial"/>
            </a:endParaRPr>
          </a:p>
          <a:p>
            <a:r>
              <a:rPr lang="fr-CA" sz="1200" dirty="0">
                <a:latin typeface="HelveticaNeueLT Std"/>
                <a:ea typeface="Arial"/>
                <a:cs typeface="Arial"/>
              </a:rPr>
              <a:t>2021: 201</a:t>
            </a:r>
          </a:p>
          <a:p>
            <a:r>
              <a:rPr lang="fr-CA" sz="1200" dirty="0">
                <a:latin typeface="HelveticaNeueLT Std"/>
                <a:ea typeface="Arial"/>
                <a:cs typeface="Arial"/>
              </a:rPr>
              <a:t>2022: 245</a:t>
            </a:r>
          </a:p>
          <a:p>
            <a:r>
              <a:rPr lang="fr-CA" sz="1200" dirty="0">
                <a:latin typeface="HelveticaNeueLT Std"/>
                <a:ea typeface="Arial"/>
                <a:cs typeface="Arial"/>
              </a:rPr>
              <a:t>2023: 313</a:t>
            </a:r>
          </a:p>
          <a:p>
            <a:r>
              <a:rPr lang="fr-CA" sz="1200" dirty="0">
                <a:latin typeface="HelveticaNeueLT Std"/>
                <a:ea typeface="Arial"/>
                <a:cs typeface="Arial"/>
              </a:rPr>
              <a:t>2024: 419</a:t>
            </a:r>
          </a:p>
          <a:p>
            <a:r>
              <a:rPr lang="fr-CA" sz="1200" dirty="0">
                <a:latin typeface="HelveticaNeueLT Std"/>
                <a:ea typeface="Arial"/>
                <a:cs typeface="Arial"/>
              </a:rPr>
              <a:t>2025: 638 </a:t>
            </a:r>
          </a:p>
        </p:txBody>
      </p:sp>
      <p:graphicFrame>
        <p:nvGraphicFramePr>
          <p:cNvPr id="8" name="Chart 7">
            <a:extLst>
              <a:ext uri="{FF2B5EF4-FFF2-40B4-BE49-F238E27FC236}">
                <a16:creationId xmlns:a16="http://schemas.microsoft.com/office/drawing/2014/main" id="{E06991D6-81A4-EABD-7075-106CC4B2626D}"/>
              </a:ext>
            </a:extLst>
          </p:cNvPr>
          <p:cNvGraphicFramePr>
            <a:graphicFrameLocks/>
          </p:cNvGraphicFramePr>
          <p:nvPr>
            <p:extLst>
              <p:ext uri="{D42A27DB-BD31-4B8C-83A1-F6EECF244321}">
                <p14:modId xmlns:p14="http://schemas.microsoft.com/office/powerpoint/2010/main" val="1137234908"/>
              </p:ext>
            </p:extLst>
          </p:nvPr>
        </p:nvGraphicFramePr>
        <p:xfrm>
          <a:off x="695325" y="600075"/>
          <a:ext cx="8220075" cy="4953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0183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6688-91BA-DBC9-A539-8AD32455FDF8}"/>
              </a:ext>
            </a:extLst>
          </p:cNvPr>
          <p:cNvSpPr>
            <a:spLocks noGrp="1"/>
          </p:cNvSpPr>
          <p:nvPr>
            <p:ph type="title"/>
            <p:custDataLst>
              <p:tags r:id="rId1"/>
            </p:custDataLst>
          </p:nvPr>
        </p:nvSpPr>
        <p:spPr/>
        <p:txBody>
          <a:bodyPr/>
          <a:lstStyle/>
          <a:p>
            <a:r>
              <a:rPr lang="en-CA"/>
              <a:t>Impacts of Increased Caseload</a:t>
            </a:r>
          </a:p>
        </p:txBody>
      </p:sp>
      <p:sp>
        <p:nvSpPr>
          <p:cNvPr id="3" name="Content Placeholder 2">
            <a:extLst>
              <a:ext uri="{FF2B5EF4-FFF2-40B4-BE49-F238E27FC236}">
                <a16:creationId xmlns:a16="http://schemas.microsoft.com/office/drawing/2014/main" id="{C4F11E48-9D26-2085-2C72-432F9578CB40}"/>
              </a:ext>
            </a:extLst>
          </p:cNvPr>
          <p:cNvSpPr>
            <a:spLocks noGrp="1"/>
          </p:cNvSpPr>
          <p:nvPr>
            <p:ph idx="1"/>
            <p:custDataLst>
              <p:tags r:id="rId2"/>
            </p:custDataLst>
          </p:nvPr>
        </p:nvSpPr>
        <p:spPr/>
        <p:txBody>
          <a:bodyPr/>
          <a:lstStyle/>
          <a:p>
            <a:r>
              <a:rPr lang="en-CA" dirty="0"/>
              <a:t>The Office is in an unsustainable position because submissions have more than doubled over the last four years.</a:t>
            </a:r>
          </a:p>
          <a:p>
            <a:endParaRPr lang="en-CA" dirty="0"/>
          </a:p>
          <a:p>
            <a:r>
              <a:rPr lang="en-CA" dirty="0"/>
              <a:t>Some investigations could be delayed by as much as three years.</a:t>
            </a:r>
          </a:p>
          <a:p>
            <a:endParaRPr lang="en-CA" dirty="0"/>
          </a:p>
          <a:p>
            <a:r>
              <a:rPr lang="en-CA" dirty="0"/>
              <a:t>Delayed analysis of submissions could negatively impact confidence and trust in the Office.</a:t>
            </a:r>
          </a:p>
          <a:p>
            <a:endParaRPr lang="en-CA" dirty="0"/>
          </a:p>
          <a:p>
            <a:r>
              <a:rPr lang="en-CA" dirty="0"/>
              <a:t>Delayed launch of investigations could negatively impact the quality of investigations.</a:t>
            </a:r>
          </a:p>
          <a:p>
            <a:endParaRPr lang="en-CA" dirty="0"/>
          </a:p>
          <a:p>
            <a:r>
              <a:rPr lang="en-CA" dirty="0"/>
              <a:t>Delays mean that wrongdoing or reprisal may continue unchecked and situations may worsen.</a:t>
            </a:r>
          </a:p>
        </p:txBody>
      </p:sp>
    </p:spTree>
    <p:extLst>
      <p:ext uri="{BB962C8B-B14F-4D97-AF65-F5344CB8AC3E}">
        <p14:creationId xmlns:p14="http://schemas.microsoft.com/office/powerpoint/2010/main" val="397098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rtlCol="0">
            <a:normAutofit/>
          </a:bodyPr>
          <a:lstStyle/>
          <a:p>
            <a:pPr fontAlgn="auto">
              <a:spcAft>
                <a:spcPts val="0"/>
              </a:spcAft>
              <a:defRPr/>
            </a:pPr>
            <a:r>
              <a:rPr lang="en-CA" sz="3200" noProof="0" dirty="0">
                <a:latin typeface="HelveticaNeueLT Std Med" panose="020B0604020202020204"/>
                <a:ea typeface="+mj-ea"/>
              </a:rPr>
              <a:t>Contact Us</a:t>
            </a:r>
          </a:p>
        </p:txBody>
      </p:sp>
      <p:sp>
        <p:nvSpPr>
          <p:cNvPr id="15363" name="Content Placeholder 10"/>
          <p:cNvSpPr>
            <a:spLocks noGrp="1"/>
          </p:cNvSpPr>
          <p:nvPr>
            <p:ph idx="1"/>
            <p:custDataLst>
              <p:tags r:id="rId2"/>
            </p:custDataLst>
          </p:nvPr>
        </p:nvSpPr>
        <p:spPr>
          <a:xfrm>
            <a:off x="609600" y="1517078"/>
            <a:ext cx="10972800" cy="3743080"/>
          </a:xfrm>
        </p:spPr>
        <p:txBody>
          <a:bodyPr/>
          <a:lstStyle/>
          <a:p>
            <a:pPr marL="0" indent="0" algn="ctr">
              <a:buNone/>
            </a:pPr>
            <a:r>
              <a:rPr lang="en-CA" altLang="en-US" sz="2000" noProof="0" dirty="0">
                <a:latin typeface="HelveticaNeueLT Std" panose="020B0604020202020204"/>
              </a:rPr>
              <a:t>613-941-6400 or 1-866-941-6400 (toll-free)</a:t>
            </a:r>
          </a:p>
          <a:p>
            <a:pPr marL="0" indent="0" algn="ctr">
              <a:buNone/>
            </a:pPr>
            <a:endParaRPr lang="en-CA" altLang="en-US" sz="2000" noProof="0" dirty="0">
              <a:latin typeface="HelveticaNeueLT Std" panose="020B0604020202020204"/>
            </a:endParaRPr>
          </a:p>
          <a:p>
            <a:pPr marL="0" indent="0" algn="ctr">
              <a:buNone/>
            </a:pPr>
            <a:r>
              <a:rPr lang="en-CA" altLang="en-US" sz="2000" dirty="0">
                <a:latin typeface="HelveticaNeueLT Std" panose="020B0604020202020204"/>
                <a:hlinkClick r:id="rId5"/>
              </a:rPr>
              <a:t>communications@psic-ispc.gc.ca</a:t>
            </a:r>
            <a:endParaRPr lang="en-CA" altLang="en-US" sz="2000" dirty="0">
              <a:latin typeface="HelveticaNeueLT Std" panose="020B0604020202020204"/>
            </a:endParaRPr>
          </a:p>
          <a:p>
            <a:pPr marL="0" indent="0" algn="ctr">
              <a:buNone/>
            </a:pPr>
            <a:endParaRPr lang="en-CA" altLang="en-US" sz="2000" noProof="0" dirty="0">
              <a:solidFill>
                <a:srgbClr val="6387A8"/>
              </a:solidFill>
              <a:latin typeface="HelveticaNeueLT Std" panose="020B0604020202020204"/>
              <a:hlinkClick r:id="rId6"/>
            </a:endParaRPr>
          </a:p>
          <a:p>
            <a:pPr marL="0" indent="0" algn="ctr">
              <a:buNone/>
            </a:pPr>
            <a:r>
              <a:rPr lang="en-CA" altLang="en-US" sz="2000" noProof="0" dirty="0">
                <a:solidFill>
                  <a:srgbClr val="6387A8"/>
                </a:solidFill>
                <a:latin typeface="HelveticaNeueLT Std" panose="020B0604020202020204"/>
                <a:hlinkClick r:id="rId6"/>
              </a:rPr>
              <a:t>http://www.psic-ispc.gc.ca/en</a:t>
            </a:r>
            <a:endParaRPr lang="en-CA" altLang="en-US" sz="2000" noProof="0" dirty="0">
              <a:solidFill>
                <a:srgbClr val="6387A8"/>
              </a:solidFill>
              <a:latin typeface="HelveticaNeueLT Std" panose="020B0604020202020204"/>
            </a:endParaRPr>
          </a:p>
          <a:p>
            <a:pPr marL="0" indent="0" algn="ctr">
              <a:buNone/>
            </a:pPr>
            <a:endParaRPr lang="en-CA" altLang="en-US" sz="2000" dirty="0">
              <a:latin typeface="HelveticaNeueLT Std" panose="020B0604020202020204"/>
            </a:endParaRPr>
          </a:p>
          <a:p>
            <a:pPr marL="0" indent="0" algn="ctr">
              <a:buNone/>
            </a:pPr>
            <a:r>
              <a:rPr lang="en-CA" altLang="en-US" sz="2000" dirty="0">
                <a:latin typeface="HelveticaNeueLT Std" panose="020B0604020202020204"/>
              </a:rPr>
              <a:t>Facebook: </a:t>
            </a:r>
            <a:r>
              <a:rPr lang="en-CA" altLang="en-US" sz="2000" dirty="0" err="1">
                <a:latin typeface="HelveticaNeueLT Std" panose="020B0604020202020204"/>
                <a:hlinkClick r:id="rId7"/>
              </a:rPr>
              <a:t>integritycommissioner</a:t>
            </a:r>
            <a:endParaRPr lang="en-CA" altLang="en-US" sz="2000" dirty="0">
              <a:solidFill>
                <a:srgbClr val="6387A8"/>
              </a:solidFill>
              <a:latin typeface="HelveticaNeueLT Std" panose="020B0604020202020204"/>
            </a:endParaRPr>
          </a:p>
          <a:p>
            <a:pPr marL="0" indent="0" algn="ctr">
              <a:buNone/>
            </a:pPr>
            <a:r>
              <a:rPr lang="fr-CA" altLang="en-US" sz="2000" dirty="0">
                <a:solidFill>
                  <a:srgbClr val="202020"/>
                </a:solidFill>
                <a:latin typeface="HelveticaNeueLT Std" panose="020B0604020202020204"/>
              </a:rPr>
              <a:t>LinkedIn: </a:t>
            </a:r>
            <a:r>
              <a:rPr lang="fr-CA" altLang="en-US" sz="2000" dirty="0" err="1">
                <a:solidFill>
                  <a:srgbClr val="202020"/>
                </a:solidFill>
                <a:latin typeface="HelveticaNeueLT Std" panose="020B0604020202020204"/>
                <a:hlinkClick r:id="rId8"/>
              </a:rPr>
              <a:t>psic-ispc</a:t>
            </a:r>
            <a:endParaRPr lang="fr-CA" altLang="en-US" sz="2000" dirty="0">
              <a:solidFill>
                <a:srgbClr val="202020"/>
              </a:solidFill>
              <a:latin typeface="HelveticaNeueLT Std" panose="020B0604020202020204"/>
            </a:endParaRPr>
          </a:p>
          <a:p>
            <a:pPr marL="0" indent="0" algn="ctr">
              <a:buNone/>
            </a:pPr>
            <a:r>
              <a:rPr lang="en-CA" altLang="en-US" sz="2000" noProof="0" dirty="0">
                <a:latin typeface="HelveticaNeueLT Std" panose="020B0604020202020204"/>
              </a:rPr>
              <a:t>YouTube: </a:t>
            </a:r>
            <a:r>
              <a:rPr lang="en-CA" altLang="en-US" sz="2000" dirty="0">
                <a:solidFill>
                  <a:srgbClr val="6387A8"/>
                </a:solidFill>
                <a:latin typeface="HelveticaNeueLT Std" panose="020B0604020202020204"/>
                <a:hlinkClick r:id="rId9"/>
              </a:rPr>
              <a:t>@PSIntegrity</a:t>
            </a:r>
            <a:endParaRPr lang="en-CA" altLang="en-US" sz="2000" noProof="0" dirty="0">
              <a:solidFill>
                <a:srgbClr val="6387A8"/>
              </a:solidFill>
              <a:latin typeface="HelveticaNeueLT Std" panose="020B0604020202020204"/>
            </a:endParaRPr>
          </a:p>
        </p:txBody>
      </p:sp>
      <p:sp>
        <p:nvSpPr>
          <p:cNvPr id="2" name="Slide Number Placeholder 1"/>
          <p:cNvSpPr>
            <a:spLocks noGrp="1"/>
          </p:cNvSpPr>
          <p:nvPr>
            <p:ph type="sldNum" sz="quarter" idx="12"/>
            <p:custDataLst>
              <p:tags r:id="rId3"/>
            </p:custDataLst>
          </p:nvPr>
        </p:nvSpPr>
        <p:spPr/>
        <p:txBody>
          <a:bodyPr/>
          <a:lstStyle/>
          <a:p>
            <a:fld id="{E5D7A364-37B5-4C94-B0C7-B745A1BCB6D7}" type="slidenum">
              <a:rPr lang="en-CA" altLang="en-US" smtClean="0"/>
              <a:pPr/>
              <a:t>13</a:t>
            </a:fld>
            <a:endParaRPr lang="en-CA" altLang="en-US" dirty="0"/>
          </a:p>
        </p:txBody>
      </p:sp>
    </p:spTree>
    <p:extLst>
      <p:ext uri="{BB962C8B-B14F-4D97-AF65-F5344CB8AC3E}">
        <p14:creationId xmlns:p14="http://schemas.microsoft.com/office/powerpoint/2010/main" val="2565856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HelveticaNeueLT Std Med"/>
        <a:ea typeface=""/>
        <a:cs typeface=""/>
      </a:majorFont>
      <a:minorFont>
        <a:latin typeface="HelveticaNeueLT St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D34FE4523E894F81E1643D1C7FDC60" ma:contentTypeVersion="12" ma:contentTypeDescription="Create a new document." ma:contentTypeScope="" ma:versionID="9cb00d393a9a366dc78fb643b89757fa">
  <xsd:schema xmlns:xsd="http://www.w3.org/2001/XMLSchema" xmlns:xs="http://www.w3.org/2001/XMLSchema" xmlns:p="http://schemas.microsoft.com/office/2006/metadata/properties" xmlns:ns2="54bd7e69-9491-4463-98a5-1c2bc47106bf" xmlns:ns3="2d115712-2df9-4757-8c81-161bcadbea6c" targetNamespace="http://schemas.microsoft.com/office/2006/metadata/properties" ma:root="true" ma:fieldsID="8120ff9a048ab6250bb643d327acafec" ns2:_="" ns3:_="">
    <xsd:import namespace="54bd7e69-9491-4463-98a5-1c2bc47106bf"/>
    <xsd:import namespace="2d115712-2df9-4757-8c81-161bcadbea6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bd7e69-9491-4463-98a5-1c2bc47106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5650f76-c6ca-4879-ae54-1d3ece56bb8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d115712-2df9-4757-8c81-161bcadbea6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caab27a-15f8-432f-840c-8317bdfa7941}" ma:internalName="TaxCatchAll" ma:showField="CatchAllData" ma:web="2d115712-2df9-4757-8c81-161bcadbea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9D5F598F1A95F44CAD65378B25145D02" ma:contentTypeVersion="21" ma:contentTypeDescription="Create a new document." ma:contentTypeScope="" ma:versionID="9546b4a740206cfe4bd93f53aa669586">
  <xsd:schema xmlns:xsd="http://www.w3.org/2001/XMLSchema" xmlns:xs="http://www.w3.org/2001/XMLSchema" xmlns:p="http://schemas.microsoft.com/office/2006/metadata/properties" xmlns:ns2="83430159-1845-4167-ba9d-902ab8b9998e" xmlns:ns3="b0ade7d1-edcb-4f22-8a7a-5aa2a869a89a" targetNamespace="http://schemas.microsoft.com/office/2006/metadata/properties" ma:root="true" ma:fieldsID="84c2109abbe3203af4aa7bc69e43af41" ns2:_="" ns3:_="">
    <xsd:import namespace="83430159-1845-4167-ba9d-902ab8b9998e"/>
    <xsd:import namespace="b0ade7d1-edcb-4f22-8a7a-5aa2a869a89a"/>
    <xsd:element name="properties">
      <xsd:complexType>
        <xsd:sequence>
          <xsd:element name="documentManagement">
            <xsd:complexType>
              <xsd:all>
                <xsd:element ref="ns2:NewsletterCategory" minOccurs="0"/>
                <xsd:element ref="ns2:Date_x0020_of_x0020_Request" minOccurs="0"/>
                <xsd:element ref="ns2:Date"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3:SharedWithUsers" minOccurs="0"/>
                <xsd:element ref="ns3:SharedWithDetail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430159-1845-4167-ba9d-902ab8b9998e" elementFormDefault="qualified">
    <xsd:import namespace="http://schemas.microsoft.com/office/2006/documentManagement/types"/>
    <xsd:import namespace="http://schemas.microsoft.com/office/infopath/2007/PartnerControls"/>
    <xsd:element name="NewsletterCategory" ma:index="3" nillable="true" ma:displayName="Newsletter Category" ma:description="Please choose which category of the newsletter you'd like this information to be displayed." ma:format="Dropdown" ma:internalName="NewsletterCategory" ma:readOnly="false">
      <xsd:simpleType>
        <xsd:restriction base="dms:Choice">
          <xsd:enumeration value="General"/>
          <xsd:enumeration value="CEO Message"/>
          <xsd:enumeration value="Advocacy and Research"/>
          <xsd:enumeration value="Outreach and Engagement"/>
          <xsd:enumeration value="Equity, Diversity and Inclusion"/>
          <xsd:enumeration value="Total Compensation"/>
          <xsd:enumeration value="Executive Learning Opps"/>
          <xsd:enumeration value="Membership"/>
          <xsd:enumeration value="Signature Events"/>
          <xsd:enumeration value="Careers at APEX"/>
          <xsd:enumeration value="Board of Directors"/>
          <xsd:enumeration value="Resources and Tools"/>
        </xsd:restriction>
      </xsd:simpleType>
    </xsd:element>
    <xsd:element name="Date_x0020_of_x0020_Request" ma:index="4" nillable="true" ma:displayName="Date of Payout" ma:format="DateOnly" ma:indexed="true" ma:internalName="Date_x0020_of_x0020_Request" ma:readOnly="false">
      <xsd:simpleType>
        <xsd:restriction base="dms:DateTime"/>
      </xsd:simpleType>
    </xsd:element>
    <xsd:element name="Date" ma:index="5" nillable="true" ma:displayName="Date" ma:format="DateOnly" ma:internalName="Date" ma:readOnly="false">
      <xsd:simpleType>
        <xsd:restriction base="dms:DateTime"/>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b6c29cb-b2b6-401e-927c-c6264ba4632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hidden="true" ma:internalName="MediaServiceOCR"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hidden="true"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ade7d1-edcb-4f22-8a7a-5aa2a869a89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73d612c-f5f9-4e10-a687-d0a0f4d87c1c}" ma:internalName="TaxCatchAll" ma:readOnly="false" ma:showField="CatchAllData" ma:web="b0ade7d1-edcb-4f22-8a7a-5aa2a869a89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83430159-1845-4167-ba9d-902ab8b9998e">
      <Terms xmlns="http://schemas.microsoft.com/office/infopath/2007/PartnerControls"/>
    </lcf76f155ced4ddcb4097134ff3c332f>
    <TaxCatchAll xmlns="b0ade7d1-edcb-4f22-8a7a-5aa2a869a89a" xsi:nil="true"/>
    <NewsletterCategory xmlns="83430159-1845-4167-ba9d-902ab8b9998e" xsi:nil="true"/>
    <Date_x0020_of_x0020_Request xmlns="83430159-1845-4167-ba9d-902ab8b9998e" xsi:nil="true"/>
    <Date xmlns="83430159-1845-4167-ba9d-902ab8b9998e" xsi:nil="true"/>
  </documentManagement>
</p:properties>
</file>

<file path=customXml/itemProps1.xml><?xml version="1.0" encoding="utf-8"?>
<ds:datastoreItem xmlns:ds="http://schemas.openxmlformats.org/officeDocument/2006/customXml" ds:itemID="{9C1599B3-6D75-47AD-9F56-6AD4A660A956}">
  <ds:schemaRefs>
    <ds:schemaRef ds:uri="http://schemas.microsoft.com/sharepoint/v3/contenttype/forms"/>
  </ds:schemaRefs>
</ds:datastoreItem>
</file>

<file path=customXml/itemProps2.xml><?xml version="1.0" encoding="utf-8"?>
<ds:datastoreItem xmlns:ds="http://schemas.openxmlformats.org/officeDocument/2006/customXml" ds:itemID="{4E7EEB68-863D-4F91-9F28-54781E0672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bd7e69-9491-4463-98a5-1c2bc47106bf"/>
    <ds:schemaRef ds:uri="2d115712-2df9-4757-8c81-161bcadbea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7BE6CA-8968-4B5A-9EE3-C408206776F5}"/>
</file>

<file path=customXml/itemProps4.xml><?xml version="1.0" encoding="utf-8"?>
<ds:datastoreItem xmlns:ds="http://schemas.openxmlformats.org/officeDocument/2006/customXml" ds:itemID="{FB8F1138-41E1-4DC9-B11E-94DAF3510B89}">
  <ds:schemaRefs>
    <ds:schemaRef ds:uri="http://schemas.microsoft.com/office/2006/documentManagement/types"/>
    <ds:schemaRef ds:uri="http://purl.org/dc/elements/1.1/"/>
    <ds:schemaRef ds:uri="2d115712-2df9-4757-8c81-161bcadbea6c"/>
    <ds:schemaRef ds:uri="http://purl.org/dc/dcmitype/"/>
    <ds:schemaRef ds:uri="http://schemas.microsoft.com/office/infopath/2007/PartnerControls"/>
    <ds:schemaRef ds:uri="http://schemas.openxmlformats.org/package/2006/metadata/core-properties"/>
    <ds:schemaRef ds:uri="http://www.w3.org/XML/1998/namespace"/>
    <ds:schemaRef ds:uri="54bd7e69-9491-4463-98a5-1c2bc47106bf"/>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408</TotalTime>
  <Words>1123</Words>
  <Application>Microsoft Office PowerPoint</Application>
  <PresentationFormat>Widescreen</PresentationFormat>
  <Paragraphs>111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HelveticaNeueLT Std</vt:lpstr>
      <vt:lpstr>HelveticaNeueLT Std Med</vt:lpstr>
      <vt:lpstr>Office Theme</vt:lpstr>
      <vt:lpstr>A Discussion with Canada’s Public Sector Integrity Commissioner </vt:lpstr>
      <vt:lpstr>PowerPoint Presentation</vt:lpstr>
      <vt:lpstr>Our Raison d’être</vt:lpstr>
      <vt:lpstr>What is wrongdoing?</vt:lpstr>
      <vt:lpstr>What is considered sufficiently important?</vt:lpstr>
      <vt:lpstr>What factors do we consider?</vt:lpstr>
      <vt:lpstr>Procedural Fairness and Natural Justice Our Approach to Investigations</vt:lpstr>
      <vt:lpstr>Confidentiality under the Public Servants Disclosure Protection Act</vt:lpstr>
      <vt:lpstr>PowerPoint Presentation</vt:lpstr>
      <vt:lpstr>Recent Cases of Wrongdoing</vt:lpstr>
      <vt:lpstr>PowerPoint Presentation</vt:lpstr>
      <vt:lpstr>Impacts of Increased Caseload</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Rafael Baffini de Castro</dc:creator>
  <cp:lastModifiedBy>Johns-OHara, Bronwyn (PSIC/ISPC)</cp:lastModifiedBy>
  <cp:revision>30</cp:revision>
  <dcterms:created xsi:type="dcterms:W3CDTF">2023-10-12T14:11:21Z</dcterms:created>
  <dcterms:modified xsi:type="dcterms:W3CDTF">2026-10-14T13:49:44Z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0x0101009D5F598F1A95F44CAD65378B25145D02</vt:lpwstr>
  </property>
  <property fmtid="{D5CDD505-2E9C-101B-9397-08002B2CF9AE}" pid="3" name="MediaServiceImageTags">
    <vt:lpwstr/>
  </property>
</Properties>
</file>